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4" r:id="rId4"/>
    <p:sldId id="273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72" r:id="rId21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5E8E7-3187-4108-A764-F6B805D4D3FE}" type="datetimeFigureOut">
              <a:rPr lang="es-AR" smtClean="0"/>
              <a:t>25/04/2024</a:t>
            </a:fld>
            <a:endParaRPr lang="es-AR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967D11-3B4F-41E0-B20D-532A4DE86AC9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62062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67D11-3B4F-41E0-B20D-532A4DE86AC9}" type="slidenum">
              <a:rPr lang="es-AR" smtClean="0"/>
              <a:t>1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69791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25/04/2024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03697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25/04/2024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81563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25/04/2024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89810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25/04/2024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11824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25/04/2024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85073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25/04/2024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47749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25/04/2024</a:t>
            </a:fld>
            <a:endParaRPr lang="es-AR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47651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25/04/2024</a:t>
            </a:fld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3821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25/04/2024</a:t>
            </a:fld>
            <a:endParaRPr lang="es-AR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50688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25/04/2024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24575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25/04/2024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61584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BB746-D658-4CA0-9CCB-4FE9AA236910}" type="datetimeFigureOut">
              <a:rPr lang="es-AR" smtClean="0"/>
              <a:t>25/04/2024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9459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1196752"/>
            <a:ext cx="7772400" cy="1470025"/>
          </a:xfrm>
        </p:spPr>
        <p:txBody>
          <a:bodyPr>
            <a:normAutofit/>
          </a:bodyPr>
          <a:lstStyle/>
          <a:p>
            <a:r>
              <a:rPr lang="es-AR" sz="5400" b="1" i="1" dirty="0">
                <a:solidFill>
                  <a:schemeClr val="tx2"/>
                </a:solidFill>
              </a:rPr>
              <a:t>Sistemas Operativos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780928"/>
            <a:ext cx="6400800" cy="3456384"/>
          </a:xfrm>
        </p:spPr>
        <p:txBody>
          <a:bodyPr>
            <a:normAutofit lnSpcReduction="10000"/>
          </a:bodyPr>
          <a:lstStyle/>
          <a:p>
            <a:r>
              <a:rPr lang="es-MX" sz="4400" b="1" i="1" dirty="0" smtClean="0">
                <a:solidFill>
                  <a:schemeClr val="tx2"/>
                </a:solidFill>
              </a:rPr>
              <a:t>Cursada </a:t>
            </a:r>
            <a:r>
              <a:rPr lang="es-MX" sz="4400" b="1" i="1" dirty="0" smtClean="0">
                <a:solidFill>
                  <a:schemeClr val="tx2"/>
                </a:solidFill>
              </a:rPr>
              <a:t>2024</a:t>
            </a:r>
            <a:endParaRPr lang="es-MX" sz="4400" b="1" i="1" dirty="0" smtClean="0">
              <a:solidFill>
                <a:schemeClr val="tx2"/>
              </a:solidFill>
            </a:endParaRPr>
          </a:p>
          <a:p>
            <a:endParaRPr lang="es-MX" sz="4000" b="1" dirty="0" smtClean="0">
              <a:solidFill>
                <a:schemeClr val="tx2"/>
              </a:solidFill>
            </a:endParaRPr>
          </a:p>
          <a:p>
            <a:endParaRPr lang="es-MX" sz="4000" b="1" dirty="0">
              <a:solidFill>
                <a:schemeClr val="tx2"/>
              </a:solidFill>
            </a:endParaRPr>
          </a:p>
          <a:p>
            <a:endParaRPr lang="es-MX" sz="4000" b="1" dirty="0" smtClean="0">
              <a:solidFill>
                <a:schemeClr val="tx2"/>
              </a:solidFill>
            </a:endParaRPr>
          </a:p>
          <a:p>
            <a:pPr algn="l"/>
            <a:r>
              <a:rPr lang="es-MX" sz="4000" b="1" dirty="0" smtClean="0">
                <a:solidFill>
                  <a:srgbClr val="FF0000"/>
                </a:solidFill>
              </a:rPr>
              <a:t>Comisión S21 y S22</a:t>
            </a:r>
            <a:endParaRPr lang="es-AR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05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8676456" cy="720725"/>
          </a:xfrm>
        </p:spPr>
        <p:txBody>
          <a:bodyPr>
            <a:normAutofit fontScale="90000"/>
          </a:bodyPr>
          <a:lstStyle/>
          <a:p>
            <a:r>
              <a:rPr lang="es-AR" b="1" dirty="0" smtClean="0">
                <a:solidFill>
                  <a:schemeClr val="tx2"/>
                </a:solidFill>
              </a:rPr>
              <a:t>Protección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0" y="908050"/>
            <a:ext cx="9036050" cy="5761038"/>
          </a:xfrm>
        </p:spPr>
        <p:txBody>
          <a:bodyPr>
            <a:normAutofit/>
          </a:bodyPr>
          <a:lstStyle/>
          <a:p>
            <a:r>
              <a:rPr lang="es-ES" sz="3600" dirty="0" smtClean="0"/>
              <a:t>Proteger los datos</a:t>
            </a:r>
          </a:p>
          <a:p>
            <a:r>
              <a:rPr lang="es-ES" sz="3600" dirty="0" smtClean="0"/>
              <a:t>Proteger la memoria </a:t>
            </a:r>
          </a:p>
          <a:p>
            <a:r>
              <a:rPr lang="es-ES" sz="3600" dirty="0" smtClean="0"/>
              <a:t>En un sistema donde los procesos se ejecutan en forma concurrente, que no interfieran procesos de otros usuarios o del propio sistema</a:t>
            </a:r>
          </a:p>
          <a:p>
            <a:r>
              <a:rPr lang="es-ES" sz="3600" dirty="0" smtClean="0"/>
              <a:t>Se definen usuarios y contraseñas</a:t>
            </a:r>
          </a:p>
          <a:p>
            <a:r>
              <a:rPr lang="es-ES" sz="3600" dirty="0" smtClean="0"/>
              <a:t>Se determinan permisos (por ejemplo a los directorios o archivos)</a:t>
            </a:r>
          </a:p>
        </p:txBody>
      </p:sp>
    </p:spTree>
    <p:extLst>
      <p:ext uri="{BB962C8B-B14F-4D97-AF65-F5344CB8AC3E}">
        <p14:creationId xmlns:p14="http://schemas.microsoft.com/office/powerpoint/2010/main" val="335324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8676456" cy="720725"/>
          </a:xfrm>
        </p:spPr>
        <p:txBody>
          <a:bodyPr>
            <a:normAutofit fontScale="90000"/>
          </a:bodyPr>
          <a:lstStyle/>
          <a:p>
            <a:r>
              <a:rPr lang="es-AR" b="1" dirty="0" smtClean="0">
                <a:solidFill>
                  <a:schemeClr val="tx2"/>
                </a:solidFill>
              </a:rPr>
              <a:t>Llamadas al Sistema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0" y="908050"/>
            <a:ext cx="9036050" cy="5761038"/>
          </a:xfrm>
        </p:spPr>
        <p:txBody>
          <a:bodyPr>
            <a:normAutofit/>
          </a:bodyPr>
          <a:lstStyle/>
          <a:p>
            <a:r>
              <a:rPr lang="es-ES" sz="3600" smtClean="0"/>
              <a:t>Son las </a:t>
            </a:r>
            <a:r>
              <a:rPr lang="es-ES" sz="3600" dirty="0" smtClean="0"/>
              <a:t>interfaces entre el programa del usuario y el S.O.</a:t>
            </a:r>
          </a:p>
          <a:p>
            <a:r>
              <a:rPr lang="es-ES" sz="3600" dirty="0" smtClean="0"/>
              <a:t>Es lo que comúnmente llamamos </a:t>
            </a:r>
          </a:p>
          <a:p>
            <a:pPr marL="0" indent="0">
              <a:buNone/>
            </a:pPr>
            <a:r>
              <a:rPr lang="es-ES" sz="3600" dirty="0" smtClean="0"/>
              <a:t>			</a:t>
            </a:r>
            <a:r>
              <a:rPr lang="es-ES" sz="4400" b="1" dirty="0" smtClean="0">
                <a:solidFill>
                  <a:srgbClr val="FF0000"/>
                </a:solidFill>
              </a:rPr>
              <a:t>System Calls</a:t>
            </a:r>
          </a:p>
          <a:p>
            <a:r>
              <a:rPr lang="es-ES" sz="3600" dirty="0" smtClean="0"/>
              <a:t>Programadas en lenguaje ensamblador</a:t>
            </a:r>
          </a:p>
          <a:p>
            <a:r>
              <a:rPr lang="es-ES" sz="3600" dirty="0" smtClean="0"/>
              <a:t>Programadas en C, C++, etc.</a:t>
            </a:r>
          </a:p>
          <a:p>
            <a:r>
              <a:rPr lang="es-ES" sz="3600" dirty="0" smtClean="0"/>
              <a:t>En Windows  las llamamos API (Interfaz del programador de Aplicaciones)</a:t>
            </a:r>
          </a:p>
        </p:txBody>
      </p:sp>
    </p:spTree>
    <p:extLst>
      <p:ext uri="{BB962C8B-B14F-4D97-AF65-F5344CB8AC3E}">
        <p14:creationId xmlns:p14="http://schemas.microsoft.com/office/powerpoint/2010/main" val="233519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8676456" cy="720725"/>
          </a:xfrm>
        </p:spPr>
        <p:txBody>
          <a:bodyPr>
            <a:normAutofit fontScale="90000"/>
          </a:bodyPr>
          <a:lstStyle/>
          <a:p>
            <a:r>
              <a:rPr lang="es-AR" b="1" dirty="0" smtClean="0">
                <a:solidFill>
                  <a:schemeClr val="tx2"/>
                </a:solidFill>
              </a:rPr>
              <a:t>Llamadas al Sistema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0" y="764704"/>
            <a:ext cx="9036050" cy="5904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600" dirty="0" smtClean="0"/>
              <a:t>Se pueden agrupar en 5 categorías: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3600" dirty="0" smtClean="0"/>
              <a:t>Control de Procesos</a:t>
            </a:r>
          </a:p>
          <a:p>
            <a:pPr marL="0" indent="0">
              <a:buNone/>
            </a:pPr>
            <a:endParaRPr lang="es-ES" sz="4000" dirty="0" smtClean="0"/>
          </a:p>
          <a:p>
            <a:pPr marL="0" indent="0">
              <a:buNone/>
            </a:pPr>
            <a:endParaRPr lang="es-ES" sz="4000" dirty="0"/>
          </a:p>
          <a:p>
            <a:pPr marL="0" indent="0">
              <a:buNone/>
            </a:pPr>
            <a:endParaRPr lang="es-ES" sz="4000" dirty="0" smtClean="0"/>
          </a:p>
          <a:p>
            <a:pPr marL="0" indent="0">
              <a:buNone/>
            </a:pPr>
            <a:endParaRPr lang="es-ES" sz="4000" dirty="0"/>
          </a:p>
          <a:p>
            <a:pPr marL="0" indent="0">
              <a:buNone/>
            </a:pPr>
            <a:endParaRPr lang="es-ES" sz="4000" dirty="0" smtClean="0"/>
          </a:p>
          <a:p>
            <a:pPr marL="0" indent="0">
              <a:buNone/>
            </a:pPr>
            <a:r>
              <a:rPr lang="es-ES" sz="4000" dirty="0"/>
              <a:t> </a:t>
            </a:r>
            <a:r>
              <a:rPr lang="es-ES" sz="4000" dirty="0" smtClean="0"/>
              <a:t>      MSDOS </a:t>
            </a:r>
            <a:r>
              <a:rPr lang="es-ES" sz="2400" dirty="0" smtClean="0"/>
              <a:t>(exec, endup, etc)</a:t>
            </a:r>
            <a:r>
              <a:rPr lang="es-ES" sz="4000" dirty="0" smtClean="0"/>
              <a:t>       UNIX </a:t>
            </a:r>
            <a:r>
              <a:rPr lang="es-ES" sz="2400" dirty="0" smtClean="0"/>
              <a:t>(fork, exit, etc)</a:t>
            </a:r>
            <a:r>
              <a:rPr lang="es-ES" sz="4000" dirty="0" smtClean="0"/>
              <a:t>          </a:t>
            </a:r>
            <a:endParaRPr lang="es-ES" sz="4000" dirty="0"/>
          </a:p>
          <a:p>
            <a:pPr marL="0" indent="0">
              <a:buNone/>
            </a:pPr>
            <a:endParaRPr lang="es-ES" sz="4000" dirty="0" smtClean="0"/>
          </a:p>
          <a:p>
            <a:pPr marL="0" indent="0">
              <a:buNone/>
            </a:pPr>
            <a:endParaRPr lang="es-ES" sz="4000" dirty="0"/>
          </a:p>
          <a:p>
            <a:pPr marL="0" indent="0">
              <a:buNone/>
            </a:pPr>
            <a:endParaRPr lang="es-ES" sz="4000" dirty="0" smtClean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676042"/>
              </p:ext>
            </p:extLst>
          </p:nvPr>
        </p:nvGraphicFramePr>
        <p:xfrm>
          <a:off x="755576" y="2204864"/>
          <a:ext cx="1584176" cy="309634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584176"/>
              </a:tblGrid>
              <a:tr h="18015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 </a:t>
                      </a:r>
                      <a:endParaRPr lang="es-AR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 </a:t>
                      </a:r>
                      <a:endParaRPr lang="es-AR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1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800" dirty="0" smtClean="0">
                          <a:effectLst/>
                        </a:rPr>
                        <a:t>Memoria   Libre</a:t>
                      </a:r>
                      <a:endParaRPr lang="es-AR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568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1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smtClean="0">
                          <a:effectLst/>
                        </a:rPr>
                        <a:t>Command.com</a:t>
                      </a:r>
                      <a:endParaRPr lang="es-AR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380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 </a:t>
                      </a:r>
                      <a:r>
                        <a:rPr lang="es-MX" sz="1100" dirty="0" smtClean="0">
                          <a:effectLst/>
                        </a:rPr>
                        <a:t>  </a:t>
                      </a:r>
                      <a:r>
                        <a:rPr lang="es-MX" sz="2800" dirty="0" err="1" smtClean="0">
                          <a:effectLst/>
                        </a:rPr>
                        <a:t>Kernel</a:t>
                      </a:r>
                      <a:endParaRPr lang="es-AR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482507"/>
              </p:ext>
            </p:extLst>
          </p:nvPr>
        </p:nvGraphicFramePr>
        <p:xfrm>
          <a:off x="3419872" y="2132856"/>
          <a:ext cx="1656184" cy="345477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56184"/>
              </a:tblGrid>
              <a:tr h="6734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>
                          <a:effectLst/>
                        </a:rPr>
                        <a:t> </a:t>
                      </a:r>
                      <a:r>
                        <a:rPr lang="es-MX" sz="2000" dirty="0" smtClean="0">
                          <a:effectLst/>
                        </a:rPr>
                        <a:t>Memoria   Libre</a:t>
                      </a:r>
                      <a:endParaRPr lang="es-AR" sz="20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A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41479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 </a:t>
                      </a:r>
                      <a:endParaRPr lang="es-AR" sz="1100" dirty="0" smtClean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AR" sz="11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2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Proceso</a:t>
                      </a:r>
                      <a:endParaRPr lang="es-AR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26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 </a:t>
                      </a:r>
                      <a:r>
                        <a:rPr lang="es-MX" sz="1800" b="1" dirty="0" smtClean="0">
                          <a:effectLst/>
                        </a:rPr>
                        <a:t>Command.com</a:t>
                      </a:r>
                      <a:endParaRPr lang="es-AR" sz="18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04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400" dirty="0">
                          <a:effectLst/>
                        </a:rPr>
                        <a:t> </a:t>
                      </a:r>
                      <a:r>
                        <a:rPr lang="es-MX" sz="2800" dirty="0" err="1" smtClean="0">
                          <a:effectLst/>
                        </a:rPr>
                        <a:t>Kernel</a:t>
                      </a:r>
                      <a:endParaRPr lang="es-AR" sz="28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A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061224"/>
              </p:ext>
            </p:extLst>
          </p:nvPr>
        </p:nvGraphicFramePr>
        <p:xfrm>
          <a:off x="6228184" y="1896464"/>
          <a:ext cx="1584176" cy="385025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584176"/>
              </a:tblGrid>
              <a:tr h="64299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</a:rPr>
                        <a:t> </a:t>
                      </a:r>
                      <a:endParaRPr lang="es-MX" sz="1800" dirty="0" smtClean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Proceso B</a:t>
                      </a:r>
                      <a:endParaRPr lang="es-A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0913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</a:rPr>
                        <a:t> </a:t>
                      </a:r>
                      <a:endParaRPr lang="es-MX" sz="1800" dirty="0" smtClean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Memoria Libre</a:t>
                      </a:r>
                      <a:endParaRPr lang="es-A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7606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</a:rPr>
                        <a:t> </a:t>
                      </a:r>
                      <a:endParaRPr lang="es-MX" sz="1800" dirty="0" smtClean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Proceso C</a:t>
                      </a:r>
                      <a:endParaRPr lang="es-A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0620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</a:rPr>
                        <a:t> </a:t>
                      </a:r>
                      <a:endParaRPr lang="es-MX" sz="1800" dirty="0" smtClean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Shell</a:t>
                      </a:r>
                      <a:endParaRPr lang="es-A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9319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</a:rPr>
                        <a:t> </a:t>
                      </a:r>
                      <a:endParaRPr lang="es-MX" sz="1800" dirty="0" smtClean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Proceso</a:t>
                      </a:r>
                      <a:r>
                        <a:rPr lang="es-MX" sz="18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A</a:t>
                      </a:r>
                      <a:endParaRPr lang="es-A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358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>
                          <a:effectLst/>
                        </a:rPr>
                        <a:t> </a:t>
                      </a:r>
                      <a:r>
                        <a:rPr lang="es-MX" sz="2800" dirty="0" err="1" smtClean="0">
                          <a:effectLst/>
                        </a:rPr>
                        <a:t>Kernel</a:t>
                      </a:r>
                      <a:endParaRPr lang="es-AR" sz="28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A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274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8676456" cy="720725"/>
          </a:xfrm>
        </p:spPr>
        <p:txBody>
          <a:bodyPr>
            <a:normAutofit fontScale="90000"/>
          </a:bodyPr>
          <a:lstStyle/>
          <a:p>
            <a:r>
              <a:rPr lang="es-AR" b="1" dirty="0" smtClean="0">
                <a:solidFill>
                  <a:schemeClr val="tx2"/>
                </a:solidFill>
              </a:rPr>
              <a:t>Llamadas al Sistema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0" y="908050"/>
            <a:ext cx="9036050" cy="5761038"/>
          </a:xfrm>
        </p:spPr>
        <p:txBody>
          <a:bodyPr>
            <a:normAutofit/>
          </a:bodyPr>
          <a:lstStyle/>
          <a:p>
            <a:pPr>
              <a:lnSpc>
                <a:spcPts val="6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s-ES" sz="4000" dirty="0" smtClean="0"/>
              <a:t>Manipulación de Archivos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3600" dirty="0" smtClean="0"/>
              <a:t> </a:t>
            </a:r>
            <a:r>
              <a:rPr lang="es-ES" sz="3600" dirty="0" err="1" smtClean="0"/>
              <a:t>create</a:t>
            </a:r>
            <a:endParaRPr lang="es-ES" sz="36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s-ES" sz="3600" dirty="0" smtClean="0"/>
              <a:t> </a:t>
            </a:r>
            <a:r>
              <a:rPr lang="es-ES" sz="3600" dirty="0" err="1"/>
              <a:t>d</a:t>
            </a:r>
            <a:r>
              <a:rPr lang="es-ES" sz="3600" dirty="0" err="1" smtClean="0"/>
              <a:t>elete</a:t>
            </a:r>
            <a:endParaRPr lang="es-ES" sz="36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s-ES" sz="3600" dirty="0" smtClean="0"/>
              <a:t> </a:t>
            </a:r>
            <a:r>
              <a:rPr lang="es-ES" sz="3600" dirty="0" err="1"/>
              <a:t>r</a:t>
            </a:r>
            <a:r>
              <a:rPr lang="es-ES" sz="3600" dirty="0" err="1" smtClean="0"/>
              <a:t>ead</a:t>
            </a:r>
            <a:endParaRPr lang="es-ES" sz="36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s-ES" sz="3600" dirty="0" smtClean="0"/>
              <a:t> </a:t>
            </a:r>
            <a:r>
              <a:rPr lang="es-ES" sz="3600" dirty="0" err="1" smtClean="0"/>
              <a:t>write</a:t>
            </a:r>
            <a:endParaRPr lang="es-ES" sz="36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s-ES" sz="3600" dirty="0"/>
              <a:t> </a:t>
            </a:r>
            <a:r>
              <a:rPr lang="es-ES" sz="3600" dirty="0" smtClean="0"/>
              <a:t>etc</a:t>
            </a:r>
          </a:p>
          <a:p>
            <a:pPr marL="0" indent="0">
              <a:buNone/>
            </a:pPr>
            <a:endParaRPr lang="es-ES" sz="4000" dirty="0"/>
          </a:p>
          <a:p>
            <a:pPr marL="0" indent="0">
              <a:buNone/>
            </a:pPr>
            <a:endParaRPr lang="es-ES" sz="4000" dirty="0" smtClean="0"/>
          </a:p>
          <a:p>
            <a:pPr marL="0" indent="0">
              <a:buNone/>
            </a:pPr>
            <a:endParaRPr lang="es-ES" sz="4000" dirty="0" smtClean="0"/>
          </a:p>
        </p:txBody>
      </p:sp>
    </p:spTree>
    <p:extLst>
      <p:ext uri="{BB962C8B-B14F-4D97-AF65-F5344CB8AC3E}">
        <p14:creationId xmlns:p14="http://schemas.microsoft.com/office/powerpoint/2010/main" val="72819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8676456" cy="720725"/>
          </a:xfrm>
        </p:spPr>
        <p:txBody>
          <a:bodyPr>
            <a:normAutofit fontScale="90000"/>
          </a:bodyPr>
          <a:lstStyle/>
          <a:p>
            <a:r>
              <a:rPr lang="es-AR" b="1" dirty="0" smtClean="0">
                <a:solidFill>
                  <a:schemeClr val="tx2"/>
                </a:solidFill>
              </a:rPr>
              <a:t>Llamadas al Sistema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0" y="1124744"/>
            <a:ext cx="9036050" cy="5544344"/>
          </a:xfrm>
        </p:spPr>
        <p:txBody>
          <a:bodyPr>
            <a:normAutofit/>
          </a:bodyPr>
          <a:lstStyle/>
          <a:p>
            <a:pPr>
              <a:lnSpc>
                <a:spcPts val="6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s-ES" sz="4000" dirty="0" smtClean="0"/>
              <a:t>Manipulación de los dispositivos de  E/S</a:t>
            </a:r>
            <a:endParaRPr lang="es-ES" sz="4000" dirty="0"/>
          </a:p>
          <a:p>
            <a:pPr marL="971550" lvl="1" indent="-571500">
              <a:buFont typeface="Arial" panose="020B0604020202020204" pitchFamily="34" charset="0"/>
              <a:buChar char="•"/>
            </a:pPr>
            <a:r>
              <a:rPr lang="es-ES" sz="3600" dirty="0" smtClean="0"/>
              <a:t>request (al dispositivo)</a:t>
            </a:r>
          </a:p>
          <a:p>
            <a:pPr marL="971550" lvl="1" indent="-571500">
              <a:buFont typeface="Arial" panose="020B0604020202020204" pitchFamily="34" charset="0"/>
              <a:buChar char="•"/>
            </a:pPr>
            <a:r>
              <a:rPr lang="es-ES" sz="3600" dirty="0" smtClean="0"/>
              <a:t>release</a:t>
            </a:r>
          </a:p>
          <a:p>
            <a:pPr marL="971550" lvl="1" indent="-571500">
              <a:buFont typeface="Arial" panose="020B0604020202020204" pitchFamily="34" charset="0"/>
              <a:buChar char="•"/>
            </a:pPr>
            <a:r>
              <a:rPr lang="es-ES" sz="3600" dirty="0" smtClean="0"/>
              <a:t>open</a:t>
            </a:r>
          </a:p>
          <a:p>
            <a:pPr marL="971550" lvl="1" indent="-571500">
              <a:buFont typeface="Arial" panose="020B0604020202020204" pitchFamily="34" charset="0"/>
              <a:buChar char="•"/>
            </a:pPr>
            <a:r>
              <a:rPr lang="es-ES" sz="3600" dirty="0" smtClean="0"/>
              <a:t>close</a:t>
            </a:r>
          </a:p>
          <a:p>
            <a:pPr marL="971550" lvl="1" indent="-571500">
              <a:buFont typeface="Arial" panose="020B0604020202020204" pitchFamily="34" charset="0"/>
              <a:buChar char="•"/>
            </a:pPr>
            <a:r>
              <a:rPr lang="es-ES" sz="3600" dirty="0" smtClean="0"/>
              <a:t>Linux (mediante nombre archivo)</a:t>
            </a:r>
            <a:endParaRPr lang="es-ES" sz="3600" dirty="0"/>
          </a:p>
          <a:p>
            <a:pPr marL="0" indent="0">
              <a:buNone/>
            </a:pPr>
            <a:endParaRPr lang="es-ES" sz="4000" dirty="0" smtClean="0"/>
          </a:p>
          <a:p>
            <a:pPr marL="0" indent="0">
              <a:buNone/>
            </a:pPr>
            <a:endParaRPr lang="es-ES" sz="4000" dirty="0" smtClean="0"/>
          </a:p>
        </p:txBody>
      </p:sp>
    </p:spTree>
    <p:extLst>
      <p:ext uri="{BB962C8B-B14F-4D97-AF65-F5344CB8AC3E}">
        <p14:creationId xmlns:p14="http://schemas.microsoft.com/office/powerpoint/2010/main" val="349333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8676456" cy="720725"/>
          </a:xfrm>
        </p:spPr>
        <p:txBody>
          <a:bodyPr>
            <a:normAutofit fontScale="90000"/>
          </a:bodyPr>
          <a:lstStyle/>
          <a:p>
            <a:r>
              <a:rPr lang="es-AR" b="1" dirty="0" smtClean="0">
                <a:solidFill>
                  <a:schemeClr val="tx2"/>
                </a:solidFill>
              </a:rPr>
              <a:t>Llamadas al Sistema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0" y="1124744"/>
            <a:ext cx="9036050" cy="554434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ES" sz="4000" dirty="0" smtClean="0"/>
              <a:t>Mantenimiento de Información</a:t>
            </a:r>
          </a:p>
          <a:p>
            <a:pPr marL="0" indent="0">
              <a:buNone/>
            </a:pPr>
            <a:r>
              <a:rPr lang="es-ES" sz="3600" dirty="0" smtClean="0"/>
              <a:t>Hace referencia preferentemente a la transferencia de información entre el programa de usuario y el S.O.</a:t>
            </a:r>
            <a:endParaRPr lang="es-ES" sz="3600" dirty="0"/>
          </a:p>
          <a:p>
            <a:pPr lvl="1"/>
            <a:r>
              <a:rPr lang="es-ES" sz="3600" dirty="0" smtClean="0"/>
              <a:t> date</a:t>
            </a:r>
          </a:p>
          <a:p>
            <a:pPr lvl="1"/>
            <a:r>
              <a:rPr lang="es-ES" sz="3600" dirty="0" smtClean="0"/>
              <a:t> time</a:t>
            </a:r>
          </a:p>
          <a:p>
            <a:pPr lvl="1"/>
            <a:r>
              <a:rPr lang="es-ES" sz="3600" dirty="0" smtClean="0"/>
              <a:t> </a:t>
            </a:r>
            <a:r>
              <a:rPr lang="es-ES" sz="3600" dirty="0" err="1" smtClean="0"/>
              <a:t>uname</a:t>
            </a:r>
            <a:endParaRPr lang="es-ES" sz="3600" dirty="0" smtClean="0"/>
          </a:p>
          <a:p>
            <a:pPr lvl="1"/>
            <a:r>
              <a:rPr lang="es-ES" sz="3600" dirty="0" smtClean="0"/>
              <a:t> free</a:t>
            </a:r>
          </a:p>
          <a:p>
            <a:endParaRPr lang="es-ES" sz="4000" dirty="0" smtClean="0"/>
          </a:p>
        </p:txBody>
      </p:sp>
    </p:spTree>
    <p:extLst>
      <p:ext uri="{BB962C8B-B14F-4D97-AF65-F5344CB8AC3E}">
        <p14:creationId xmlns:p14="http://schemas.microsoft.com/office/powerpoint/2010/main" val="47974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8676456" cy="720725"/>
          </a:xfrm>
        </p:spPr>
        <p:txBody>
          <a:bodyPr>
            <a:normAutofit fontScale="90000"/>
          </a:bodyPr>
          <a:lstStyle/>
          <a:p>
            <a:r>
              <a:rPr lang="es-AR" b="1" dirty="0" smtClean="0">
                <a:solidFill>
                  <a:schemeClr val="tx2"/>
                </a:solidFill>
              </a:rPr>
              <a:t>Llamadas al Sistema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0" y="908050"/>
            <a:ext cx="9036050" cy="57610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ES" sz="4000" dirty="0" smtClean="0"/>
              <a:t>Comunicaciones  </a:t>
            </a:r>
            <a:r>
              <a:rPr lang="es-ES" sz="3600" dirty="0" smtClean="0"/>
              <a:t>(Dos modelos comunes)</a:t>
            </a:r>
          </a:p>
          <a:p>
            <a:pPr marL="0" indent="0">
              <a:buNone/>
            </a:pPr>
            <a:r>
              <a:rPr lang="es-ES" sz="4000" dirty="0" smtClean="0"/>
              <a:t>Pasaje de mensajes(</a:t>
            </a:r>
            <a:r>
              <a:rPr lang="es-ES" sz="3600" i="1" dirty="0" err="1" smtClean="0"/>
              <a:t>get</a:t>
            </a:r>
            <a:r>
              <a:rPr lang="es-ES" sz="3600" i="1" dirty="0" smtClean="0"/>
              <a:t> </a:t>
            </a:r>
            <a:r>
              <a:rPr lang="es-ES" sz="3600" i="1" dirty="0" err="1" smtClean="0"/>
              <a:t>hostid</a:t>
            </a:r>
            <a:r>
              <a:rPr lang="es-ES" sz="3600" i="1" dirty="0" smtClean="0"/>
              <a:t>, </a:t>
            </a:r>
            <a:r>
              <a:rPr lang="es-ES" sz="3600" i="1" dirty="0" err="1" smtClean="0"/>
              <a:t>get</a:t>
            </a:r>
            <a:r>
              <a:rPr lang="es-ES" sz="3600" i="1" dirty="0" smtClean="0"/>
              <a:t> </a:t>
            </a:r>
            <a:r>
              <a:rPr lang="es-ES" sz="3600" i="1" dirty="0" err="1" smtClean="0"/>
              <a:t>processid</a:t>
            </a:r>
            <a:r>
              <a:rPr lang="es-ES" sz="4000" dirty="0" smtClean="0"/>
              <a:t>) </a:t>
            </a:r>
          </a:p>
          <a:p>
            <a:pPr marL="0" indent="0">
              <a:buNone/>
            </a:pPr>
            <a:endParaRPr lang="es-ES" sz="4000" dirty="0" smtClean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202690"/>
              </p:ext>
            </p:extLst>
          </p:nvPr>
        </p:nvGraphicFramePr>
        <p:xfrm>
          <a:off x="2915816" y="2708920"/>
          <a:ext cx="2160240" cy="38601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0"/>
              </a:tblGrid>
              <a:tr h="648072">
                <a:tc>
                  <a:txBody>
                    <a:bodyPr/>
                    <a:lstStyle/>
                    <a:p>
                      <a:r>
                        <a:rPr lang="es-AR" b="1" dirty="0" smtClean="0"/>
                        <a:t>Proceso A</a:t>
                      </a:r>
                      <a:endParaRPr lang="es-AR" b="1" dirty="0"/>
                    </a:p>
                  </a:txBody>
                  <a:tcPr/>
                </a:tc>
              </a:tr>
              <a:tr h="739840">
                <a:tc>
                  <a:txBody>
                    <a:bodyPr/>
                    <a:lstStyle/>
                    <a:p>
                      <a:r>
                        <a:rPr lang="es-AR" b="1" dirty="0" smtClean="0"/>
                        <a:t>Proceso B</a:t>
                      </a:r>
                      <a:endParaRPr lang="es-AR" b="1" dirty="0"/>
                    </a:p>
                  </a:txBody>
                  <a:tcPr/>
                </a:tc>
              </a:tr>
              <a:tr h="1679803">
                <a:tc>
                  <a:txBody>
                    <a:bodyPr/>
                    <a:lstStyle/>
                    <a:p>
                      <a:r>
                        <a:rPr lang="es-AR" dirty="0" smtClean="0"/>
                        <a:t>Memoria Libre</a:t>
                      </a:r>
                      <a:endParaRPr lang="es-AR" dirty="0"/>
                    </a:p>
                  </a:txBody>
                  <a:tcPr/>
                </a:tc>
              </a:tr>
              <a:tr h="739840">
                <a:tc>
                  <a:txBody>
                    <a:bodyPr/>
                    <a:lstStyle/>
                    <a:p>
                      <a:endParaRPr lang="es-AR" dirty="0" smtClean="0"/>
                    </a:p>
                    <a:p>
                      <a:r>
                        <a:rPr lang="es-AR" dirty="0" smtClean="0"/>
                        <a:t>   </a:t>
                      </a:r>
                      <a:r>
                        <a:rPr lang="es-AR" sz="2800" b="1" dirty="0" err="1" smtClean="0"/>
                        <a:t>Kernel</a:t>
                      </a:r>
                      <a:endParaRPr lang="es-AR" sz="28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4644008" y="2773619"/>
            <a:ext cx="432048" cy="369332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 smtClean="0"/>
              <a:t>M</a:t>
            </a:r>
            <a:endParaRPr lang="es-AR" dirty="0"/>
          </a:p>
        </p:txBody>
      </p:sp>
      <p:sp>
        <p:nvSpPr>
          <p:cNvPr id="7" name="6 CuadroTexto"/>
          <p:cNvSpPr txBox="1"/>
          <p:nvPr/>
        </p:nvSpPr>
        <p:spPr>
          <a:xfrm>
            <a:off x="4644008" y="3510300"/>
            <a:ext cx="432048" cy="369332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 smtClean="0"/>
              <a:t>M</a:t>
            </a:r>
            <a:endParaRPr lang="es-AR" dirty="0"/>
          </a:p>
        </p:txBody>
      </p:sp>
      <p:sp>
        <p:nvSpPr>
          <p:cNvPr id="8" name="7 CuadroTexto"/>
          <p:cNvSpPr txBox="1"/>
          <p:nvPr/>
        </p:nvSpPr>
        <p:spPr>
          <a:xfrm>
            <a:off x="4644008" y="5949280"/>
            <a:ext cx="432048" cy="369332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 smtClean="0"/>
              <a:t>M</a:t>
            </a:r>
            <a:endParaRPr lang="es-AR" dirty="0"/>
          </a:p>
        </p:txBody>
      </p:sp>
      <p:sp>
        <p:nvSpPr>
          <p:cNvPr id="10" name="9 Flecha doblada"/>
          <p:cNvSpPr/>
          <p:nvPr/>
        </p:nvSpPr>
        <p:spPr>
          <a:xfrm flipH="1">
            <a:off x="5004048" y="3664062"/>
            <a:ext cx="257950" cy="240116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cxnSp>
        <p:nvCxnSpPr>
          <p:cNvPr id="12" name="11 Conector recto"/>
          <p:cNvCxnSpPr/>
          <p:nvPr/>
        </p:nvCxnSpPr>
        <p:spPr>
          <a:xfrm>
            <a:off x="5091333" y="2852936"/>
            <a:ext cx="344763" cy="0"/>
          </a:xfrm>
          <a:prstGeom prst="line">
            <a:avLst/>
          </a:prstGeom>
          <a:ln w="889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5078010" y="6021288"/>
            <a:ext cx="214070" cy="0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Flecha doblada"/>
          <p:cNvSpPr/>
          <p:nvPr/>
        </p:nvSpPr>
        <p:spPr>
          <a:xfrm rot="10800000">
            <a:off x="5148065" y="2865790"/>
            <a:ext cx="288029" cy="3515538"/>
          </a:xfrm>
          <a:prstGeom prst="ben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5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8676456" cy="720725"/>
          </a:xfrm>
        </p:spPr>
        <p:txBody>
          <a:bodyPr>
            <a:normAutofit fontScale="90000"/>
          </a:bodyPr>
          <a:lstStyle/>
          <a:p>
            <a:r>
              <a:rPr lang="es-AR" b="1" dirty="0" smtClean="0">
                <a:solidFill>
                  <a:schemeClr val="tx2"/>
                </a:solidFill>
              </a:rPr>
              <a:t>Llamadas al Sistema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0" y="692696"/>
            <a:ext cx="9036050" cy="59763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ES" sz="4000" dirty="0" smtClean="0"/>
              <a:t>Comunicaciones  </a:t>
            </a:r>
            <a:r>
              <a:rPr lang="es-ES" sz="3600" dirty="0" smtClean="0"/>
              <a:t>(Dos modelos comunes)</a:t>
            </a:r>
          </a:p>
          <a:p>
            <a:pPr marL="0" indent="0">
              <a:buNone/>
            </a:pPr>
            <a:r>
              <a:rPr lang="es-ES" sz="4000" dirty="0" smtClean="0"/>
              <a:t>Memoria compartida  (</a:t>
            </a:r>
            <a:r>
              <a:rPr lang="es-ES" sz="4000" i="1" dirty="0" err="1" smtClean="0"/>
              <a:t>map</a:t>
            </a:r>
            <a:r>
              <a:rPr lang="es-ES" sz="4000" i="1" dirty="0" smtClean="0"/>
              <a:t> </a:t>
            </a:r>
            <a:r>
              <a:rPr lang="es-ES" sz="4000" i="1" dirty="0" err="1" smtClean="0"/>
              <a:t>memory</a:t>
            </a:r>
            <a:r>
              <a:rPr lang="es-ES" sz="4000" dirty="0" smtClean="0"/>
              <a:t>)</a:t>
            </a:r>
          </a:p>
          <a:p>
            <a:pPr marL="0" indent="0">
              <a:buNone/>
            </a:pPr>
            <a:endParaRPr lang="es-ES" sz="4000" dirty="0" smtClean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472966"/>
              </p:ext>
            </p:extLst>
          </p:nvPr>
        </p:nvGraphicFramePr>
        <p:xfrm>
          <a:off x="3203848" y="2132856"/>
          <a:ext cx="2376264" cy="42922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6264"/>
              </a:tblGrid>
              <a:tr h="576064">
                <a:tc>
                  <a:txBody>
                    <a:bodyPr/>
                    <a:lstStyle/>
                    <a:p>
                      <a:r>
                        <a:rPr lang="es-AR" b="1" dirty="0" smtClean="0"/>
                        <a:t>Proceso A</a:t>
                      </a:r>
                      <a:endParaRPr lang="es-AR" b="1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s-AR" sz="1800" b="1" dirty="0" smtClean="0">
                          <a:solidFill>
                            <a:srgbClr val="FF0000"/>
                          </a:solidFill>
                        </a:rPr>
                        <a:t>Memoria compartida</a:t>
                      </a:r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739840">
                <a:tc>
                  <a:txBody>
                    <a:bodyPr/>
                    <a:lstStyle/>
                    <a:p>
                      <a:r>
                        <a:rPr lang="es-AR" b="1" dirty="0" smtClean="0"/>
                        <a:t>Proceso B</a:t>
                      </a:r>
                      <a:endParaRPr lang="es-AR" b="1" dirty="0"/>
                    </a:p>
                  </a:txBody>
                  <a:tcPr/>
                </a:tc>
              </a:tr>
              <a:tr h="1679803">
                <a:tc>
                  <a:txBody>
                    <a:bodyPr/>
                    <a:lstStyle/>
                    <a:p>
                      <a:r>
                        <a:rPr lang="es-AR" dirty="0" smtClean="0"/>
                        <a:t>Memoria Libre</a:t>
                      </a:r>
                      <a:endParaRPr lang="es-AR" dirty="0"/>
                    </a:p>
                  </a:txBody>
                  <a:tcPr/>
                </a:tc>
              </a:tr>
              <a:tr h="739840">
                <a:tc>
                  <a:txBody>
                    <a:bodyPr/>
                    <a:lstStyle/>
                    <a:p>
                      <a:endParaRPr lang="es-AR" dirty="0" smtClean="0"/>
                    </a:p>
                    <a:p>
                      <a:r>
                        <a:rPr lang="es-AR" dirty="0" smtClean="0"/>
                        <a:t>   </a:t>
                      </a:r>
                      <a:r>
                        <a:rPr lang="es-AR" sz="2800" b="1" dirty="0" err="1" smtClean="0"/>
                        <a:t>Kernel</a:t>
                      </a:r>
                      <a:endParaRPr lang="es-AR" sz="28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7 CuadroTexto"/>
          <p:cNvSpPr txBox="1"/>
          <p:nvPr/>
        </p:nvSpPr>
        <p:spPr>
          <a:xfrm>
            <a:off x="4644008" y="5949280"/>
            <a:ext cx="432048" cy="369332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 smtClean="0"/>
              <a:t>M</a:t>
            </a:r>
            <a:endParaRPr lang="es-AR" dirty="0"/>
          </a:p>
        </p:txBody>
      </p:sp>
      <p:sp>
        <p:nvSpPr>
          <p:cNvPr id="10" name="9 Flecha doblada"/>
          <p:cNvSpPr/>
          <p:nvPr/>
        </p:nvSpPr>
        <p:spPr>
          <a:xfrm flipH="1">
            <a:off x="5580112" y="2998197"/>
            <a:ext cx="257950" cy="57481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cxnSp>
        <p:nvCxnSpPr>
          <p:cNvPr id="12" name="11 Conector recto"/>
          <p:cNvCxnSpPr/>
          <p:nvPr/>
        </p:nvCxnSpPr>
        <p:spPr>
          <a:xfrm>
            <a:off x="5580112" y="2348880"/>
            <a:ext cx="284928" cy="0"/>
          </a:xfrm>
          <a:prstGeom prst="line">
            <a:avLst/>
          </a:prstGeom>
          <a:ln w="889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5580200" y="3573016"/>
            <a:ext cx="235477" cy="0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Flecha doblada"/>
          <p:cNvSpPr/>
          <p:nvPr/>
        </p:nvSpPr>
        <p:spPr>
          <a:xfrm rot="10800000">
            <a:off x="5580112" y="2350862"/>
            <a:ext cx="284928" cy="574081"/>
          </a:xfrm>
          <a:prstGeom prst="ben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74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8676456" cy="720725"/>
          </a:xfrm>
        </p:spPr>
        <p:txBody>
          <a:bodyPr>
            <a:normAutofit fontScale="90000"/>
          </a:bodyPr>
          <a:lstStyle/>
          <a:p>
            <a:r>
              <a:rPr lang="es-AR" b="1" dirty="0" smtClean="0">
                <a:solidFill>
                  <a:schemeClr val="tx2"/>
                </a:solidFill>
              </a:rPr>
              <a:t>Modo Dual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0" y="764704"/>
            <a:ext cx="9036050" cy="5904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4000" dirty="0" smtClean="0"/>
              <a:t>Para asegurar la protección de SO</a:t>
            </a:r>
          </a:p>
          <a:p>
            <a:pPr marL="0" indent="0">
              <a:buNone/>
            </a:pPr>
            <a:r>
              <a:rPr lang="es-ES" sz="4000" i="1" dirty="0" smtClean="0"/>
              <a:t>Hay dos modos de ejecucion: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4000" b="1" dirty="0" smtClean="0"/>
              <a:t>Modo Supervisor </a:t>
            </a:r>
            <a:r>
              <a:rPr lang="es-ES" sz="4000" dirty="0" smtClean="0"/>
              <a:t>(Kernel, Monitor)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4000" b="1" dirty="0" smtClean="0"/>
              <a:t>Modo usuario</a:t>
            </a:r>
          </a:p>
          <a:p>
            <a:pPr marL="0" indent="0">
              <a:buNone/>
            </a:pPr>
            <a:r>
              <a:rPr lang="es-ES" sz="4000" dirty="0" smtClean="0"/>
              <a:t>Para llevar a cabo esto:</a:t>
            </a:r>
          </a:p>
          <a:p>
            <a:pPr marL="0" indent="0">
              <a:buNone/>
            </a:pPr>
            <a:r>
              <a:rPr lang="es-ES" sz="4000" dirty="0" smtClean="0"/>
              <a:t>Se agrega un </a:t>
            </a:r>
            <a:r>
              <a:rPr lang="es-ES" sz="4000" b="1" dirty="0" smtClean="0"/>
              <a:t>bit de modo </a:t>
            </a:r>
            <a:r>
              <a:rPr lang="es-ES" sz="4000" dirty="0" smtClean="0"/>
              <a:t>al HW</a:t>
            </a:r>
          </a:p>
          <a:p>
            <a:pPr marL="0" indent="0">
              <a:buNone/>
            </a:pPr>
            <a:r>
              <a:rPr lang="es-ES" sz="4000" b="1" dirty="0" smtClean="0"/>
              <a:t>Bit= 0 </a:t>
            </a:r>
            <a:r>
              <a:rPr lang="es-ES" sz="4000" dirty="0" smtClean="0"/>
              <a:t>estamos en modo Supervisor</a:t>
            </a:r>
          </a:p>
          <a:p>
            <a:pPr marL="0" indent="0">
              <a:buNone/>
            </a:pPr>
            <a:r>
              <a:rPr lang="es-ES" sz="4000" b="1" dirty="0" smtClean="0"/>
              <a:t>Bit= 1 </a:t>
            </a:r>
            <a:r>
              <a:rPr lang="es-ES" sz="4000" dirty="0" smtClean="0"/>
              <a:t>estamos en modo Usuario</a:t>
            </a:r>
          </a:p>
        </p:txBody>
      </p:sp>
    </p:spTree>
    <p:extLst>
      <p:ext uri="{BB962C8B-B14F-4D97-AF65-F5344CB8AC3E}">
        <p14:creationId xmlns:p14="http://schemas.microsoft.com/office/powerpoint/2010/main" val="353392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8676456" cy="720725"/>
          </a:xfrm>
        </p:spPr>
        <p:txBody>
          <a:bodyPr>
            <a:normAutofit fontScale="90000"/>
          </a:bodyPr>
          <a:lstStyle/>
          <a:p>
            <a:r>
              <a:rPr lang="es-AR" b="1" dirty="0" smtClean="0">
                <a:solidFill>
                  <a:schemeClr val="tx2"/>
                </a:solidFill>
              </a:rPr>
              <a:t>Modo Dual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0" y="764704"/>
            <a:ext cx="9036050" cy="5904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4000" dirty="0" smtClean="0"/>
              <a:t>Para asegurar la protección de SO</a:t>
            </a:r>
          </a:p>
          <a:p>
            <a:pPr marL="0" indent="0">
              <a:buNone/>
            </a:pPr>
            <a:endParaRPr lang="es-ES" sz="4000" dirty="0"/>
          </a:p>
          <a:p>
            <a:pPr marL="0" indent="0">
              <a:buNone/>
            </a:pPr>
            <a:endParaRPr lang="es-ES" sz="4000" dirty="0" smtClean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299149"/>
            <a:ext cx="7056784" cy="550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02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s-AR" b="1" dirty="0" smtClean="0">
                <a:solidFill>
                  <a:schemeClr val="tx2"/>
                </a:solidFill>
              </a:rPr>
              <a:t>Estructura de los S.O.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268760"/>
            <a:ext cx="8568952" cy="5400600"/>
          </a:xfrm>
        </p:spPr>
        <p:txBody>
          <a:bodyPr/>
          <a:lstStyle/>
          <a:p>
            <a:pPr marL="0" indent="0" algn="ctr">
              <a:buNone/>
            </a:pPr>
            <a:r>
              <a:rPr lang="es-AR" sz="3600" b="1" dirty="0" smtClean="0">
                <a:solidFill>
                  <a:schemeClr val="accent1">
                    <a:lumMod val="50000"/>
                  </a:schemeClr>
                </a:solidFill>
              </a:rPr>
              <a:t>Componentes del Sistema</a:t>
            </a:r>
            <a:endParaRPr lang="es-AR" sz="36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AR" dirty="0" smtClean="0"/>
              <a:t>Administración de Procesos</a:t>
            </a:r>
          </a:p>
          <a:p>
            <a:r>
              <a:rPr lang="es-MX" dirty="0" smtClean="0"/>
              <a:t>Administración de la RAM</a:t>
            </a:r>
          </a:p>
          <a:p>
            <a:r>
              <a:rPr lang="es-MX" dirty="0" smtClean="0"/>
              <a:t>Administración del sistema de E/S</a:t>
            </a:r>
          </a:p>
          <a:p>
            <a:r>
              <a:rPr lang="es-MX" dirty="0" smtClean="0"/>
              <a:t>Administración del almacenamiento secundario</a:t>
            </a:r>
          </a:p>
          <a:p>
            <a:r>
              <a:rPr lang="es-MX" dirty="0" smtClean="0"/>
              <a:t>Operación en Red</a:t>
            </a:r>
          </a:p>
          <a:p>
            <a:r>
              <a:rPr lang="es-MX" dirty="0" smtClean="0"/>
              <a:t>Sistema de Protección</a:t>
            </a:r>
          </a:p>
          <a:p>
            <a:r>
              <a:rPr lang="es-MX" dirty="0" smtClean="0"/>
              <a:t>Sistema de Interprete de comando</a:t>
            </a:r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5021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s-MX" dirty="0" smtClean="0"/>
          </a:p>
          <a:p>
            <a:pPr marL="0" indent="0" algn="ctr">
              <a:buNone/>
            </a:pPr>
            <a:endParaRPr lang="es-MX" dirty="0" smtClean="0"/>
          </a:p>
          <a:p>
            <a:pPr marL="0" indent="0" algn="ctr">
              <a:buNone/>
            </a:pPr>
            <a:r>
              <a:rPr lang="es-MX" sz="4400" b="1" i="1" dirty="0" smtClean="0">
                <a:solidFill>
                  <a:srgbClr val="002060"/>
                </a:solidFill>
              </a:rPr>
              <a:t>Fin clase</a:t>
            </a:r>
            <a:endParaRPr lang="es-AR" sz="4400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47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s-AR" b="1" dirty="0" smtClean="0">
                <a:solidFill>
                  <a:schemeClr val="tx2"/>
                </a:solidFill>
              </a:rPr>
              <a:t>Servicios del S.O.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268760"/>
            <a:ext cx="8568952" cy="5400600"/>
          </a:xfrm>
        </p:spPr>
        <p:txBody>
          <a:bodyPr/>
          <a:lstStyle/>
          <a:p>
            <a:r>
              <a:rPr lang="es-AR" dirty="0" smtClean="0"/>
              <a:t>Habíamos definido al principio un S.O.</a:t>
            </a:r>
            <a:endParaRPr lang="es-AR" dirty="0"/>
          </a:p>
          <a:p>
            <a:r>
              <a:rPr lang="es-AR" dirty="0" smtClean="0"/>
              <a:t>Dijimos que era un proveedor de Servicios</a:t>
            </a:r>
          </a:p>
          <a:p>
            <a:r>
              <a:rPr lang="es-MX" dirty="0" smtClean="0"/>
              <a:t>Administra el HW</a:t>
            </a:r>
          </a:p>
          <a:p>
            <a:r>
              <a:rPr lang="es-MX" dirty="0" smtClean="0"/>
              <a:t>Facilita el uso de los programas de usuario</a:t>
            </a:r>
          </a:p>
          <a:p>
            <a:r>
              <a:rPr lang="es-MX" dirty="0" smtClean="0"/>
              <a:t>Todas estas facilidades es a través de lo que llamamos</a:t>
            </a:r>
          </a:p>
          <a:p>
            <a:pPr marL="0" indent="0" algn="ctr">
              <a:buNone/>
            </a:pPr>
            <a:r>
              <a:rPr lang="es-MX" sz="5400" b="1" i="1" dirty="0" smtClean="0">
                <a:solidFill>
                  <a:schemeClr val="accent6">
                    <a:lumMod val="75000"/>
                  </a:schemeClr>
                </a:solidFill>
              </a:rPr>
              <a:t>Servicios</a:t>
            </a:r>
            <a:endParaRPr lang="es-MX" sz="5400" b="1" i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s-MX" b="1" dirty="0" smtClean="0"/>
              <a:t>Seria un proveedor de servicio</a:t>
            </a:r>
          </a:p>
          <a:p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7276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s-AR" b="1" dirty="0" smtClean="0">
                <a:solidFill>
                  <a:schemeClr val="tx2"/>
                </a:solidFill>
              </a:rPr>
              <a:t>Servicios del S.O.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268760"/>
            <a:ext cx="8568952" cy="5400600"/>
          </a:xfrm>
        </p:spPr>
        <p:txBody>
          <a:bodyPr/>
          <a:lstStyle/>
          <a:p>
            <a:r>
              <a:rPr lang="es-AR" dirty="0" smtClean="0"/>
              <a:t>Ejecución de Programas</a:t>
            </a:r>
          </a:p>
          <a:p>
            <a:r>
              <a:rPr lang="es-MX" dirty="0" smtClean="0"/>
              <a:t>Como nos comunicamos (Interfaz)</a:t>
            </a:r>
            <a:endParaRPr lang="es-AR" dirty="0"/>
          </a:p>
          <a:p>
            <a:r>
              <a:rPr lang="es-AR" dirty="0" smtClean="0"/>
              <a:t>Operaciones de E/S</a:t>
            </a:r>
          </a:p>
          <a:p>
            <a:r>
              <a:rPr lang="es-MX" dirty="0" smtClean="0"/>
              <a:t>Manipulación del Sistema de Archivos</a:t>
            </a:r>
          </a:p>
          <a:p>
            <a:r>
              <a:rPr lang="es-MX" dirty="0" smtClean="0"/>
              <a:t>Comunicaciones</a:t>
            </a:r>
          </a:p>
          <a:p>
            <a:r>
              <a:rPr lang="es-MX" dirty="0" smtClean="0"/>
              <a:t>Detección de Errores</a:t>
            </a:r>
          </a:p>
          <a:p>
            <a:r>
              <a:rPr lang="es-MX" dirty="0" smtClean="0"/>
              <a:t>Asignación de Recursos</a:t>
            </a:r>
            <a:endParaRPr lang="es-AR" dirty="0"/>
          </a:p>
          <a:p>
            <a:r>
              <a:rPr lang="es-MX" dirty="0" smtClean="0"/>
              <a:t>Contabilidad</a:t>
            </a:r>
          </a:p>
          <a:p>
            <a:r>
              <a:rPr lang="es-MX" dirty="0" smtClean="0"/>
              <a:t>Protección y Seguridad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7554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s-AR" b="1" dirty="0" smtClean="0">
                <a:solidFill>
                  <a:schemeClr val="tx2"/>
                </a:solidFill>
              </a:rPr>
              <a:t>Ejecucion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764704"/>
            <a:ext cx="8640960" cy="5904656"/>
          </a:xfrm>
          <a:ln w="25400">
            <a:noFill/>
          </a:ln>
        </p:spPr>
        <p:txBody>
          <a:bodyPr>
            <a:normAutofit/>
          </a:bodyPr>
          <a:lstStyle/>
          <a:p>
            <a:r>
              <a:rPr lang="en-US" sz="3600" b="1" dirty="0" smtClean="0"/>
              <a:t>El S.O. debe poder cargar un programa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Generar un proceso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Ese proceso necesita recursos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Debe poder terminar ese proceso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3 Elipse"/>
          <p:cNvSpPr/>
          <p:nvPr/>
        </p:nvSpPr>
        <p:spPr>
          <a:xfrm>
            <a:off x="539552" y="3126361"/>
            <a:ext cx="1224136" cy="78251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 smtClean="0">
                <a:solidFill>
                  <a:schemeClr val="tx1"/>
                </a:solidFill>
              </a:rPr>
              <a:t>Nuevo</a:t>
            </a:r>
          </a:p>
        </p:txBody>
      </p:sp>
      <p:sp>
        <p:nvSpPr>
          <p:cNvPr id="5" name="4 Elipse"/>
          <p:cNvSpPr/>
          <p:nvPr/>
        </p:nvSpPr>
        <p:spPr>
          <a:xfrm>
            <a:off x="4788024" y="3789040"/>
            <a:ext cx="1440160" cy="944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 err="1" smtClean="0">
                <a:solidFill>
                  <a:srgbClr val="FF0000"/>
                </a:solidFill>
              </a:rPr>
              <a:t>Exec</a:t>
            </a:r>
            <a:endParaRPr lang="es-AR" sz="2400" dirty="0">
              <a:solidFill>
                <a:srgbClr val="FF0000"/>
              </a:solidFill>
            </a:endParaRPr>
          </a:p>
        </p:txBody>
      </p:sp>
      <p:sp>
        <p:nvSpPr>
          <p:cNvPr id="6" name="5 Elipse"/>
          <p:cNvSpPr/>
          <p:nvPr/>
        </p:nvSpPr>
        <p:spPr>
          <a:xfrm>
            <a:off x="2195736" y="3789040"/>
            <a:ext cx="1368152" cy="944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 smtClean="0">
                <a:solidFill>
                  <a:srgbClr val="FF0000"/>
                </a:solidFill>
              </a:rPr>
              <a:t>Listo</a:t>
            </a:r>
            <a:endParaRPr lang="es-AR" sz="2800" dirty="0">
              <a:solidFill>
                <a:srgbClr val="FF0000"/>
              </a:solidFill>
            </a:endParaRPr>
          </a:p>
        </p:txBody>
      </p:sp>
      <p:sp>
        <p:nvSpPr>
          <p:cNvPr id="7" name="6 Elipse"/>
          <p:cNvSpPr/>
          <p:nvPr/>
        </p:nvSpPr>
        <p:spPr>
          <a:xfrm>
            <a:off x="6946566" y="3126361"/>
            <a:ext cx="1225834" cy="81298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>
                <a:solidFill>
                  <a:schemeClr val="tx1"/>
                </a:solidFill>
              </a:rPr>
              <a:t>Fin</a:t>
            </a:r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8" name="7 Elipse"/>
          <p:cNvSpPr/>
          <p:nvPr/>
        </p:nvSpPr>
        <p:spPr>
          <a:xfrm>
            <a:off x="3419872" y="5517232"/>
            <a:ext cx="1512168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 smtClean="0">
                <a:solidFill>
                  <a:srgbClr val="FF0000"/>
                </a:solidFill>
              </a:rPr>
              <a:t>Espera</a:t>
            </a:r>
            <a:endParaRPr lang="es-AR" sz="2400" dirty="0">
              <a:solidFill>
                <a:srgbClr val="FF0000"/>
              </a:solidFill>
            </a:endParaRPr>
          </a:p>
        </p:txBody>
      </p:sp>
      <p:cxnSp>
        <p:nvCxnSpPr>
          <p:cNvPr id="11" name="10 Conector recto de flecha"/>
          <p:cNvCxnSpPr>
            <a:stCxn id="4" idx="6"/>
          </p:cNvCxnSpPr>
          <p:nvPr/>
        </p:nvCxnSpPr>
        <p:spPr>
          <a:xfrm>
            <a:off x="1763688" y="3517621"/>
            <a:ext cx="576064" cy="48744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 flipV="1">
            <a:off x="6177645" y="3724124"/>
            <a:ext cx="899251" cy="43043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>
            <a:off x="3508699" y="4149080"/>
            <a:ext cx="133451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/>
          <p:nvPr/>
        </p:nvCxnSpPr>
        <p:spPr>
          <a:xfrm flipH="1" flipV="1">
            <a:off x="3481773" y="4437112"/>
            <a:ext cx="1345768" cy="510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>
            <a:endCxn id="8" idx="7"/>
          </p:cNvCxnSpPr>
          <p:nvPr/>
        </p:nvCxnSpPr>
        <p:spPr>
          <a:xfrm flipH="1">
            <a:off x="4710588" y="4738632"/>
            <a:ext cx="631116" cy="92623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>
            <a:stCxn id="8" idx="1"/>
          </p:cNvCxnSpPr>
          <p:nvPr/>
        </p:nvCxnSpPr>
        <p:spPr>
          <a:xfrm flipH="1" flipV="1">
            <a:off x="2987824" y="4733528"/>
            <a:ext cx="653500" cy="93133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92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s-AR" b="1" dirty="0" smtClean="0">
                <a:solidFill>
                  <a:schemeClr val="tx2"/>
                </a:solidFill>
              </a:rPr>
              <a:t>Interfaz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908720"/>
            <a:ext cx="9036496" cy="5760640"/>
          </a:xfrm>
        </p:spPr>
        <p:txBody>
          <a:bodyPr>
            <a:normAutofit lnSpcReduction="10000"/>
          </a:bodyPr>
          <a:lstStyle/>
          <a:p>
            <a:r>
              <a:rPr lang="en-US" sz="3600" b="1" dirty="0"/>
              <a:t>Texto (CLI = Command Line Interface</a:t>
            </a:r>
            <a:r>
              <a:rPr lang="en-US" sz="3600" b="1" dirty="0" smtClean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Unix/Linux (sh, bash, csh, rsh, etc.)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Microsoft (command.com, cmd, power shell)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Equipos de comunicaciones (Usan CLI)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pt-BR" sz="3600" b="1" dirty="0" smtClean="0"/>
              <a:t>Gráfica </a:t>
            </a:r>
            <a:r>
              <a:rPr lang="pt-BR" sz="3600" b="1" dirty="0"/>
              <a:t>(GUI = Graphical User Interface)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MX" dirty="0" smtClean="0"/>
              <a:t>Nació en la década del ‘70 (Empresa Xerox)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MX" dirty="0" smtClean="0"/>
              <a:t>Potenciado por Steven Jobs (Macintosh)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MX" dirty="0" smtClean="0"/>
              <a:t>Linux ( principales GUI como Gnome y KDE, variante mate 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MX" dirty="0" smtClean="0"/>
              <a:t>Microsoft (con su propia interfaz para Windows)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9493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8676456" cy="720725"/>
          </a:xfrm>
        </p:spPr>
        <p:txBody>
          <a:bodyPr>
            <a:normAutofit fontScale="90000"/>
          </a:bodyPr>
          <a:lstStyle/>
          <a:p>
            <a:r>
              <a:rPr lang="es-AR" b="1" dirty="0" smtClean="0">
                <a:solidFill>
                  <a:schemeClr val="tx2"/>
                </a:solidFill>
              </a:rPr>
              <a:t>Operaciones E/S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0" y="908050"/>
            <a:ext cx="9036050" cy="5761038"/>
          </a:xfrm>
        </p:spPr>
        <p:txBody>
          <a:bodyPr>
            <a:normAutofit lnSpcReduction="10000"/>
          </a:bodyPr>
          <a:lstStyle/>
          <a:p>
            <a:r>
              <a:rPr lang="en-US" sz="3600" dirty="0" smtClean="0"/>
              <a:t>Traer datos del disco rígido</a:t>
            </a:r>
          </a:p>
          <a:p>
            <a:r>
              <a:rPr lang="pt-BR" sz="3600" dirty="0" smtClean="0"/>
              <a:t>Hacer una operacion sobre la red.</a:t>
            </a:r>
          </a:p>
          <a:p>
            <a:r>
              <a:rPr lang="pt-BR" sz="3600" dirty="0" smtClean="0"/>
              <a:t>El </a:t>
            </a:r>
            <a:r>
              <a:rPr lang="es-AR" sz="3600" dirty="0" smtClean="0"/>
              <a:t>usuario</a:t>
            </a:r>
            <a:r>
              <a:rPr lang="pt-BR" sz="3600" dirty="0" smtClean="0"/>
              <a:t> no puede controlar el dispositivo</a:t>
            </a:r>
          </a:p>
          <a:p>
            <a:r>
              <a:rPr lang="pt-BR" sz="3600" dirty="0" smtClean="0"/>
              <a:t>Gravar datos en una cinta</a:t>
            </a:r>
          </a:p>
          <a:p>
            <a:endParaRPr lang="pt-BR" b="1" dirty="0" smtClean="0"/>
          </a:p>
          <a:p>
            <a:pPr marL="0" indent="0" algn="ctr">
              <a:buNone/>
            </a:pPr>
            <a:r>
              <a:rPr lang="es-ES" sz="4000" b="1" dirty="0" smtClean="0">
                <a:solidFill>
                  <a:schemeClr val="accent1">
                    <a:lumMod val="50000"/>
                  </a:schemeClr>
                </a:solidFill>
              </a:rPr>
              <a:t>Manipulación del Sistema de Archivos</a:t>
            </a:r>
          </a:p>
          <a:p>
            <a:r>
              <a:rPr lang="es-ES" sz="3600" dirty="0" smtClean="0"/>
              <a:t>Crear un archivo</a:t>
            </a:r>
          </a:p>
          <a:p>
            <a:r>
              <a:rPr lang="es-ES" sz="3600" dirty="0" smtClean="0"/>
              <a:t>Borrar un Archivo</a:t>
            </a:r>
          </a:p>
          <a:p>
            <a:r>
              <a:rPr lang="es-ES" sz="3600" dirty="0" smtClean="0"/>
              <a:t>Crear un directorio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390834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8676456" cy="720725"/>
          </a:xfrm>
        </p:spPr>
        <p:txBody>
          <a:bodyPr>
            <a:normAutofit fontScale="90000"/>
          </a:bodyPr>
          <a:lstStyle/>
          <a:p>
            <a:r>
              <a:rPr lang="es-AR" b="1" dirty="0" smtClean="0">
                <a:solidFill>
                  <a:schemeClr val="tx2"/>
                </a:solidFill>
              </a:rPr>
              <a:t>Comunicación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0" y="908050"/>
            <a:ext cx="9036050" cy="5761038"/>
          </a:xfrm>
        </p:spPr>
        <p:txBody>
          <a:bodyPr>
            <a:normAutofit fontScale="85000" lnSpcReduction="10000"/>
          </a:bodyPr>
          <a:lstStyle/>
          <a:p>
            <a:r>
              <a:rPr lang="es-ES" sz="3600" dirty="0" smtClean="0"/>
              <a:t>Necesita intercambiar información con otro proceso</a:t>
            </a:r>
          </a:p>
          <a:p>
            <a:r>
              <a:rPr lang="es-ES" sz="3600" dirty="0" smtClean="0"/>
              <a:t>Procesos que están en el misma computadora</a:t>
            </a:r>
          </a:p>
          <a:p>
            <a:r>
              <a:rPr lang="es-ES" sz="3600" dirty="0" smtClean="0"/>
              <a:t>Procesos que están en distintos sistemas</a:t>
            </a:r>
          </a:p>
          <a:p>
            <a:r>
              <a:rPr lang="es-ES" sz="3600" b="1" dirty="0" smtClean="0"/>
              <a:t>Pasaje de mensaje</a:t>
            </a:r>
          </a:p>
          <a:p>
            <a:r>
              <a:rPr lang="es-ES" sz="3600" b="1" dirty="0" smtClean="0"/>
              <a:t>Memoria compartida</a:t>
            </a:r>
          </a:p>
          <a:p>
            <a:endParaRPr lang="es-ES" b="1" dirty="0" smtClean="0"/>
          </a:p>
          <a:p>
            <a:pPr marL="0" indent="0" algn="ctr">
              <a:buNone/>
            </a:pPr>
            <a:r>
              <a:rPr lang="es-ES" sz="4000" b="1" dirty="0" smtClean="0">
                <a:solidFill>
                  <a:schemeClr val="accent1">
                    <a:lumMod val="50000"/>
                  </a:schemeClr>
                </a:solidFill>
              </a:rPr>
              <a:t>Detección de Errores</a:t>
            </a:r>
          </a:p>
          <a:p>
            <a:r>
              <a:rPr lang="es-ES" sz="3600" dirty="0" smtClean="0"/>
              <a:t>El S.O. debe estar preparado ante un eventual error</a:t>
            </a:r>
          </a:p>
          <a:p>
            <a:r>
              <a:rPr lang="es-ES" sz="3600" dirty="0" smtClean="0"/>
              <a:t>Al leer un dispositivo</a:t>
            </a:r>
          </a:p>
          <a:p>
            <a:r>
              <a:rPr lang="es-ES" sz="3600" dirty="0" smtClean="0"/>
              <a:t>Ante una operación que realiza la CPU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338786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8676456" cy="720725"/>
          </a:xfrm>
        </p:spPr>
        <p:txBody>
          <a:bodyPr>
            <a:normAutofit fontScale="90000"/>
          </a:bodyPr>
          <a:lstStyle/>
          <a:p>
            <a:r>
              <a:rPr lang="es-AR" b="1" dirty="0" smtClean="0">
                <a:solidFill>
                  <a:schemeClr val="tx2"/>
                </a:solidFill>
              </a:rPr>
              <a:t>Asignación de Recursos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0" y="908050"/>
            <a:ext cx="9036050" cy="5761038"/>
          </a:xfrm>
        </p:spPr>
        <p:txBody>
          <a:bodyPr>
            <a:normAutofit fontScale="92500" lnSpcReduction="10000"/>
          </a:bodyPr>
          <a:lstStyle/>
          <a:p>
            <a:r>
              <a:rPr lang="es-ES" sz="3600" dirty="0" smtClean="0"/>
              <a:t>En un Sistema con Multiprogramación</a:t>
            </a:r>
          </a:p>
          <a:p>
            <a:r>
              <a:rPr lang="es-ES" sz="3600" dirty="0" smtClean="0"/>
              <a:t>Asignar CPU a los procesos</a:t>
            </a:r>
          </a:p>
          <a:p>
            <a:r>
              <a:rPr lang="es-ES" sz="3600" dirty="0" smtClean="0"/>
              <a:t>El S.O. tiene rutinas de planificación</a:t>
            </a:r>
          </a:p>
          <a:p>
            <a:r>
              <a:rPr lang="es-ES" sz="3600" dirty="0" smtClean="0"/>
              <a:t>Asigna tiempos a los Procesos</a:t>
            </a:r>
          </a:p>
          <a:p>
            <a:r>
              <a:rPr lang="es-ES" sz="3600" dirty="0" smtClean="0"/>
              <a:t>Asignar cualquier dispositivo periférico</a:t>
            </a:r>
          </a:p>
          <a:p>
            <a:pPr marL="0" indent="0" algn="ctr">
              <a:buNone/>
            </a:pPr>
            <a:r>
              <a:rPr lang="es-ES" sz="4000" b="1" dirty="0" smtClean="0">
                <a:solidFill>
                  <a:schemeClr val="accent1">
                    <a:lumMod val="50000"/>
                  </a:schemeClr>
                </a:solidFill>
              </a:rPr>
              <a:t>Contabilidad</a:t>
            </a:r>
          </a:p>
          <a:p>
            <a:r>
              <a:rPr lang="es-ES" sz="3600" dirty="0" smtClean="0"/>
              <a:t>El S.O. lleva un registro de uso de CPU</a:t>
            </a:r>
          </a:p>
          <a:p>
            <a:r>
              <a:rPr lang="es-ES" sz="3600" dirty="0" smtClean="0"/>
              <a:t>Uso de Sistema de cómputos en general</a:t>
            </a:r>
          </a:p>
          <a:p>
            <a:r>
              <a:rPr lang="es-ES" sz="3600" dirty="0" smtClean="0"/>
              <a:t>Estos registros pueden ser usados para fines comerciales</a:t>
            </a:r>
          </a:p>
        </p:txBody>
      </p:sp>
    </p:spTree>
    <p:extLst>
      <p:ext uri="{BB962C8B-B14F-4D97-AF65-F5344CB8AC3E}">
        <p14:creationId xmlns:p14="http://schemas.microsoft.com/office/powerpoint/2010/main" val="350121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3783</TotalTime>
  <Words>660</Words>
  <Application>Microsoft Office PowerPoint</Application>
  <PresentationFormat>Presentación en pantalla (4:3)</PresentationFormat>
  <Paragraphs>195</Paragraphs>
  <Slides>20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Tema de Office</vt:lpstr>
      <vt:lpstr>Sistemas Operativos</vt:lpstr>
      <vt:lpstr>Estructura de los S.O.</vt:lpstr>
      <vt:lpstr>Servicios del S.O.</vt:lpstr>
      <vt:lpstr>Servicios del S.O.</vt:lpstr>
      <vt:lpstr>Ejecucion</vt:lpstr>
      <vt:lpstr>Interfaz</vt:lpstr>
      <vt:lpstr>Operaciones E/S</vt:lpstr>
      <vt:lpstr>Comunicación</vt:lpstr>
      <vt:lpstr>Asignación de Recursos</vt:lpstr>
      <vt:lpstr>Protección</vt:lpstr>
      <vt:lpstr>Llamadas al Sistema</vt:lpstr>
      <vt:lpstr>Llamadas al Sistema</vt:lpstr>
      <vt:lpstr>Llamadas al Sistema</vt:lpstr>
      <vt:lpstr>Llamadas al Sistema</vt:lpstr>
      <vt:lpstr>Llamadas al Sistema</vt:lpstr>
      <vt:lpstr>Llamadas al Sistema</vt:lpstr>
      <vt:lpstr>Llamadas al Sistema</vt:lpstr>
      <vt:lpstr>Modo Dual</vt:lpstr>
      <vt:lpstr>Modo Dual</vt:lpstr>
      <vt:lpstr>Presentación de PowerPoint</vt:lpstr>
    </vt:vector>
  </TitlesOfParts>
  <Company>IOMA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Operativos</dc:title>
  <dc:creator>RODRIGUEZ, Lisardo Luis</dc:creator>
  <cp:lastModifiedBy>RODRIGUEZ, Lisardo Luis</cp:lastModifiedBy>
  <cp:revision>83</cp:revision>
  <dcterms:created xsi:type="dcterms:W3CDTF">2022-03-15T23:45:58Z</dcterms:created>
  <dcterms:modified xsi:type="dcterms:W3CDTF">2024-04-25T05:14:39Z</dcterms:modified>
</cp:coreProperties>
</file>