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2" r:id="rId4"/>
    <p:sldId id="283" r:id="rId5"/>
    <p:sldId id="284" r:id="rId6"/>
    <p:sldId id="281" r:id="rId7"/>
    <p:sldId id="290" r:id="rId8"/>
    <p:sldId id="288" r:id="rId9"/>
    <p:sldId id="289" r:id="rId10"/>
    <p:sldId id="287" r:id="rId11"/>
    <p:sldId id="286" r:id="rId12"/>
    <p:sldId id="298" r:id="rId13"/>
    <p:sldId id="291" r:id="rId14"/>
    <p:sldId id="293" r:id="rId15"/>
    <p:sldId id="296" r:id="rId16"/>
    <p:sldId id="292" r:id="rId17"/>
    <p:sldId id="274" r:id="rId18"/>
    <p:sldId id="273" r:id="rId19"/>
    <p:sldId id="299" r:id="rId20"/>
    <p:sldId id="276" r:id="rId21"/>
    <p:sldId id="294" r:id="rId22"/>
    <p:sldId id="295" r:id="rId23"/>
    <p:sldId id="272" r:id="rId2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0D781-6C12-5137-06D4-6128B0B9C231}" v="41" dt="2023-05-22T18:17:55.258"/>
    <p1510:client id="{B8C60D58-89FC-93F4-A7F6-E10E060FE721}" v="1" dt="2023-05-22T20:32:43.334"/>
    <p1510:client id="{EDFF23E4-A73A-6F67-1586-9121E12C3080}" v="1" dt="2023-05-17T19:42:54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Rodriguez" userId="S::lrodriguez@frlp.utn.edu.ar::4d6f7dfe-ec28-43d0-9c3c-8d455999b023" providerId="AD" clId="Web-{15C0D781-6C12-5137-06D4-6128B0B9C231}"/>
    <pc:docChg chg="modSld">
      <pc:chgData name="Luis Rodriguez" userId="S::lrodriguez@frlp.utn.edu.ar::4d6f7dfe-ec28-43d0-9c3c-8d455999b023" providerId="AD" clId="Web-{15C0D781-6C12-5137-06D4-6128B0B9C231}" dt="2023-05-22T18:17:55.258" v="36" actId="20577"/>
      <pc:docMkLst>
        <pc:docMk/>
      </pc:docMkLst>
      <pc:sldChg chg="modSp">
        <pc:chgData name="Luis Rodriguez" userId="S::lrodriguez@frlp.utn.edu.ar::4d6f7dfe-ec28-43d0-9c3c-8d455999b023" providerId="AD" clId="Web-{15C0D781-6C12-5137-06D4-6128B0B9C231}" dt="2023-05-22T17:34:02.096" v="5" actId="20577"/>
        <pc:sldMkLst>
          <pc:docMk/>
          <pc:sldMk cId="2427058490" sldId="256"/>
        </pc:sldMkLst>
        <pc:spChg chg="mod">
          <ac:chgData name="Luis Rodriguez" userId="S::lrodriguez@frlp.utn.edu.ar::4d6f7dfe-ec28-43d0-9c3c-8d455999b023" providerId="AD" clId="Web-{15C0D781-6C12-5137-06D4-6128B0B9C231}" dt="2023-05-22T17:34:02.096" v="5" actId="20577"/>
          <ac:spMkLst>
            <pc:docMk/>
            <pc:sldMk cId="2427058490" sldId="256"/>
            <ac:spMk id="3" creationId="{00000000-0000-0000-0000-000000000000}"/>
          </ac:spMkLst>
        </pc:spChg>
      </pc:sldChg>
      <pc:sldChg chg="modSp">
        <pc:chgData name="Luis Rodriguez" userId="S::lrodriguez@frlp.utn.edu.ar::4d6f7dfe-ec28-43d0-9c3c-8d455999b023" providerId="AD" clId="Web-{15C0D781-6C12-5137-06D4-6128B0B9C231}" dt="2023-05-22T17:35:33.880" v="9" actId="20577"/>
        <pc:sldMkLst>
          <pc:docMk/>
          <pc:sldMk cId="1850216462" sldId="257"/>
        </pc:sldMkLst>
        <pc:spChg chg="mod">
          <ac:chgData name="Luis Rodriguez" userId="S::lrodriguez@frlp.utn.edu.ar::4d6f7dfe-ec28-43d0-9c3c-8d455999b023" providerId="AD" clId="Web-{15C0D781-6C12-5137-06D4-6128B0B9C231}" dt="2023-05-22T17:35:33.880" v="9" actId="20577"/>
          <ac:spMkLst>
            <pc:docMk/>
            <pc:sldMk cId="1850216462" sldId="257"/>
            <ac:spMk id="3" creationId="{00000000-0000-0000-0000-000000000000}"/>
          </ac:spMkLst>
        </pc:spChg>
      </pc:sldChg>
      <pc:sldChg chg="modSp">
        <pc:chgData name="Luis Rodriguez" userId="S::lrodriguez@frlp.utn.edu.ar::4d6f7dfe-ec28-43d0-9c3c-8d455999b023" providerId="AD" clId="Web-{15C0D781-6C12-5137-06D4-6128B0B9C231}" dt="2023-05-22T17:38:08.524" v="32" actId="20577"/>
        <pc:sldMkLst>
          <pc:docMk/>
          <pc:sldMk cId="956890417" sldId="282"/>
        </pc:sldMkLst>
        <pc:spChg chg="mod">
          <ac:chgData name="Luis Rodriguez" userId="S::lrodriguez@frlp.utn.edu.ar::4d6f7dfe-ec28-43d0-9c3c-8d455999b023" providerId="AD" clId="Web-{15C0D781-6C12-5137-06D4-6128B0B9C231}" dt="2023-05-22T17:38:08.524" v="32" actId="20577"/>
          <ac:spMkLst>
            <pc:docMk/>
            <pc:sldMk cId="956890417" sldId="282"/>
            <ac:spMk id="3" creationId="{00000000-0000-0000-0000-000000000000}"/>
          </ac:spMkLst>
        </pc:spChg>
      </pc:sldChg>
      <pc:sldChg chg="modSp">
        <pc:chgData name="Luis Rodriguez" userId="S::lrodriguez@frlp.utn.edu.ar::4d6f7dfe-ec28-43d0-9c3c-8d455999b023" providerId="AD" clId="Web-{15C0D781-6C12-5137-06D4-6128B0B9C231}" dt="2023-05-22T17:38:01.586" v="31" actId="20577"/>
        <pc:sldMkLst>
          <pc:docMk/>
          <pc:sldMk cId="2351284984" sldId="283"/>
        </pc:sldMkLst>
        <pc:spChg chg="mod">
          <ac:chgData name="Luis Rodriguez" userId="S::lrodriguez@frlp.utn.edu.ar::4d6f7dfe-ec28-43d0-9c3c-8d455999b023" providerId="AD" clId="Web-{15C0D781-6C12-5137-06D4-6128B0B9C231}" dt="2023-05-22T17:38:01.586" v="31" actId="20577"/>
          <ac:spMkLst>
            <pc:docMk/>
            <pc:sldMk cId="2351284984" sldId="283"/>
            <ac:spMk id="3" creationId="{00000000-0000-0000-0000-000000000000}"/>
          </ac:spMkLst>
        </pc:spChg>
      </pc:sldChg>
      <pc:sldChg chg="modSp">
        <pc:chgData name="Luis Rodriguez" userId="S::lrodriguez@frlp.utn.edu.ar::4d6f7dfe-ec28-43d0-9c3c-8d455999b023" providerId="AD" clId="Web-{15C0D781-6C12-5137-06D4-6128B0B9C231}" dt="2023-05-22T18:17:55.258" v="36" actId="20577"/>
        <pc:sldMkLst>
          <pc:docMk/>
          <pc:sldMk cId="3293402836" sldId="291"/>
        </pc:sldMkLst>
        <pc:spChg chg="mod">
          <ac:chgData name="Luis Rodriguez" userId="S::lrodriguez@frlp.utn.edu.ar::4d6f7dfe-ec28-43d0-9c3c-8d455999b023" providerId="AD" clId="Web-{15C0D781-6C12-5137-06D4-6128B0B9C231}" dt="2023-05-22T18:17:55.258" v="36" actId="20577"/>
          <ac:spMkLst>
            <pc:docMk/>
            <pc:sldMk cId="3293402836" sldId="291"/>
            <ac:spMk id="3" creationId="{00000000-0000-0000-0000-000000000000}"/>
          </ac:spMkLst>
        </pc:spChg>
      </pc:sldChg>
      <pc:sldChg chg="modSp">
        <pc:chgData name="Luis Rodriguez" userId="S::lrodriguez@frlp.utn.edu.ar::4d6f7dfe-ec28-43d0-9c3c-8d455999b023" providerId="AD" clId="Web-{15C0D781-6C12-5137-06D4-6128B0B9C231}" dt="2023-05-22T18:17:03.226" v="34" actId="20577"/>
        <pc:sldMkLst>
          <pc:docMk/>
          <pc:sldMk cId="185590084" sldId="297"/>
        </pc:sldMkLst>
        <pc:spChg chg="mod">
          <ac:chgData name="Luis Rodriguez" userId="S::lrodriguez@frlp.utn.edu.ar::4d6f7dfe-ec28-43d0-9c3c-8d455999b023" providerId="AD" clId="Web-{15C0D781-6C12-5137-06D4-6128B0B9C231}" dt="2023-05-22T18:17:03.226" v="34" actId="20577"/>
          <ac:spMkLst>
            <pc:docMk/>
            <pc:sldMk cId="185590084" sldId="297"/>
            <ac:spMk id="3" creationId="{00000000-0000-0000-0000-000000000000}"/>
          </ac:spMkLst>
        </pc:spChg>
      </pc:sldChg>
    </pc:docChg>
  </pc:docChgLst>
  <pc:docChgLst>
    <pc:chgData name="Luis Rodriguez" userId="S::lrodriguez@frlp.utn.edu.ar::4d6f7dfe-ec28-43d0-9c3c-8d455999b023" providerId="AD" clId="Web-{EDFF23E4-A73A-6F67-1586-9121E12C3080}"/>
    <pc:docChg chg="sldOrd">
      <pc:chgData name="Luis Rodriguez" userId="S::lrodriguez@frlp.utn.edu.ar::4d6f7dfe-ec28-43d0-9c3c-8d455999b023" providerId="AD" clId="Web-{EDFF23E4-A73A-6F67-1586-9121E12C3080}" dt="2023-05-17T19:42:54.646" v="0"/>
      <pc:docMkLst>
        <pc:docMk/>
      </pc:docMkLst>
      <pc:sldChg chg="ord">
        <pc:chgData name="Luis Rodriguez" userId="S::lrodriguez@frlp.utn.edu.ar::4d6f7dfe-ec28-43d0-9c3c-8d455999b023" providerId="AD" clId="Web-{EDFF23E4-A73A-6F67-1586-9121E12C3080}" dt="2023-05-17T19:42:54.646" v="0"/>
        <pc:sldMkLst>
          <pc:docMk/>
          <pc:sldMk cId="1675475703" sldId="272"/>
        </pc:sldMkLst>
      </pc:sldChg>
    </pc:docChg>
  </pc:docChgLst>
  <pc:docChgLst>
    <pc:chgData name="Luis Rodriguez" userId="S::lrodriguez@frlp.utn.edu.ar::4d6f7dfe-ec28-43d0-9c3c-8d455999b023" providerId="AD" clId="Web-{B8C60D58-89FC-93F4-A7F6-E10E060FE721}"/>
    <pc:docChg chg="sldOrd">
      <pc:chgData name="Luis Rodriguez" userId="S::lrodriguez@frlp.utn.edu.ar::4d6f7dfe-ec28-43d0-9c3c-8d455999b023" providerId="AD" clId="Web-{B8C60D58-89FC-93F4-A7F6-E10E060FE721}" dt="2023-05-22T20:32:43.334" v="0"/>
      <pc:docMkLst>
        <pc:docMk/>
      </pc:docMkLst>
      <pc:sldChg chg="ord">
        <pc:chgData name="Luis Rodriguez" userId="S::lrodriguez@frlp.utn.edu.ar::4d6f7dfe-ec28-43d0-9c3c-8d455999b023" providerId="AD" clId="Web-{B8C60D58-89FC-93F4-A7F6-E10E060FE721}" dt="2023-05-22T20:32:43.334" v="0"/>
        <pc:sldMkLst>
          <pc:docMk/>
          <pc:sldMk cId="863910094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E8E7-3187-4108-A764-F6B805D4D3FE}" type="datetimeFigureOut">
              <a:rPr lang="es-AR" smtClean="0"/>
              <a:t>28/05/2024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7D11-3B4F-41E0-B20D-532A4DE86AC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0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7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28/05/2024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36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28/05/2024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15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28/05/2024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8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28/05/2024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18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28/05/2024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5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28/05/2024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77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28/05/2024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76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28/05/2024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8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28/05/2024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6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28/05/2024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45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28/05/2024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15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B746-D658-4CA0-9CCB-4FE9AA236910}" type="datetimeFigureOut">
              <a:rPr lang="es-AR" smtClean="0"/>
              <a:t>28/05/2024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34563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MX" sz="4400" b="1" i="1" dirty="0">
                <a:solidFill>
                  <a:schemeClr val="tx2"/>
                </a:solidFill>
              </a:rPr>
              <a:t>Cursada 2023</a:t>
            </a: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pPr algn="l"/>
            <a:r>
              <a:rPr lang="es-MX" sz="4000" b="1" dirty="0">
                <a:solidFill>
                  <a:srgbClr val="FF0000"/>
                </a:solidFill>
              </a:rPr>
              <a:t>Comisión S21 y S22</a:t>
            </a:r>
            <a:endParaRPr lang="es-A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tx2"/>
                </a:solidFill>
              </a:rPr>
              <a:t>Diseño y Estructura de los S.O.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4400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1" y="1434872"/>
            <a:ext cx="7973538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0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tx2"/>
                </a:solidFill>
              </a:rPr>
              <a:t>Diseño y Estructura de los S.O.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472608"/>
          </a:xfrm>
        </p:spPr>
        <p:txBody>
          <a:bodyPr>
            <a:normAutofit/>
          </a:bodyPr>
          <a:lstStyle/>
          <a:p>
            <a:r>
              <a:rPr lang="es-MX" sz="4400" dirty="0"/>
              <a:t>Modular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grpSp>
        <p:nvGrpSpPr>
          <p:cNvPr id="7" name="17 Grupo"/>
          <p:cNvGrpSpPr/>
          <p:nvPr/>
        </p:nvGrpSpPr>
        <p:grpSpPr>
          <a:xfrm>
            <a:off x="1331640" y="1947862"/>
            <a:ext cx="7128792" cy="4505474"/>
            <a:chOff x="0" y="0"/>
            <a:chExt cx="3770109" cy="2962656"/>
          </a:xfrm>
        </p:grpSpPr>
        <p:sp>
          <p:nvSpPr>
            <p:cNvPr id="8" name="1 Redondear rectángulo de esquina sencilla"/>
            <p:cNvSpPr/>
            <p:nvPr/>
          </p:nvSpPr>
          <p:spPr>
            <a:xfrm>
              <a:off x="431597" y="2011680"/>
              <a:ext cx="2925445" cy="394335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MX" sz="1800">
                  <a:effectLst/>
                  <a:ea typeface="Calibri"/>
                  <a:cs typeface="Times New Roman"/>
                </a:rPr>
                <a:t>Nucleo o kernel</a:t>
              </a:r>
              <a:endParaRPr lang="es-AR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9" name="2 Redondear rectángulo de esquina sencilla"/>
            <p:cNvSpPr/>
            <p:nvPr/>
          </p:nvSpPr>
          <p:spPr>
            <a:xfrm>
              <a:off x="358445" y="2589580"/>
              <a:ext cx="3115945" cy="373076"/>
            </a:xfrm>
            <a:prstGeom prst="round1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MX" sz="1800">
                  <a:effectLst/>
                  <a:ea typeface="Calibri"/>
                  <a:cs typeface="Times New Roman"/>
                </a:rPr>
                <a:t>Hardware</a:t>
              </a:r>
              <a:endParaRPr lang="es-AR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0" name="3 Flecha izquierda y derecha"/>
            <p:cNvSpPr/>
            <p:nvPr/>
          </p:nvSpPr>
          <p:spPr>
            <a:xfrm>
              <a:off x="1880006" y="2435961"/>
              <a:ext cx="45719" cy="15412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AR"/>
            </a:p>
          </p:txBody>
        </p:sp>
        <p:sp>
          <p:nvSpPr>
            <p:cNvPr id="11" name="4 Elipse"/>
            <p:cNvSpPr/>
            <p:nvPr/>
          </p:nvSpPr>
          <p:spPr>
            <a:xfrm>
              <a:off x="0" y="424281"/>
              <a:ext cx="680085" cy="51181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MX" sz="1800" dirty="0">
                  <a:effectLst/>
                  <a:ea typeface="Calibri"/>
                  <a:cs typeface="Times New Roman"/>
                </a:rPr>
                <a:t>FS</a:t>
              </a:r>
              <a:endParaRPr lang="es-AR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2" name="5 Elipse"/>
            <p:cNvSpPr/>
            <p:nvPr/>
          </p:nvSpPr>
          <p:spPr>
            <a:xfrm>
              <a:off x="680314" y="877824"/>
              <a:ext cx="1125956" cy="51181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MX" sz="1100" dirty="0">
                  <a:effectLst/>
                  <a:ea typeface="Calibri"/>
                  <a:cs typeface="Times New Roman"/>
                </a:rPr>
                <a:t>planificadores</a:t>
              </a:r>
              <a:endParaRPr lang="es-AR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6 Elipse"/>
            <p:cNvSpPr/>
            <p:nvPr/>
          </p:nvSpPr>
          <p:spPr>
            <a:xfrm>
              <a:off x="2157984" y="936345"/>
              <a:ext cx="1023620" cy="51181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MX" sz="1100" dirty="0">
                  <a:effectLst/>
                  <a:ea typeface="Calibri"/>
                  <a:cs typeface="Times New Roman"/>
                </a:rPr>
                <a:t>Controladores</a:t>
              </a:r>
              <a:endParaRPr lang="es-AR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4" name="7 Elipse"/>
            <p:cNvSpPr/>
            <p:nvPr/>
          </p:nvSpPr>
          <p:spPr>
            <a:xfrm>
              <a:off x="1477670" y="0"/>
              <a:ext cx="943610" cy="55524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MX" sz="900" dirty="0" err="1">
                  <a:effectLst/>
                  <a:ea typeface="Calibri"/>
                  <a:cs typeface="Times New Roman"/>
                </a:rPr>
                <a:t>Manejadormemoria</a:t>
              </a:r>
              <a:endParaRPr lang="es-AR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8 Elipse"/>
            <p:cNvSpPr/>
            <p:nvPr/>
          </p:nvSpPr>
          <p:spPr>
            <a:xfrm>
              <a:off x="2943974" y="277622"/>
              <a:ext cx="826135" cy="50474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MX" sz="1200" dirty="0" err="1">
                  <a:effectLst/>
                  <a:ea typeface="Calibri"/>
                  <a:cs typeface="Times New Roman"/>
                </a:rPr>
                <a:t>Intefaz</a:t>
              </a:r>
              <a:endParaRPr lang="es-AR" sz="12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6" name="9 Conector recto de flecha"/>
            <p:cNvCxnSpPr/>
            <p:nvPr/>
          </p:nvCxnSpPr>
          <p:spPr>
            <a:xfrm>
              <a:off x="1967789" y="694944"/>
              <a:ext cx="14630" cy="13167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0 Conector recto de flecha"/>
            <p:cNvCxnSpPr/>
            <p:nvPr/>
          </p:nvCxnSpPr>
          <p:spPr>
            <a:xfrm>
              <a:off x="2648102" y="1448409"/>
              <a:ext cx="14605" cy="62910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 Conector recto de flecha"/>
            <p:cNvCxnSpPr/>
            <p:nvPr/>
          </p:nvCxnSpPr>
          <p:spPr>
            <a:xfrm flipH="1">
              <a:off x="3094330" y="804672"/>
              <a:ext cx="277496" cy="120662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2 Conector recto de flecha"/>
            <p:cNvCxnSpPr/>
            <p:nvPr/>
          </p:nvCxnSpPr>
          <p:spPr>
            <a:xfrm>
              <a:off x="358445" y="936345"/>
              <a:ext cx="321869" cy="10753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3 Conector recto de flecha"/>
            <p:cNvCxnSpPr/>
            <p:nvPr/>
          </p:nvCxnSpPr>
          <p:spPr>
            <a:xfrm>
              <a:off x="1302106" y="1389888"/>
              <a:ext cx="0" cy="6217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14 Conector recto de flecha"/>
            <p:cNvCxnSpPr/>
            <p:nvPr/>
          </p:nvCxnSpPr>
          <p:spPr>
            <a:xfrm>
              <a:off x="1806854" y="1155801"/>
              <a:ext cx="351815" cy="29261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15 Conector recto de flecha"/>
            <p:cNvCxnSpPr/>
            <p:nvPr/>
          </p:nvCxnSpPr>
          <p:spPr>
            <a:xfrm>
              <a:off x="2406701" y="402336"/>
              <a:ext cx="204825" cy="533755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6 Conector recto de flecha"/>
            <p:cNvCxnSpPr/>
            <p:nvPr/>
          </p:nvCxnSpPr>
          <p:spPr>
            <a:xfrm flipV="1">
              <a:off x="680314" y="387705"/>
              <a:ext cx="855904" cy="167285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664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tx2"/>
                </a:solidFill>
              </a:rPr>
              <a:t>Diseño y Estructura de los S.O.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472608"/>
          </a:xfrm>
        </p:spPr>
        <p:txBody>
          <a:bodyPr>
            <a:normAutofit/>
          </a:bodyPr>
          <a:lstStyle/>
          <a:p>
            <a:r>
              <a:rPr lang="es-MX" sz="4400" dirty="0">
                <a:solidFill>
                  <a:srgbClr val="002060"/>
                </a:solidFill>
              </a:rPr>
              <a:t>Maquinas Virtuales</a:t>
            </a:r>
          </a:p>
          <a:p>
            <a:r>
              <a:rPr lang="es-MX" sz="4400" dirty="0" err="1">
                <a:solidFill>
                  <a:srgbClr val="002060"/>
                </a:solidFill>
              </a:rPr>
              <a:t>Docker</a:t>
            </a:r>
            <a:endParaRPr lang="es-MX" sz="44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MX" sz="4000" b="1" i="1" dirty="0">
                <a:solidFill>
                  <a:srgbClr val="FF0000"/>
                </a:solidFill>
              </a:rPr>
              <a:t>Entornos </a:t>
            </a:r>
            <a:r>
              <a:rPr lang="es-MX" sz="4000" b="1" i="1" dirty="0" smtClean="0">
                <a:solidFill>
                  <a:srgbClr val="FF0000"/>
                </a:solidFill>
              </a:rPr>
              <a:t>Informáticos (Como se Usan)</a:t>
            </a:r>
            <a:endParaRPr lang="es-MX" sz="4000" b="1" i="1" dirty="0">
              <a:solidFill>
                <a:srgbClr val="FF0000"/>
              </a:solidFill>
            </a:endParaRPr>
          </a:p>
          <a:p>
            <a:r>
              <a:rPr lang="es-MX" sz="4000" dirty="0">
                <a:solidFill>
                  <a:srgbClr val="002060"/>
                </a:solidFill>
              </a:rPr>
              <a:t>Tradicional</a:t>
            </a:r>
          </a:p>
          <a:p>
            <a:r>
              <a:rPr lang="es-MX" sz="4000" dirty="0">
                <a:solidFill>
                  <a:srgbClr val="002060"/>
                </a:solidFill>
              </a:rPr>
              <a:t>Sistemas Cliente Servidor</a:t>
            </a:r>
          </a:p>
          <a:p>
            <a:r>
              <a:rPr lang="es-MX" sz="4000" dirty="0">
                <a:solidFill>
                  <a:srgbClr val="002060"/>
                </a:solidFill>
              </a:rPr>
              <a:t>Sistemas entre iguales (P2P)</a:t>
            </a:r>
          </a:p>
          <a:p>
            <a:r>
              <a:rPr lang="es-MX" sz="4000" dirty="0">
                <a:solidFill>
                  <a:srgbClr val="002060"/>
                </a:solidFill>
              </a:rPr>
              <a:t>Sistemas WEB</a:t>
            </a:r>
          </a:p>
          <a:p>
            <a:pPr marL="0" indent="0">
              <a:buNone/>
            </a:pPr>
            <a:endParaRPr lang="es-MX" sz="4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930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s-AR" b="1" dirty="0">
                <a:solidFill>
                  <a:schemeClr val="tx2"/>
                </a:solidFill>
              </a:rPr>
              <a:t>Diseño y Estructura de los S.O.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6886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MX" sz="4400" dirty="0"/>
              <a:t>Máquinas Virtuales</a:t>
            </a:r>
          </a:p>
          <a:p>
            <a:pPr marL="0" indent="0">
              <a:buNone/>
            </a:pPr>
            <a:r>
              <a:rPr lang="es-MX" sz="2800" dirty="0"/>
              <a:t>El concepto de virtualización hace referencia a una tecnología que permite la ejecución de varias máquinas virtuales sobre una máquina física con el objetivo de aprovechar al máximo los recursos de un sistema y que su rendimiento sea mayor</a:t>
            </a:r>
          </a:p>
          <a:p>
            <a:pPr marL="0" indent="0">
              <a:buNone/>
            </a:pPr>
            <a:r>
              <a:rPr lang="es-MX" sz="2800" dirty="0"/>
              <a:t>A cada VM le podemos asignar dinámicamente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2600" dirty="0"/>
              <a:t>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2600" dirty="0" err="1"/>
              <a:t>Ram</a:t>
            </a:r>
            <a:endParaRPr lang="es-MX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sz="2600" dirty="0"/>
              <a:t>Espacio en disco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2600" dirty="0" err="1"/>
              <a:t>Etc</a:t>
            </a:r>
            <a:endParaRPr lang="es-MX" sz="2600" dirty="0"/>
          </a:p>
          <a:p>
            <a:pPr marL="0" indent="0">
              <a:buNone/>
            </a:pPr>
            <a:r>
              <a:rPr lang="es-MX" sz="3600" dirty="0"/>
              <a:t>De todos modos </a:t>
            </a:r>
            <a:r>
              <a:rPr lang="es-MX" sz="3600" b="1" dirty="0"/>
              <a:t>No es un concepto nuevo</a:t>
            </a:r>
          </a:p>
          <a:p>
            <a:pPr marL="0" indent="0">
              <a:buNone/>
            </a:pPr>
            <a:endParaRPr lang="es-MX" sz="2600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340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chemeClr val="tx2"/>
                </a:solidFill>
              </a:rPr>
              <a:t>Diseño y Estructura de los S.O.</a:t>
            </a:r>
            <a:endParaRPr lang="es-A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00808"/>
            <a:ext cx="5184576" cy="4996898"/>
          </a:xfrm>
        </p:spPr>
      </p:pic>
    </p:spTree>
    <p:extLst>
      <p:ext uri="{BB962C8B-B14F-4D97-AF65-F5344CB8AC3E}">
        <p14:creationId xmlns:p14="http://schemas.microsoft.com/office/powerpoint/2010/main" val="244060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22114"/>
          </a:xfrm>
        </p:spPr>
        <p:txBody>
          <a:bodyPr>
            <a:normAutofit/>
          </a:bodyPr>
          <a:lstStyle/>
          <a:p>
            <a:r>
              <a:rPr lang="es-AR" sz="4800" b="1" i="1" dirty="0" err="1">
                <a:solidFill>
                  <a:srgbClr val="002060"/>
                </a:solidFill>
              </a:rPr>
              <a:t>Docker</a:t>
            </a:r>
            <a:endParaRPr lang="es-AR" sz="4800" b="1" i="1" dirty="0">
              <a:solidFill>
                <a:srgbClr val="00206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124744"/>
            <a:ext cx="9036496" cy="5616624"/>
          </a:xfrm>
        </p:spPr>
        <p:txBody>
          <a:bodyPr/>
          <a:lstStyle/>
          <a:p>
            <a:r>
              <a:rPr lang="es-MX" dirty="0" err="1"/>
              <a:t>Docker</a:t>
            </a:r>
            <a:r>
              <a:rPr lang="es-MX" dirty="0"/>
              <a:t> es una plataforma de código abierto para crear, implementar y gestionar aplicaciones en múltiples </a:t>
            </a:r>
            <a:r>
              <a:rPr lang="es-MX" b="1" dirty="0"/>
              <a:t>contenedores</a:t>
            </a:r>
            <a:r>
              <a:rPr lang="es-MX" dirty="0"/>
              <a:t>.</a:t>
            </a:r>
          </a:p>
          <a:p>
            <a:r>
              <a:rPr lang="es-MX" dirty="0"/>
              <a:t>La idea es que estos </a:t>
            </a:r>
            <a:r>
              <a:rPr lang="es-MX" b="1" dirty="0"/>
              <a:t>contenedores</a:t>
            </a:r>
            <a:r>
              <a:rPr lang="es-MX" dirty="0"/>
              <a:t> sean portables para las aplicaciones de software</a:t>
            </a:r>
          </a:p>
          <a:p>
            <a:r>
              <a:rPr lang="es-MX" dirty="0"/>
              <a:t>Que estos </a:t>
            </a:r>
            <a:r>
              <a:rPr lang="es-MX" b="1" dirty="0"/>
              <a:t>contenedores</a:t>
            </a:r>
            <a:r>
              <a:rPr lang="es-MX" dirty="0"/>
              <a:t> puedan ser ejecutados en cualquier maquina que tenga instalado </a:t>
            </a:r>
            <a:r>
              <a:rPr lang="es-MX" b="1" dirty="0" err="1"/>
              <a:t>Docker</a:t>
            </a:r>
            <a:endParaRPr lang="es-MX" b="1" dirty="0"/>
          </a:p>
          <a:p>
            <a:r>
              <a:rPr lang="es-MX" dirty="0"/>
              <a:t>Es algo auto contenido en sí, que se puede llevar de un lado a otro de forma independiente, </a:t>
            </a:r>
            <a:r>
              <a:rPr lang="es-MX" b="1" dirty="0"/>
              <a:t>es portable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62002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634082"/>
          </a:xfrm>
        </p:spPr>
        <p:txBody>
          <a:bodyPr>
            <a:normAutofit fontScale="90000"/>
          </a:bodyPr>
          <a:lstStyle/>
          <a:p>
            <a:r>
              <a:rPr lang="es-AR" b="1" dirty="0">
                <a:solidFill>
                  <a:schemeClr val="tx2"/>
                </a:solidFill>
              </a:rPr>
              <a:t>Entornos Informáticos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24744"/>
            <a:ext cx="8568952" cy="5544616"/>
          </a:xfrm>
        </p:spPr>
        <p:txBody>
          <a:bodyPr>
            <a:normAutofit/>
          </a:bodyPr>
          <a:lstStyle/>
          <a:p>
            <a:r>
              <a:rPr lang="es-MX" sz="4400" dirty="0"/>
              <a:t>Sistemas Cliente Servidor</a:t>
            </a:r>
          </a:p>
          <a:p>
            <a:pPr marL="0" indent="0">
              <a:buNone/>
            </a:pPr>
            <a:r>
              <a:rPr lang="es-MX" dirty="0"/>
              <a:t>Modelo de diseño de software donde las tereas se reparten en lo que seria el proveedor de recursos o servicios </a:t>
            </a:r>
            <a:r>
              <a:rPr lang="es-MX" b="1" dirty="0"/>
              <a:t>Servidor</a:t>
            </a:r>
            <a:r>
              <a:rPr lang="es-MX" dirty="0"/>
              <a:t> y el que pide recurso o servicio llamado </a:t>
            </a:r>
            <a:r>
              <a:rPr lang="es-MX" b="1" dirty="0"/>
              <a:t>Cliente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06" y="4149080"/>
            <a:ext cx="518457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6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AR" b="1" dirty="0">
                <a:solidFill>
                  <a:schemeClr val="tx2"/>
                </a:solidFill>
              </a:rPr>
              <a:t>Diseño y Estructura de los S.O.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24744"/>
            <a:ext cx="8568952" cy="5616624"/>
          </a:xfrm>
        </p:spPr>
        <p:txBody>
          <a:bodyPr>
            <a:normAutofit fontScale="85000" lnSpcReduction="20000"/>
          </a:bodyPr>
          <a:lstStyle/>
          <a:p>
            <a:r>
              <a:rPr lang="es-MX" sz="4400" dirty="0"/>
              <a:t>Sistemas Cliente Servidor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Componentes de este diseño: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Cliente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Servidor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Servicios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Protocolos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Base de Datos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Existen otros conceptos: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4400" dirty="0" err="1"/>
              <a:t>Frontend</a:t>
            </a:r>
            <a:endParaRPr lang="es-AR" sz="4400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sz="4400" dirty="0" err="1"/>
              <a:t>Backend</a:t>
            </a:r>
            <a:endParaRPr lang="es-AR" sz="4400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276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AR" dirty="0" err="1"/>
              <a:t>Frontend</a:t>
            </a:r>
            <a:r>
              <a:rPr lang="es-AR" dirty="0"/>
              <a:t> - </a:t>
            </a:r>
            <a:r>
              <a:rPr lang="es-AR" dirty="0" err="1"/>
              <a:t>Backend</a:t>
            </a:r>
            <a:endParaRPr lang="es-AR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9" y="1600200"/>
            <a:ext cx="7403182" cy="4525963"/>
          </a:xfrm>
        </p:spPr>
      </p:pic>
    </p:spTree>
    <p:extLst>
      <p:ext uri="{BB962C8B-B14F-4D97-AF65-F5344CB8AC3E}">
        <p14:creationId xmlns:p14="http://schemas.microsoft.com/office/powerpoint/2010/main" val="4175546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Otros Entornos Informáticos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4525963"/>
          </a:xfrm>
        </p:spPr>
        <p:txBody>
          <a:bodyPr/>
          <a:lstStyle/>
          <a:p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Sistemas entre Iguales</a:t>
            </a:r>
            <a:r>
              <a:rPr lang="es-AR" dirty="0" smtClean="0"/>
              <a:t>: </a:t>
            </a:r>
            <a:r>
              <a:rPr lang="es-AR" b="1" dirty="0"/>
              <a:t>intercambio de archivos </a:t>
            </a:r>
            <a:r>
              <a:rPr lang="es-AR" b="1" dirty="0" smtClean="0"/>
              <a:t>peer-2-peer (</a:t>
            </a:r>
            <a:r>
              <a:rPr lang="es-AR" b="1" dirty="0" err="1" smtClean="0"/>
              <a:t>Napster</a:t>
            </a:r>
            <a:r>
              <a:rPr lang="es-AR" b="1" dirty="0" smtClean="0"/>
              <a:t>)</a:t>
            </a:r>
          </a:p>
          <a:p>
            <a:endParaRPr lang="es-AR" b="1" dirty="0"/>
          </a:p>
          <a:p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Sistema basados en web</a:t>
            </a:r>
            <a:endParaRPr lang="es-A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34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tx2"/>
                </a:solidFill>
              </a:rPr>
              <a:t>Diseño y Estructura de los S.O.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5256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AR" dirty="0"/>
              <a:t>El S.O. dijimos que es un software</a:t>
            </a:r>
          </a:p>
          <a:p>
            <a:pPr marL="0" indent="0">
              <a:buNone/>
            </a:pPr>
            <a:r>
              <a:rPr lang="es-AR" dirty="0">
                <a:solidFill>
                  <a:srgbClr val="0070C0"/>
                </a:solidFill>
              </a:rPr>
              <a:t>Como lo pensamos</a:t>
            </a:r>
          </a:p>
          <a:p>
            <a:pPr marL="0" indent="0">
              <a:buNone/>
            </a:pPr>
            <a:r>
              <a:rPr lang="es-AR" dirty="0">
                <a:solidFill>
                  <a:srgbClr val="0070C0"/>
                </a:solidFill>
              </a:rPr>
              <a:t>Para que lo necesitamos</a:t>
            </a:r>
          </a:p>
          <a:p>
            <a:pPr marL="0" indent="0">
              <a:buNone/>
            </a:pPr>
            <a:r>
              <a:rPr lang="es-AR" dirty="0">
                <a:solidFill>
                  <a:srgbClr val="0070C0"/>
                </a:solidFill>
              </a:rPr>
              <a:t>Como lo implementamos</a:t>
            </a:r>
          </a:p>
          <a:p>
            <a:pPr marL="0" indent="0">
              <a:buNone/>
            </a:pPr>
            <a:r>
              <a:rPr lang="es-AR" dirty="0"/>
              <a:t>En definitiva, vamos a tener 2 grandes ramas de S.O.</a:t>
            </a:r>
            <a:endParaRPr lang="es-AR" dirty="0">
              <a:cs typeface="Calibri"/>
            </a:endParaRPr>
          </a:p>
          <a:p>
            <a:pPr marL="0" indent="0">
              <a:buNone/>
            </a:pP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sz="3600" b="1" i="1" dirty="0"/>
              <a:t>Sistemas Operativos de Propósito General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3600" b="1" i="1" dirty="0"/>
              <a:t>Sistemas Operativo de Propósito Especifico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502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AR" sz="5300" b="1" i="1" dirty="0">
                <a:solidFill>
                  <a:srgbClr val="002060"/>
                </a:solidFill>
              </a:rPr>
              <a:t>Interrupciones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76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Es la suspensión temporal de la ejecución de un proceso, para pasar a ejecutar una subrutina de servicio de interrupción, la cual, por lo general, no forma parte del programa, sino que pertenece al sistema operativo o al BIOS). Una vez finalizada dicha subrutina, se reanuda la ejecución del programa.</a:t>
            </a:r>
          </a:p>
          <a:p>
            <a:pPr marL="0" indent="0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Las interrupciones surgen de la necesidad que tienen los dispositivos periféricos de enviar información al procesador principal.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94930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AR" sz="5300" b="1" i="1" dirty="0">
                <a:solidFill>
                  <a:srgbClr val="002060"/>
                </a:solidFill>
              </a:rPr>
              <a:t>Interrupciones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760640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MX" sz="4400" dirty="0"/>
              <a:t>Técnica de </a:t>
            </a:r>
            <a:r>
              <a:rPr lang="es-MX" sz="4400" b="1" i="1" dirty="0" err="1"/>
              <a:t>polling</a:t>
            </a:r>
            <a:r>
              <a:rPr lang="es-MX" sz="4400" b="1" i="1" dirty="0"/>
              <a:t> (antes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4400" dirty="0"/>
              <a:t>Técnica de </a:t>
            </a:r>
            <a:r>
              <a:rPr lang="es-MX" sz="4400" b="1" i="1" dirty="0"/>
              <a:t>Interrupciones ( ahora )</a:t>
            </a:r>
          </a:p>
          <a:p>
            <a:pPr marL="0" indent="0">
              <a:buNone/>
            </a:pPr>
            <a:r>
              <a:rPr lang="es-MX" sz="4400" b="1" i="1" dirty="0"/>
              <a:t>Procesamiento de las mismas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4000" dirty="0"/>
              <a:t>Terminar la ejecucion en curso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4000" dirty="0"/>
              <a:t>Salvar el valor del PC, registros, </a:t>
            </a:r>
            <a:r>
              <a:rPr lang="es-MX" sz="4000" dirty="0" err="1"/>
              <a:t>etc</a:t>
            </a:r>
            <a:endParaRPr lang="es-MX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sz="4000" dirty="0"/>
              <a:t>La CPU salta a la </a:t>
            </a:r>
            <a:r>
              <a:rPr lang="es-MX" sz="4000" dirty="0" err="1"/>
              <a:t>direcc</a:t>
            </a:r>
            <a:r>
              <a:rPr lang="es-MX" sz="4000" dirty="0"/>
              <a:t>. donde esta la </a:t>
            </a:r>
            <a:r>
              <a:rPr lang="es-MX" sz="4000" b="1" dirty="0"/>
              <a:t>ISR</a:t>
            </a:r>
            <a:r>
              <a:rPr lang="es-MX" sz="40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4000" dirty="0"/>
              <a:t>Termina la rutina, se restauran valores de la pila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8255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AR" sz="5300" b="1" i="1" dirty="0">
                <a:solidFill>
                  <a:srgbClr val="002060"/>
                </a:solidFill>
              </a:rPr>
              <a:t>Interrupciones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b="1" dirty="0"/>
              <a:t>Tipos de Interrupciones</a:t>
            </a:r>
          </a:p>
          <a:p>
            <a:pPr marL="0" indent="0">
              <a:buNone/>
            </a:pP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Hardware</a:t>
            </a:r>
          </a:p>
          <a:p>
            <a:pPr>
              <a:buFont typeface="Wingdings" panose="05000000000000000000" pitchFamily="2" charset="2"/>
              <a:buChar char="Ø"/>
            </a:pPr>
            <a:endParaRPr lang="es-A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Software</a:t>
            </a:r>
          </a:p>
          <a:p>
            <a:pPr>
              <a:buFont typeface="Wingdings" panose="05000000000000000000" pitchFamily="2" charset="2"/>
              <a:buChar char="Ø"/>
            </a:pPr>
            <a:endParaRPr lang="es-A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Excepciones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3910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4400" b="1" i="1" dirty="0">
                <a:solidFill>
                  <a:srgbClr val="002060"/>
                </a:solidFill>
              </a:rPr>
              <a:t>Fin clase</a:t>
            </a:r>
            <a:endParaRPr lang="es-AR" sz="4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7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tx2"/>
                </a:solidFill>
              </a:rPr>
              <a:t>Diseño y Estructura de los S.O.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5256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sz="3600" b="1" i="1" dirty="0"/>
              <a:t>Sistemas Operativos de Propósito General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¿Cuáles serían estos tipos de Sistemas Operativos?</a:t>
            </a:r>
            <a:endParaRPr lang="es-AR" dirty="0">
              <a:cs typeface="Calibri"/>
            </a:endParaRPr>
          </a:p>
          <a:p>
            <a:pPr marL="0" indent="0">
              <a:buNone/>
            </a:pPr>
            <a:r>
              <a:rPr lang="es-AR" b="1" dirty="0">
                <a:solidFill>
                  <a:srgbClr val="0070C0"/>
                </a:solidFill>
              </a:rPr>
              <a:t>Mundo Unix</a:t>
            </a:r>
          </a:p>
          <a:p>
            <a:pPr marL="0" indent="0">
              <a:buNone/>
            </a:pPr>
            <a:r>
              <a:rPr lang="es-AR" b="1" dirty="0">
                <a:solidFill>
                  <a:srgbClr val="0070C0"/>
                </a:solidFill>
              </a:rPr>
              <a:t>Mundo Windows</a:t>
            </a:r>
          </a:p>
          <a:p>
            <a:pPr marL="0" indent="0">
              <a:buNone/>
            </a:pPr>
            <a:r>
              <a:rPr lang="es-AR" dirty="0"/>
              <a:t>Los Sistemas administrativos o científicos por lo general lo hacen sobre estos SO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5689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tx2"/>
                </a:solidFill>
              </a:rPr>
              <a:t>Diseño y Estructura de los S.O.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5256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3600" b="1" i="1" dirty="0"/>
              <a:t>Sistemas Operativo de Propósito Especifico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¿Cuáles serían estos tipos de S.O.?</a:t>
            </a:r>
            <a:endParaRPr lang="es-AR" dirty="0">
              <a:cs typeface="Calibri"/>
            </a:endParaRP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Los S.O. de </a:t>
            </a:r>
            <a:r>
              <a:rPr lang="es-AR" b="1" dirty="0">
                <a:solidFill>
                  <a:srgbClr val="0070C0"/>
                </a:solidFill>
              </a:rPr>
              <a:t>Tiempo Real, </a:t>
            </a:r>
            <a:r>
              <a:rPr lang="es-AR" dirty="0"/>
              <a:t>los podemos dividir en:</a:t>
            </a:r>
          </a:p>
          <a:p>
            <a:pPr marL="0" indent="0">
              <a:buNone/>
            </a:pPr>
            <a:endParaRPr lang="es-AR" b="1" dirty="0"/>
          </a:p>
          <a:p>
            <a:r>
              <a:rPr lang="es-AR" b="1" dirty="0"/>
              <a:t>Tiempo real estricto</a:t>
            </a:r>
          </a:p>
          <a:p>
            <a:r>
              <a:rPr lang="es-AR" b="1" dirty="0"/>
              <a:t>Tiempo real no estricto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5128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tx2"/>
                </a:solidFill>
              </a:rPr>
              <a:t>Diseño y Estructura de los S.O.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525658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3600" b="1" i="1" dirty="0"/>
              <a:t>Sistemas Operativo de Propósito Especifico</a:t>
            </a:r>
          </a:p>
          <a:p>
            <a:pPr marL="0" indent="0">
              <a:buNone/>
            </a:pPr>
            <a:r>
              <a:rPr lang="es-AR" sz="3600" dirty="0"/>
              <a:t>Acá tenemos que hacer una </a:t>
            </a:r>
            <a:r>
              <a:rPr lang="es-AR" sz="3600" dirty="0" smtClean="0"/>
              <a:t>distinción en cuanto a los :</a:t>
            </a:r>
            <a:endParaRPr lang="es-AR" sz="3600" dirty="0"/>
          </a:p>
          <a:p>
            <a:pPr marL="0" indent="0">
              <a:lnSpc>
                <a:spcPts val="7000"/>
              </a:lnSpc>
              <a:spcBef>
                <a:spcPts val="0"/>
              </a:spcBef>
              <a:buNone/>
            </a:pPr>
            <a:r>
              <a:rPr lang="es-AR" sz="3600" b="1" dirty="0" smtClean="0"/>
              <a:t>Objetivos del Diseño </a:t>
            </a:r>
            <a:r>
              <a:rPr lang="es-AR" sz="2800" b="1" dirty="0" smtClean="0">
                <a:solidFill>
                  <a:srgbClr val="0070C0"/>
                </a:solidFill>
              </a:rPr>
              <a:t>(Objetivos </a:t>
            </a:r>
            <a:r>
              <a:rPr lang="es-AR" sz="2800" b="1" dirty="0">
                <a:solidFill>
                  <a:srgbClr val="0070C0"/>
                </a:solidFill>
              </a:rPr>
              <a:t>y Especificaciones)</a:t>
            </a:r>
          </a:p>
          <a:p>
            <a:pPr>
              <a:lnSpc>
                <a:spcPts val="7000"/>
              </a:lnSpc>
              <a:spcBef>
                <a:spcPts val="0"/>
              </a:spcBef>
            </a:pPr>
            <a:r>
              <a:rPr lang="es-AR" sz="3600" b="1" dirty="0"/>
              <a:t>Políticas </a:t>
            </a:r>
            <a:r>
              <a:rPr lang="es-AR" sz="2800" b="1" dirty="0">
                <a:solidFill>
                  <a:srgbClr val="0070C0"/>
                </a:solidFill>
              </a:rPr>
              <a:t>(Que Hacer)</a:t>
            </a:r>
            <a:endParaRPr lang="es-AR" sz="2800" b="1" dirty="0"/>
          </a:p>
          <a:p>
            <a:pPr>
              <a:lnSpc>
                <a:spcPts val="7000"/>
              </a:lnSpc>
              <a:spcBef>
                <a:spcPts val="0"/>
              </a:spcBef>
            </a:pPr>
            <a:r>
              <a:rPr lang="es-AR" sz="3600" b="1" dirty="0"/>
              <a:t>Mecanismos  </a:t>
            </a:r>
            <a:r>
              <a:rPr lang="es-AR" sz="2800" b="1" dirty="0">
                <a:solidFill>
                  <a:srgbClr val="0070C0"/>
                </a:solidFill>
              </a:rPr>
              <a:t>(Como Hacer)</a:t>
            </a:r>
          </a:p>
          <a:p>
            <a:pPr>
              <a:lnSpc>
                <a:spcPts val="7000"/>
              </a:lnSpc>
              <a:spcBef>
                <a:spcPts val="0"/>
              </a:spcBef>
            </a:pPr>
            <a:r>
              <a:rPr lang="es-MX" sz="3900" b="1" dirty="0"/>
              <a:t>Implementación</a:t>
            </a:r>
            <a:endParaRPr lang="es-AR" sz="3900" b="1" dirty="0"/>
          </a:p>
          <a:p>
            <a:pPr marL="0" indent="0">
              <a:lnSpc>
                <a:spcPts val="7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442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tx2"/>
                </a:solidFill>
              </a:rPr>
              <a:t>Diseño y Estructura de los S.O.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472608"/>
          </a:xfrm>
        </p:spPr>
        <p:txBody>
          <a:bodyPr>
            <a:normAutofit/>
          </a:bodyPr>
          <a:lstStyle/>
          <a:p>
            <a:endParaRPr lang="es-AR" sz="4400" dirty="0"/>
          </a:p>
          <a:p>
            <a:r>
              <a:rPr lang="es-AR" sz="4400" dirty="0"/>
              <a:t>Simple</a:t>
            </a:r>
          </a:p>
          <a:p>
            <a:r>
              <a:rPr lang="es-MX" sz="4400" dirty="0" err="1"/>
              <a:t>Microkernel</a:t>
            </a:r>
            <a:endParaRPr lang="es-MX" sz="4400" dirty="0"/>
          </a:p>
          <a:p>
            <a:r>
              <a:rPr lang="es-MX" sz="4400" dirty="0"/>
              <a:t>Monolítico</a:t>
            </a:r>
          </a:p>
          <a:p>
            <a:r>
              <a:rPr lang="es-MX" sz="4400" dirty="0"/>
              <a:t>Por Capas</a:t>
            </a:r>
          </a:p>
          <a:p>
            <a:r>
              <a:rPr lang="es-MX" sz="4400" dirty="0"/>
              <a:t>Modular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05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tx2"/>
                </a:solidFill>
              </a:rPr>
              <a:t>Diseño y Estructura de los S.O.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472608"/>
          </a:xfrm>
        </p:spPr>
        <p:txBody>
          <a:bodyPr>
            <a:normAutofit/>
          </a:bodyPr>
          <a:lstStyle/>
          <a:p>
            <a:r>
              <a:rPr lang="es-AR" sz="4400" dirty="0"/>
              <a:t>Simple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2856"/>
            <a:ext cx="4493260" cy="420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tx2"/>
                </a:solidFill>
              </a:rPr>
              <a:t>Diseño y Estructura de los S.O.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472608"/>
          </a:xfrm>
        </p:spPr>
        <p:txBody>
          <a:bodyPr>
            <a:normAutofit/>
          </a:bodyPr>
          <a:lstStyle/>
          <a:p>
            <a:r>
              <a:rPr lang="es-MX" sz="4400" dirty="0" err="1"/>
              <a:t>Microkernel</a:t>
            </a:r>
            <a:endParaRPr lang="es-MX" sz="4400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47748"/>
            <a:ext cx="8193849" cy="448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tx2"/>
                </a:solidFill>
              </a:rPr>
              <a:t>Diseño y Estructura de los S.O.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472608"/>
          </a:xfrm>
        </p:spPr>
        <p:txBody>
          <a:bodyPr>
            <a:normAutofit/>
          </a:bodyPr>
          <a:lstStyle/>
          <a:p>
            <a:r>
              <a:rPr lang="es-MX" sz="4400" dirty="0"/>
              <a:t>Monolítico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04863"/>
            <a:ext cx="5688632" cy="46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35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4411</TotalTime>
  <Words>631</Words>
  <Application>Microsoft Office PowerPoint</Application>
  <PresentationFormat>Presentación en pantalla (4:3)</PresentationFormat>
  <Paragraphs>137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Sistemas Operativos</vt:lpstr>
      <vt:lpstr>Diseño y Estructura de los S.O.</vt:lpstr>
      <vt:lpstr>Diseño y Estructura de los S.O.</vt:lpstr>
      <vt:lpstr>Diseño y Estructura de los S.O.</vt:lpstr>
      <vt:lpstr>Diseño y Estructura de los S.O.</vt:lpstr>
      <vt:lpstr>Diseño y Estructura de los S.O.</vt:lpstr>
      <vt:lpstr>Diseño y Estructura de los S.O.</vt:lpstr>
      <vt:lpstr>Diseño y Estructura de los S.O.</vt:lpstr>
      <vt:lpstr>Diseño y Estructura de los S.O.</vt:lpstr>
      <vt:lpstr>Diseño y Estructura de los S.O.</vt:lpstr>
      <vt:lpstr>Diseño y Estructura de los S.O.</vt:lpstr>
      <vt:lpstr>Diseño y Estructura de los S.O.</vt:lpstr>
      <vt:lpstr>Diseño y Estructura de los S.O.</vt:lpstr>
      <vt:lpstr>Diseño y Estructura de los S.O.</vt:lpstr>
      <vt:lpstr>Docker</vt:lpstr>
      <vt:lpstr>Entornos Informáticos</vt:lpstr>
      <vt:lpstr>Diseño y Estructura de los S.O.</vt:lpstr>
      <vt:lpstr>Frontend - Backend</vt:lpstr>
      <vt:lpstr>Otros Entornos Informáticos</vt:lpstr>
      <vt:lpstr>Interrupciones</vt:lpstr>
      <vt:lpstr>Interrupciones</vt:lpstr>
      <vt:lpstr>Interrupciones</vt:lpstr>
      <vt:lpstr>Presentación de PowerPoint</vt:lpstr>
    </vt:vector>
  </TitlesOfParts>
  <Company>IOMA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RODRIGUEZ, Lisardo Luis</dc:creator>
  <cp:lastModifiedBy>RODRIGUEZ, Lisardo Luis</cp:lastModifiedBy>
  <cp:revision>135</cp:revision>
  <dcterms:created xsi:type="dcterms:W3CDTF">2022-03-15T23:45:58Z</dcterms:created>
  <dcterms:modified xsi:type="dcterms:W3CDTF">2024-05-28T04:43:36Z</dcterms:modified>
</cp:coreProperties>
</file>