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0" r:id="rId4"/>
    <p:sldId id="291" r:id="rId5"/>
    <p:sldId id="292" r:id="rId6"/>
    <p:sldId id="275" r:id="rId7"/>
    <p:sldId id="276" r:id="rId8"/>
    <p:sldId id="277" r:id="rId9"/>
    <p:sldId id="293" r:id="rId10"/>
    <p:sldId id="300" r:id="rId11"/>
    <p:sldId id="294" r:id="rId12"/>
    <p:sldId id="295" r:id="rId13"/>
    <p:sldId id="296" r:id="rId14"/>
    <p:sldId id="301" r:id="rId15"/>
    <p:sldId id="302" r:id="rId16"/>
    <p:sldId id="297" r:id="rId17"/>
    <p:sldId id="298" r:id="rId18"/>
    <p:sldId id="272" r:id="rId19"/>
    <p:sldId id="299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56538-C0B0-76B0-C540-0838AA05B947}" v="7" dt="2023-06-05T17:10:16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0A456538-C0B0-76B0-C540-0838AA05B947}"/>
    <pc:docChg chg="modSld">
      <pc:chgData name="Luis Rodriguez" userId="S::lrodriguez@frlp.utn.edu.ar::4d6f7dfe-ec28-43d0-9c3c-8d455999b023" providerId="AD" clId="Web-{0A456538-C0B0-76B0-C540-0838AA05B947}" dt="2023-06-05T17:10:16.276" v="5" actId="20577"/>
      <pc:docMkLst>
        <pc:docMk/>
      </pc:docMkLst>
      <pc:sldChg chg="modSp">
        <pc:chgData name="Luis Rodriguez" userId="S::lrodriguez@frlp.utn.edu.ar::4d6f7dfe-ec28-43d0-9c3c-8d455999b023" providerId="AD" clId="Web-{0A456538-C0B0-76B0-C540-0838AA05B947}" dt="2023-06-05T17:10:16.276" v="5" actId="20577"/>
        <pc:sldMkLst>
          <pc:docMk/>
          <pc:sldMk cId="2427058490" sldId="256"/>
        </pc:sldMkLst>
        <pc:spChg chg="mod">
          <ac:chgData name="Luis Rodriguez" userId="S::lrodriguez@frlp.utn.edu.ar::4d6f7dfe-ec28-43d0-9c3c-8d455999b023" providerId="AD" clId="Web-{0A456538-C0B0-76B0-C540-0838AA05B947}" dt="2023-06-05T17:10:16.276" v="5" actId="20577"/>
          <ac:spMkLst>
            <pc:docMk/>
            <pc:sldMk cId="242705849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13/06/2024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2.wp.com/nksistemas.com/wp-content/uploads/2015/08/top.jpg?ssl=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i1.wp.com/nksistemas.com/wp-content/uploads/2015/08/htop.jpg?ssl=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2023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Cambio de Contexto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80068"/>
            <a:ext cx="7488832" cy="5805264"/>
          </a:xfrm>
        </p:spPr>
      </p:pic>
    </p:spTree>
    <p:extLst>
      <p:ext uri="{BB962C8B-B14F-4D97-AF65-F5344CB8AC3E}">
        <p14:creationId xmlns:p14="http://schemas.microsoft.com/office/powerpoint/2010/main" val="19184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Planificación de 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Procesos Independientes: </a:t>
            </a:r>
            <a:r>
              <a:rPr lang="es-ES" sz="3600" b="1" dirty="0" smtClean="0"/>
              <a:t> </a:t>
            </a:r>
            <a:r>
              <a:rPr lang="es-ES" sz="3600" dirty="0" smtClean="0"/>
              <a:t>No son  afectados </a:t>
            </a:r>
            <a:r>
              <a:rPr lang="es-ES" sz="3600" dirty="0"/>
              <a:t>por otros procesos en ejecucion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Procesos Cooperativos: </a:t>
            </a:r>
            <a:r>
              <a:rPr lang="es-ES" sz="3600" dirty="0"/>
              <a:t>Si pueden ser afectados </a:t>
            </a:r>
            <a:r>
              <a:rPr lang="es-ES" sz="3600" i="1" dirty="0"/>
              <a:t>por</a:t>
            </a:r>
            <a:r>
              <a:rPr lang="es-ES" sz="3600" dirty="0"/>
              <a:t> otros procesos en ejecucion, las razones pueden ser:</a:t>
            </a:r>
          </a:p>
          <a:p>
            <a:pPr marL="0" indent="0">
              <a:buNone/>
            </a:pPr>
            <a:r>
              <a:rPr lang="es-ES" sz="3600" b="1" i="1" dirty="0"/>
              <a:t>Compartir Información </a:t>
            </a:r>
            <a:r>
              <a:rPr lang="es-ES" sz="3600" dirty="0"/>
              <a:t>y para esto es necesario que los procesos se?</a:t>
            </a:r>
          </a:p>
          <a:p>
            <a:pPr marL="0" indent="0">
              <a:buNone/>
            </a:pPr>
            <a:r>
              <a:rPr lang="es-ES" sz="3600" b="1" i="1" dirty="0">
                <a:solidFill>
                  <a:srgbClr val="FF0000"/>
                </a:solidFill>
              </a:rPr>
              <a:t>Comuniquen entre ellos</a:t>
            </a:r>
          </a:p>
          <a:p>
            <a:pPr marL="0" indent="0">
              <a:buNone/>
            </a:pPr>
            <a:r>
              <a:rPr lang="es-ES" sz="3600" i="1" dirty="0"/>
              <a:t>Los pueden haces a través de: </a:t>
            </a:r>
          </a:p>
          <a:p>
            <a:pPr marL="0" indent="0">
              <a:buNone/>
            </a:pPr>
            <a:r>
              <a:rPr lang="es-ES" sz="3600" b="1" i="1" dirty="0">
                <a:solidFill>
                  <a:srgbClr val="FF0000"/>
                </a:solidFill>
              </a:rPr>
              <a:t>Pasaje de mensajes y Memoria compartida</a:t>
            </a:r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6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Comunicación entre 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Directa: </a:t>
            </a:r>
            <a:r>
              <a:rPr lang="es-ES" sz="3600" dirty="0"/>
              <a:t>Tienen que estar referenciados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Sincrónica (Ambos se nombran)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Asincrónica (Solo el emisor nombra)</a:t>
            </a:r>
          </a:p>
          <a:p>
            <a:pPr marL="457200" lvl="1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Indirecta: </a:t>
            </a:r>
            <a:r>
              <a:rPr lang="es-ES" sz="3600" dirty="0"/>
              <a:t>Se reciben a través de buzones o puertos (Se produce un enlace entre procesos si tienen un buzón compartido)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Puede ser univoco entre dos procesos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Puede estar asociado a mas de dos procesos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Varios enlaces y cada uno a un buzón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5902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Comunicación entre 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ES" sz="3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/>
              <a:t>Indirecta: </a:t>
            </a:r>
            <a:endParaRPr lang="es-ES" sz="4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600" b="1" dirty="0"/>
              <a:t>Puede ser propiedad del Proceso</a:t>
            </a:r>
          </a:p>
          <a:p>
            <a:pPr marL="457200" lvl="1" indent="0">
              <a:buNone/>
            </a:pPr>
            <a:r>
              <a:rPr lang="es-ES" dirty="0"/>
              <a:t>(forma parte del espacio de direcciones del mismo)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4000" b="1" dirty="0"/>
              <a:t>Puede ser propiedad del Sistema operativo</a:t>
            </a:r>
          </a:p>
          <a:p>
            <a:pPr marL="457200" lvl="1" indent="0">
              <a:buNone/>
            </a:pPr>
            <a:r>
              <a:rPr lang="es-ES" dirty="0"/>
              <a:t>(no estaría ligado a un proceso en particular, el SO debe proporcionar mecanismos para que el proceso puede crear, borrar o compartir un </a:t>
            </a:r>
            <a:r>
              <a:rPr lang="es-ES" dirty="0" err="1"/>
              <a:t>buzon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2834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Como Nace un Proceso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95536" y="1412775"/>
            <a:ext cx="8229600" cy="5328592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4000" dirty="0"/>
              <a:t>Usuario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dirty="0"/>
              <a:t>Sistema Operativo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dirty="0"/>
              <a:t>Otro Proceso</a:t>
            </a:r>
          </a:p>
          <a:p>
            <a:endParaRPr lang="es-AR" dirty="0"/>
          </a:p>
        </p:txBody>
      </p:sp>
      <p:grpSp>
        <p:nvGrpSpPr>
          <p:cNvPr id="8" name="7 Grupo"/>
          <p:cNvGrpSpPr/>
          <p:nvPr/>
        </p:nvGrpSpPr>
        <p:grpSpPr>
          <a:xfrm>
            <a:off x="1691680" y="1716368"/>
            <a:ext cx="5400600" cy="2360703"/>
            <a:chOff x="539552" y="3126361"/>
            <a:chExt cx="7632848" cy="3398983"/>
          </a:xfrm>
        </p:grpSpPr>
        <p:sp>
          <p:nvSpPr>
            <p:cNvPr id="9" name="8 Elipse"/>
            <p:cNvSpPr/>
            <p:nvPr/>
          </p:nvSpPr>
          <p:spPr>
            <a:xfrm>
              <a:off x="539552" y="3150536"/>
              <a:ext cx="1440159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10" name="9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rgbClr val="FF0000"/>
                  </a:solidFill>
                </a:rPr>
                <a:t>Exec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FF0000"/>
                  </a:solidFill>
                </a:rPr>
                <a:t>Listo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Fin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FF0000"/>
                  </a:solidFill>
                </a:rPr>
                <a:t>Espera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flipH="1" flipV="1">
              <a:off x="3481773" y="4437112"/>
              <a:ext cx="1345768" cy="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endCxn id="13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3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1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10360"/>
            <a:ext cx="8229600" cy="1228998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Arranque del Sistema Linux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036496" cy="5866252"/>
          </a:xfrm>
        </p:spPr>
      </p:pic>
    </p:spTree>
    <p:extLst>
      <p:ext uri="{BB962C8B-B14F-4D97-AF65-F5344CB8AC3E}">
        <p14:creationId xmlns:p14="http://schemas.microsoft.com/office/powerpoint/2010/main" val="361767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Comando top de </a:t>
            </a:r>
            <a:r>
              <a:rPr lang="es-AR" sz="5400" b="1" dirty="0" err="1">
                <a:solidFill>
                  <a:schemeClr val="tx2"/>
                </a:solidFill>
              </a:rPr>
              <a:t>linux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ES" sz="3600" b="1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dirty="0"/>
          </a:p>
        </p:txBody>
      </p:sp>
      <p:pic>
        <p:nvPicPr>
          <p:cNvPr id="4" name="3 Imagen" descr="top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1397"/>
            <a:ext cx="8892480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33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Comando </a:t>
            </a:r>
            <a:r>
              <a:rPr lang="es-AR" sz="5400" b="1" dirty="0" err="1">
                <a:solidFill>
                  <a:schemeClr val="tx2"/>
                </a:solidFill>
              </a:rPr>
              <a:t>htop</a:t>
            </a:r>
            <a:r>
              <a:rPr lang="es-AR" sz="5400" b="1" dirty="0">
                <a:solidFill>
                  <a:schemeClr val="tx2"/>
                </a:solidFill>
              </a:rPr>
              <a:t> de </a:t>
            </a:r>
            <a:r>
              <a:rPr lang="es-AR" sz="5400" b="1" dirty="0" err="1">
                <a:solidFill>
                  <a:schemeClr val="tx2"/>
                </a:solidFill>
              </a:rPr>
              <a:t>linux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ES" sz="3600" b="1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b="1" i="1" dirty="0"/>
          </a:p>
          <a:p>
            <a:pPr marL="0" indent="0">
              <a:buNone/>
            </a:pPr>
            <a:endParaRPr lang="es-ES" sz="3600" dirty="0"/>
          </a:p>
        </p:txBody>
      </p:sp>
      <p:pic>
        <p:nvPicPr>
          <p:cNvPr id="5" name="4 Imagen" descr="htop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9036496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12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s-AR" b="1" i="1" dirty="0" smtClean="0">
                <a:solidFill>
                  <a:schemeClr val="tx2"/>
                </a:solidFill>
              </a:rPr>
              <a:t>Función </a:t>
            </a:r>
            <a:r>
              <a:rPr lang="es-AR" b="1" i="1" dirty="0">
                <a:solidFill>
                  <a:schemeClr val="tx2"/>
                </a:solidFill>
              </a:rPr>
              <a:t>para crear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8600" dirty="0"/>
              <a:t>Usamos la sentencia </a:t>
            </a:r>
            <a:r>
              <a:rPr lang="es-AR" sz="8600" b="1" dirty="0" err="1"/>
              <a:t>fork</a:t>
            </a:r>
            <a:r>
              <a:rPr lang="es-AR" sz="8600" b="1" dirty="0"/>
              <a:t>()</a:t>
            </a:r>
            <a:r>
              <a:rPr lang="es-AR" sz="8600" dirty="0"/>
              <a:t> para procesos padre e hijo.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s-AR" sz="8600" dirty="0"/>
              <a:t> </a:t>
            </a:r>
          </a:p>
          <a:p>
            <a:pPr marL="0" indent="0">
              <a:buNone/>
            </a:pPr>
            <a:r>
              <a:rPr lang="es-AR" sz="8600" dirty="0"/>
              <a:t> </a:t>
            </a:r>
            <a:r>
              <a:rPr lang="es-AR" sz="8600" b="1" dirty="0" err="1"/>
              <a:t>Declaracion</a:t>
            </a:r>
            <a:r>
              <a:rPr lang="es-AR" sz="8600" b="1" dirty="0"/>
              <a:t>:  </a:t>
            </a:r>
            <a:r>
              <a:rPr lang="es-AR" sz="8600" dirty="0" err="1"/>
              <a:t>pid_t</a:t>
            </a:r>
            <a:r>
              <a:rPr lang="es-AR" sz="8600" dirty="0"/>
              <a:t>  </a:t>
            </a:r>
            <a:r>
              <a:rPr lang="es-AR" sz="8600" dirty="0" err="1"/>
              <a:t>pidf</a:t>
            </a:r>
            <a:r>
              <a:rPr lang="es-AR" sz="8600" dirty="0"/>
              <a:t>=</a:t>
            </a:r>
            <a:r>
              <a:rPr lang="es-AR" sz="8600" dirty="0" err="1"/>
              <a:t>fork</a:t>
            </a:r>
            <a:r>
              <a:rPr lang="es-AR" sz="8600" dirty="0"/>
              <a:t>(</a:t>
            </a:r>
            <a:r>
              <a:rPr lang="es-AR" sz="8600" dirty="0" err="1"/>
              <a:t>void</a:t>
            </a:r>
            <a:r>
              <a:rPr lang="es-AR" sz="8600" dirty="0"/>
              <a:t>)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r>
              <a:rPr lang="es-AR" sz="7000" dirty="0"/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8600" dirty="0"/>
              <a:t>Crea un nuevo proceso llamado – hijo –</a:t>
            </a:r>
            <a:endParaRPr lang="es-AR" sz="8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8600" dirty="0"/>
              <a:t>El proceso hijo es un duplicado del “padre”</a:t>
            </a:r>
            <a:endParaRPr lang="es-AR" sz="8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8600" dirty="0"/>
              <a:t>Los dos procesos (padre e hijo)</a:t>
            </a:r>
            <a:endParaRPr lang="es-AR" sz="8600" dirty="0"/>
          </a:p>
          <a:p>
            <a:pPr marL="0" indent="0">
              <a:buNone/>
            </a:pPr>
            <a:r>
              <a:rPr lang="es-ES" sz="8600" dirty="0"/>
              <a:t>	Tienen identificadores (</a:t>
            </a:r>
            <a:r>
              <a:rPr lang="es-ES" sz="8600" dirty="0" err="1"/>
              <a:t>PIDs</a:t>
            </a:r>
            <a:r>
              <a:rPr lang="es-ES" sz="8600" dirty="0"/>
              <a:t>) diferentes</a:t>
            </a:r>
            <a:endParaRPr lang="es-AR" sz="8600" dirty="0"/>
          </a:p>
          <a:p>
            <a:pPr marL="0" indent="0">
              <a:buNone/>
            </a:pPr>
            <a:r>
              <a:rPr lang="es-ES" sz="8600" dirty="0"/>
              <a:t>	Corren en espacios de memoria diferentes</a:t>
            </a:r>
            <a:endParaRPr lang="es-AR" sz="8600" dirty="0"/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r>
              <a:rPr lang="es-ES" sz="7000" dirty="0"/>
              <a:t> </a:t>
            </a:r>
            <a:endParaRPr lang="es-AR" sz="7000" dirty="0"/>
          </a:p>
          <a:p>
            <a:pPr marL="0" indent="0">
              <a:buNone/>
            </a:pPr>
            <a:r>
              <a:rPr lang="es-ES" sz="7700" dirty="0"/>
              <a:t>Cuando se crea el hijo los espacios de memoria como las variables tienen los mismos valores, a partir de acá, cada uno modifica las variables en forma independiente</a:t>
            </a:r>
            <a:endParaRPr lang="es-AR" sz="7700" dirty="0"/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r>
              <a:rPr lang="es-AR" sz="7000" dirty="0"/>
              <a:t> </a:t>
            </a:r>
          </a:p>
          <a:p>
            <a:pPr marL="0" indent="0">
              <a:buNone/>
            </a:pPr>
            <a:r>
              <a:rPr lang="es-AR" sz="8600" b="1" dirty="0"/>
              <a:t>Retorno del </a:t>
            </a:r>
            <a:r>
              <a:rPr lang="es-AR" sz="8600" b="1" dirty="0" err="1"/>
              <a:t>fork</a:t>
            </a:r>
            <a:r>
              <a:rPr lang="es-AR" sz="8600" b="1" dirty="0"/>
              <a:t>()</a:t>
            </a:r>
          </a:p>
          <a:p>
            <a:pPr marL="0" indent="0">
              <a:buNone/>
            </a:pPr>
            <a:r>
              <a:rPr lang="es-AR" sz="7700" dirty="0"/>
              <a:t>Al padre se le retorna el valor del PID del hijo y al hijo se le retorna 0</a:t>
            </a:r>
          </a:p>
          <a:p>
            <a:pPr marL="0" indent="0">
              <a:buNone/>
            </a:pPr>
            <a:r>
              <a:rPr lang="es-AR" sz="7700" dirty="0"/>
              <a:t>Si hay algún problema en la creación del hijo devuelve el valor -1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47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Procesos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Definiciones – Que es un Proceso?</a:t>
            </a:r>
          </a:p>
          <a:p>
            <a:r>
              <a:rPr lang="es-AR" dirty="0"/>
              <a:t>Algunos autores dicen: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200" b="1" dirty="0">
                <a:solidFill>
                  <a:srgbClr val="FF0000"/>
                </a:solidFill>
              </a:rPr>
              <a:t>Un programa en ejecucion </a:t>
            </a:r>
            <a:r>
              <a:rPr lang="es-AR" sz="3200" dirty="0"/>
              <a:t>(introducción al tema)</a:t>
            </a:r>
          </a:p>
          <a:p>
            <a:r>
              <a:rPr lang="es-MX" dirty="0"/>
              <a:t>En realidad es mucho mas que 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b="1" i="1" dirty="0">
                <a:solidFill>
                  <a:srgbClr val="FF0000"/>
                </a:solidFill>
              </a:rPr>
              <a:t>Es una entidad dinámica </a:t>
            </a:r>
            <a:r>
              <a:rPr lang="es-MX" sz="3200" dirty="0"/>
              <a:t>(cambia con el tiempo) compuesta por el: Código del programa ejecutable, los recursos necesarios para su ejecucion y el tiempo.</a:t>
            </a:r>
          </a:p>
          <a:p>
            <a:r>
              <a:rPr lang="es-AR" dirty="0"/>
              <a:t>En cambio el código del programa fuente es una entidad estática</a:t>
            </a:r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Procesos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Repaso de Arquitectura</a:t>
            </a:r>
          </a:p>
          <a:p>
            <a:r>
              <a:rPr lang="es-AR" dirty="0"/>
              <a:t>Teníamos un programa escrito en </a:t>
            </a:r>
            <a:r>
              <a:rPr lang="es-AR" dirty="0" err="1"/>
              <a:t>Assembler</a:t>
            </a:r>
            <a:r>
              <a:rPr lang="es-AR" dirty="0"/>
              <a:t>, el cual para su ejecucion que necesitaba cargar en memoria?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rgbClr val="FF0000"/>
                </a:solidFill>
              </a:rPr>
              <a:t>Segmento de Código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rgbClr val="FF0000"/>
                </a:solidFill>
              </a:rPr>
              <a:t>Segmento de Datos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rgbClr val="FF0000"/>
                </a:solidFill>
              </a:rPr>
              <a:t>Segmento de Pila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rgbClr val="FF0000"/>
                </a:solidFill>
              </a:rPr>
              <a:t>Segmento Extra</a:t>
            </a:r>
          </a:p>
          <a:p>
            <a:pPr marL="57150" indent="0">
              <a:buNone/>
            </a:pPr>
            <a:r>
              <a:rPr lang="es-AR" dirty="0"/>
              <a:t>Este ambiente de ejecucion estaba planteado para un sistema llamado?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AR" b="1" dirty="0" err="1">
                <a:solidFill>
                  <a:srgbClr val="FF0000"/>
                </a:solidFill>
              </a:rPr>
              <a:t>Monotarea</a:t>
            </a:r>
            <a:r>
              <a:rPr lang="es-AR" b="1" dirty="0">
                <a:solidFill>
                  <a:srgbClr val="FF0000"/>
                </a:solidFill>
              </a:rPr>
              <a:t> o Monousuario</a:t>
            </a:r>
          </a:p>
        </p:txBody>
      </p:sp>
    </p:spTree>
    <p:extLst>
      <p:ext uri="{BB962C8B-B14F-4D97-AF65-F5344CB8AC3E}">
        <p14:creationId xmlns:p14="http://schemas.microsoft.com/office/powerpoint/2010/main" val="4926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Procesos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Ahora si un proceso es una entidad </a:t>
            </a: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dinámica, </a:t>
            </a: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o sea que:</a:t>
            </a:r>
          </a:p>
          <a:p>
            <a:pPr lvl="1">
              <a:lnSpc>
                <a:spcPts val="39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Se crea</a:t>
            </a:r>
          </a:p>
          <a:p>
            <a:pPr lvl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Se Ejecuta</a:t>
            </a:r>
          </a:p>
          <a:p>
            <a:pPr lvl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Termina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Vamos a tener lo que llamamos </a:t>
            </a:r>
          </a:p>
          <a:p>
            <a:pPr marL="0" indent="0" algn="ctr">
              <a:buNone/>
            </a:pPr>
            <a:r>
              <a:rPr lang="es-AR" sz="4000" b="1" i="1" dirty="0">
                <a:solidFill>
                  <a:srgbClr val="FF0000"/>
                </a:solidFill>
              </a:rPr>
              <a:t>Ciclo de vida de un Proceso</a:t>
            </a: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5301208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Inicio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5229200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Ejecucion</a:t>
            </a:r>
          </a:p>
        </p:txBody>
      </p:sp>
      <p:sp>
        <p:nvSpPr>
          <p:cNvPr id="6" name="5 Elipse"/>
          <p:cNvSpPr/>
          <p:nvPr/>
        </p:nvSpPr>
        <p:spPr>
          <a:xfrm>
            <a:off x="6804248" y="5301208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Fin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555776" y="5661248"/>
            <a:ext cx="11521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652120" y="5661248"/>
            <a:ext cx="11521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Procesos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década </a:t>
            </a: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del 60 desarrollada por IBM para sus mainframe aparece lo que llamamos</a:t>
            </a:r>
          </a:p>
          <a:p>
            <a:pPr marL="0" indent="0" algn="ctr">
              <a:lnSpc>
                <a:spcPts val="3900"/>
              </a:lnSpc>
              <a:spcBef>
                <a:spcPts val="0"/>
              </a:spcBef>
              <a:buNone/>
            </a:pPr>
            <a:r>
              <a:rPr lang="es-AR" sz="4400" b="1" i="1" dirty="0">
                <a:solidFill>
                  <a:srgbClr val="FF0000"/>
                </a:solidFill>
              </a:rPr>
              <a:t>Multiprogramación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Que no es mas que la ejecucion de procesos en forma</a:t>
            </a:r>
          </a:p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400" b="1" i="1" dirty="0">
                <a:solidFill>
                  <a:srgbClr val="FF0000"/>
                </a:solidFill>
              </a:rPr>
              <a:t>Concurrente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tx2"/>
                </a:solidFill>
              </a:rPr>
              <a:t>Este ciclo de vida de 5 estados es para una sola CPU, si tenemos mas de una, podemos tener procesos </a:t>
            </a:r>
            <a:r>
              <a:rPr lang="es-AR" sz="3600" b="1" dirty="0" smtClean="0">
                <a:solidFill>
                  <a:schemeClr val="tx2"/>
                </a:solidFill>
              </a:rPr>
              <a:t>ejecutándose </a:t>
            </a:r>
            <a:r>
              <a:rPr lang="es-AR" sz="3600" b="1" dirty="0">
                <a:solidFill>
                  <a:schemeClr val="tx2"/>
                </a:solidFill>
              </a:rPr>
              <a:t>en forma</a:t>
            </a:r>
          </a:p>
          <a:p>
            <a:pPr marL="0" indent="0" algn="ctr">
              <a:buNone/>
            </a:pPr>
            <a:r>
              <a:rPr lang="es-AR" sz="4400" b="1" i="1" dirty="0" smtClean="0">
                <a:solidFill>
                  <a:srgbClr val="FF0000"/>
                </a:solidFill>
              </a:rPr>
              <a:t>Paralela </a:t>
            </a:r>
            <a:r>
              <a:rPr lang="es-AR" sz="4400" b="1" i="1" smtClean="0">
                <a:solidFill>
                  <a:srgbClr val="FF0000"/>
                </a:solidFill>
              </a:rPr>
              <a:t>o simultanea</a:t>
            </a:r>
            <a:endParaRPr lang="es-AR" sz="4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AR" sz="4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ln w="25400">
            <a:noFill/>
          </a:ln>
        </p:spPr>
        <p:txBody>
          <a:bodyPr>
            <a:normAutofit/>
          </a:bodyPr>
          <a:lstStyle/>
          <a:p>
            <a:r>
              <a:rPr lang="en-US" sz="3600" b="1" dirty="0"/>
              <a:t>Ciclo de </a:t>
            </a:r>
            <a:r>
              <a:rPr lang="en-US" sz="3600" b="1" dirty="0" smtClean="0"/>
              <a:t>Vida </a:t>
            </a:r>
            <a:r>
              <a:rPr lang="en-US" sz="3600" b="1" dirty="0"/>
              <a:t>– diagrama de 5 estados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" name="9 Grupo"/>
          <p:cNvGrpSpPr/>
          <p:nvPr/>
        </p:nvGrpSpPr>
        <p:grpSpPr>
          <a:xfrm>
            <a:off x="683568" y="2449588"/>
            <a:ext cx="7632848" cy="3398983"/>
            <a:chOff x="539552" y="3126361"/>
            <a:chExt cx="7632848" cy="3398983"/>
          </a:xfrm>
        </p:grpSpPr>
        <p:sp>
          <p:nvSpPr>
            <p:cNvPr id="4" name="3 Elipse"/>
            <p:cNvSpPr/>
            <p:nvPr/>
          </p:nvSpPr>
          <p:spPr>
            <a:xfrm>
              <a:off x="539552" y="3150537"/>
              <a:ext cx="1224136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5" name="4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>
                  <a:solidFill>
                    <a:srgbClr val="FF0000"/>
                  </a:solidFill>
                </a:rPr>
                <a:t>Exec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solidFill>
                    <a:srgbClr val="FF0000"/>
                  </a:solidFill>
                </a:rPr>
                <a:t>Listo</a:t>
              </a:r>
              <a:endParaRPr lang="es-AR" sz="2800" dirty="0">
                <a:solidFill>
                  <a:srgbClr val="FF0000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Fin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rgbClr val="FF0000"/>
                  </a:solidFill>
                </a:rPr>
                <a:t>Espera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flipH="1" flipV="1">
              <a:off x="3481773" y="4437112"/>
              <a:ext cx="1345768" cy="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endCxn id="8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>
              <a:stCxn id="8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82599"/>
              </p:ext>
            </p:extLst>
          </p:nvPr>
        </p:nvGraphicFramePr>
        <p:xfrm>
          <a:off x="459631" y="3783320"/>
          <a:ext cx="1871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19805"/>
              </p:ext>
            </p:extLst>
          </p:nvPr>
        </p:nvGraphicFramePr>
        <p:xfrm>
          <a:off x="5148332" y="6165304"/>
          <a:ext cx="1871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81975"/>
              </p:ext>
            </p:extLst>
          </p:nvPr>
        </p:nvGraphicFramePr>
        <p:xfrm>
          <a:off x="5148064" y="5665691"/>
          <a:ext cx="1871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27321"/>
              </p:ext>
            </p:extLst>
          </p:nvPr>
        </p:nvGraphicFramePr>
        <p:xfrm>
          <a:off x="5170162" y="5161635"/>
          <a:ext cx="1871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7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7090582" y="515984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Disco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092280" y="56612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Red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092280" y="61829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Impresora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148064" y="4427820"/>
            <a:ext cx="13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System</a:t>
            </a:r>
            <a:r>
              <a:rPr lang="es-AR" dirty="0"/>
              <a:t> </a:t>
            </a:r>
            <a:r>
              <a:rPr lang="es-AR" dirty="0" err="1"/>
              <a:t>Call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95736" y="4437112"/>
            <a:ext cx="13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. Externa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688550" y="3872089"/>
            <a:ext cx="13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. Interna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907704" y="2150598"/>
            <a:ext cx="131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Llamada a </a:t>
            </a:r>
            <a:r>
              <a:rPr lang="es-AR" dirty="0" err="1"/>
              <a:t>fork</a:t>
            </a:r>
            <a:r>
              <a:rPr lang="es-AR" dirty="0"/>
              <a:t>()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744860" y="2313172"/>
            <a:ext cx="131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Llamada a </a:t>
            </a:r>
            <a:r>
              <a:rPr lang="es-AR" dirty="0" err="1"/>
              <a:t>end</a:t>
            </a:r>
            <a:r>
              <a:rPr lang="es-AR" dirty="0"/>
              <a:t>()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567657" y="2902217"/>
            <a:ext cx="14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Despachador</a:t>
            </a:r>
          </a:p>
        </p:txBody>
      </p:sp>
    </p:spTree>
    <p:extLst>
      <p:ext uri="{BB962C8B-B14F-4D97-AF65-F5344CB8AC3E}">
        <p14:creationId xmlns:p14="http://schemas.microsoft.com/office/powerpoint/2010/main" val="288892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s-AR" dirty="0"/>
              <a:t>La información de cada proceso esta en una estructura llamada </a:t>
            </a:r>
            <a:r>
              <a:rPr lang="es-AR" b="1" dirty="0"/>
              <a:t>PCB (</a:t>
            </a:r>
            <a:r>
              <a:rPr lang="es-AR" b="1" dirty="0" err="1"/>
              <a:t>Process</a:t>
            </a:r>
            <a:r>
              <a:rPr lang="es-AR" b="1" dirty="0"/>
              <a:t> Control Block)</a:t>
            </a:r>
          </a:p>
          <a:p>
            <a:pPr marL="57150" indent="0">
              <a:buNone/>
            </a:pPr>
            <a:endParaRPr lang="es-AR" b="1" dirty="0"/>
          </a:p>
          <a:p>
            <a:pPr marL="57150" indent="0">
              <a:buNone/>
            </a:pPr>
            <a:endParaRPr lang="es-AR" b="1" dirty="0"/>
          </a:p>
          <a:p>
            <a:pPr marL="57150" indent="0">
              <a:buNone/>
            </a:pPr>
            <a:endParaRPr lang="es-AR" b="1" dirty="0"/>
          </a:p>
          <a:p>
            <a:pPr marL="57150" indent="0">
              <a:buNone/>
            </a:pPr>
            <a:endParaRPr lang="es-AR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2"/>
            <a:ext cx="321989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/>
              <a:t>Parte de la información que contiene la </a:t>
            </a:r>
            <a:r>
              <a:rPr lang="es-ES" sz="3600" b="1" i="1" dirty="0"/>
              <a:t>PCB</a:t>
            </a:r>
          </a:p>
          <a:p>
            <a:pPr marL="0" indent="0">
              <a:buNone/>
            </a:pPr>
            <a:r>
              <a:rPr lang="es-ES" sz="3600" dirty="0"/>
              <a:t>ID del proceso</a:t>
            </a:r>
          </a:p>
          <a:p>
            <a:pPr marL="0" indent="0">
              <a:buNone/>
            </a:pPr>
            <a:r>
              <a:rPr lang="es-ES" sz="3600" dirty="0"/>
              <a:t>Estado del proceso</a:t>
            </a:r>
          </a:p>
          <a:p>
            <a:pPr marL="0" indent="0">
              <a:buNone/>
            </a:pPr>
            <a:r>
              <a:rPr lang="es-ES" sz="3600" dirty="0"/>
              <a:t>Contador de Programas</a:t>
            </a:r>
          </a:p>
          <a:p>
            <a:pPr marL="0" indent="0">
              <a:buNone/>
            </a:pPr>
            <a:r>
              <a:rPr lang="es-ES" sz="3600" dirty="0"/>
              <a:t>Registros de la CPU</a:t>
            </a:r>
          </a:p>
          <a:p>
            <a:pPr marL="0" indent="0">
              <a:buNone/>
            </a:pPr>
            <a:r>
              <a:rPr lang="es-ES" sz="3600" dirty="0"/>
              <a:t>Información del planificador</a:t>
            </a:r>
          </a:p>
          <a:p>
            <a:pPr marL="0" indent="0">
              <a:buNone/>
            </a:pPr>
            <a:r>
              <a:rPr lang="es-ES" sz="3600" dirty="0"/>
              <a:t>Información de la administración de memoria</a:t>
            </a:r>
          </a:p>
        </p:txBody>
      </p:sp>
    </p:spTree>
    <p:extLst>
      <p:ext uri="{BB962C8B-B14F-4D97-AF65-F5344CB8AC3E}">
        <p14:creationId xmlns:p14="http://schemas.microsoft.com/office/powerpoint/2010/main" val="39083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tx2"/>
                </a:solidFill>
              </a:rPr>
              <a:t>Planificación de Procesos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El S.O. debe seleccionar los procesos de las distintas colas. Esta selección las realizan los:</a:t>
            </a:r>
          </a:p>
          <a:p>
            <a:pPr marL="0" indent="0" algn="ctr">
              <a:buNone/>
            </a:pPr>
            <a:r>
              <a:rPr lang="es-ES" sz="4800" b="1" i="1" dirty="0">
                <a:solidFill>
                  <a:srgbClr val="FF0000"/>
                </a:solidFill>
              </a:rPr>
              <a:t>Planificadores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Planificador de largo plazo: </a:t>
            </a:r>
            <a:r>
              <a:rPr lang="es-ES" sz="3600" dirty="0"/>
              <a:t>Selecciona procesos para cargar en memoria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Planificador de corto plazo</a:t>
            </a:r>
            <a:r>
              <a:rPr lang="es-ES" sz="3600" b="1" i="1" dirty="0"/>
              <a:t>: </a:t>
            </a:r>
            <a:r>
              <a:rPr lang="es-ES" sz="3600" dirty="0"/>
              <a:t>Selecciona procesos de la cola de listo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Planificador de Mediano Plazo: </a:t>
            </a:r>
            <a:r>
              <a:rPr lang="es-ES" sz="3600" dirty="0"/>
              <a:t>Puede descargar procesos de la memoria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742666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589</Words>
  <Application>Microsoft Office PowerPoint</Application>
  <PresentationFormat>Presentación en pantalla (4:3)</PresentationFormat>
  <Paragraphs>159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Sistemas Operativos</vt:lpstr>
      <vt:lpstr>Procesos</vt:lpstr>
      <vt:lpstr>Procesos</vt:lpstr>
      <vt:lpstr>Procesos</vt:lpstr>
      <vt:lpstr>Procesos</vt:lpstr>
      <vt:lpstr>Procesos</vt:lpstr>
      <vt:lpstr>Procesos</vt:lpstr>
      <vt:lpstr>Procesos</vt:lpstr>
      <vt:lpstr>Planificación de Procesos</vt:lpstr>
      <vt:lpstr>Cambio de Contexto</vt:lpstr>
      <vt:lpstr>Planificación de Procesos</vt:lpstr>
      <vt:lpstr>Comunicación entre Procesos</vt:lpstr>
      <vt:lpstr>Comunicación entre Procesos</vt:lpstr>
      <vt:lpstr>Como Nace un Proceso</vt:lpstr>
      <vt:lpstr>Arranque del Sistema Linux</vt:lpstr>
      <vt:lpstr>Comando top de linux</vt:lpstr>
      <vt:lpstr>Comando htop de linux</vt:lpstr>
      <vt:lpstr>Función para crear procesos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123</cp:revision>
  <dcterms:created xsi:type="dcterms:W3CDTF">2022-03-15T23:45:58Z</dcterms:created>
  <dcterms:modified xsi:type="dcterms:W3CDTF">2024-06-13T04:11:28Z</dcterms:modified>
</cp:coreProperties>
</file>