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0" r:id="rId4"/>
    <p:sldId id="291" r:id="rId5"/>
    <p:sldId id="292" r:id="rId6"/>
    <p:sldId id="277" r:id="rId7"/>
    <p:sldId id="293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9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E4A2F-D6C4-6E89-F120-29B627FE0A82}" v="22" dt="2023-06-05T17:07:5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682E4A2F-D6C4-6E89-F120-29B627FE0A82}"/>
    <pc:docChg chg="modSld">
      <pc:chgData name="Luis Rodriguez" userId="S::lrodriguez@frlp.utn.edu.ar::4d6f7dfe-ec28-43d0-9c3c-8d455999b023" providerId="AD" clId="Web-{682E4A2F-D6C4-6E89-F120-29B627FE0A82}" dt="2023-06-05T17:07:52.284" v="21" actId="20577"/>
      <pc:docMkLst>
        <pc:docMk/>
      </pc:docMkLst>
      <pc:sldChg chg="modSp">
        <pc:chgData name="Luis Rodriguez" userId="S::lrodriguez@frlp.utn.edu.ar::4d6f7dfe-ec28-43d0-9c3c-8d455999b023" providerId="AD" clId="Web-{682E4A2F-D6C4-6E89-F120-29B627FE0A82}" dt="2023-06-05T17:05:11.216" v="13" actId="20577"/>
        <pc:sldMkLst>
          <pc:docMk/>
          <pc:sldMk cId="2427058490" sldId="256"/>
        </pc:sldMkLst>
        <pc:spChg chg="mod">
          <ac:chgData name="Luis Rodriguez" userId="S::lrodriguez@frlp.utn.edu.ar::4d6f7dfe-ec28-43d0-9c3c-8d455999b023" providerId="AD" clId="Web-{682E4A2F-D6C4-6E89-F120-29B627FE0A82}" dt="2023-06-05T17:05:11.216" v="13" actId="20577"/>
          <ac:spMkLst>
            <pc:docMk/>
            <pc:sldMk cId="2427058490" sldId="256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682E4A2F-D6C4-6E89-F120-29B627FE0A82}" dt="2023-06-05T17:07:52.284" v="21" actId="20577"/>
        <pc:sldMkLst>
          <pc:docMk/>
          <pc:sldMk cId="1575806728" sldId="292"/>
        </pc:sldMkLst>
        <pc:spChg chg="mod">
          <ac:chgData name="Luis Rodriguez" userId="S::lrodriguez@frlp.utn.edu.ar::4d6f7dfe-ec28-43d0-9c3c-8d455999b023" providerId="AD" clId="Web-{682E4A2F-D6C4-6E89-F120-29B627FE0A82}" dt="2023-06-05T17:07:52.284" v="21" actId="20577"/>
          <ac:spMkLst>
            <pc:docMk/>
            <pc:sldMk cId="1575806728" sldId="29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28/09/2023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2023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S21 y S22</a:t>
            </a:r>
            <a:endParaRPr lang="es-MX" sz="4000" b="1" u="sng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/>
              <a:t>Ahora vamos a dividir esto que llamábamos</a:t>
            </a:r>
          </a:p>
          <a:p>
            <a:pPr marL="0" indent="0" algn="ctr">
              <a:buNone/>
            </a:pPr>
            <a:r>
              <a:rPr lang="es-AR" sz="4400" b="1" dirty="0"/>
              <a:t> </a:t>
            </a:r>
            <a:r>
              <a:rPr lang="es-AR" sz="4400" b="1" dirty="0">
                <a:solidFill>
                  <a:srgbClr val="002060"/>
                </a:solidFill>
              </a:rPr>
              <a:t>TCB (Thread Control Blok)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32856"/>
            <a:ext cx="3635979" cy="47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/>
              <a:t>Proceso con varios hilos</a:t>
            </a:r>
          </a:p>
          <a:p>
            <a:pPr marL="0" indent="0">
              <a:buNone/>
            </a:pPr>
            <a:r>
              <a:rPr lang="es-AR" sz="3600" dirty="0"/>
              <a:t>Ahora el programador va a crear subprocesos</a:t>
            </a:r>
          </a:p>
          <a:p>
            <a:pPr marL="0" indent="0">
              <a:buNone/>
            </a:pPr>
            <a:r>
              <a:rPr lang="es-AR" sz="3600" dirty="0"/>
              <a:t>                         </a:t>
            </a:r>
            <a:r>
              <a:rPr lang="es-AR" sz="3600" b="1" i="1" dirty="0">
                <a:solidFill>
                  <a:schemeClr val="tx2">
                    <a:lumMod val="75000"/>
                  </a:schemeClr>
                </a:solidFill>
              </a:rPr>
              <a:t>Main principal</a:t>
            </a:r>
          </a:p>
          <a:p>
            <a:pPr marL="0" indent="0" algn="ctr">
              <a:buNone/>
            </a:pPr>
            <a:r>
              <a:rPr lang="es-AR" sz="4400" b="1" dirty="0"/>
              <a:t> </a:t>
            </a: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              </a:t>
            </a:r>
          </a:p>
          <a:p>
            <a:pPr marL="0" indent="0">
              <a:buNone/>
            </a:pPr>
            <a:r>
              <a:rPr lang="es-ES" sz="3600" dirty="0"/>
              <a:t>               </a:t>
            </a:r>
            <a:r>
              <a:rPr lang="es-ES" sz="3600" b="1" i="1" dirty="0" err="1">
                <a:solidFill>
                  <a:schemeClr val="tx2">
                    <a:lumMod val="75000"/>
                  </a:schemeClr>
                </a:solidFill>
              </a:rPr>
              <a:t>Multiples</a:t>
            </a:r>
            <a:r>
              <a:rPr lang="es-ES" sz="3600" b="1" i="1" dirty="0">
                <a:solidFill>
                  <a:schemeClr val="tx2">
                    <a:lumMod val="75000"/>
                  </a:schemeClr>
                </a:solidFill>
              </a:rPr>
              <a:t> Hilos o subprocesos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915816" y="2859242"/>
            <a:ext cx="2567369" cy="2585982"/>
            <a:chOff x="2915816" y="2276872"/>
            <a:chExt cx="2567369" cy="2585982"/>
          </a:xfrm>
        </p:grpSpPr>
        <p:sp>
          <p:nvSpPr>
            <p:cNvPr id="6" name="5 Forma libre"/>
            <p:cNvSpPr/>
            <p:nvPr/>
          </p:nvSpPr>
          <p:spPr>
            <a:xfrm>
              <a:off x="4139952" y="2276872"/>
              <a:ext cx="191105" cy="1050877"/>
            </a:xfrm>
            <a:custGeom>
              <a:avLst/>
              <a:gdLst>
                <a:gd name="connsiteX0" fmla="*/ 122867 w 191105"/>
                <a:gd name="connsiteY0" fmla="*/ 0 h 1050877"/>
                <a:gd name="connsiteX1" fmla="*/ 54628 w 191105"/>
                <a:gd name="connsiteY1" fmla="*/ 54591 h 1050877"/>
                <a:gd name="connsiteX2" fmla="*/ 13684 w 191105"/>
                <a:gd name="connsiteY2" fmla="*/ 81886 h 1050877"/>
                <a:gd name="connsiteX3" fmla="*/ 27332 w 191105"/>
                <a:gd name="connsiteY3" fmla="*/ 122829 h 1050877"/>
                <a:gd name="connsiteX4" fmla="*/ 109219 w 191105"/>
                <a:gd name="connsiteY4" fmla="*/ 163773 h 1050877"/>
                <a:gd name="connsiteX5" fmla="*/ 136514 w 191105"/>
                <a:gd name="connsiteY5" fmla="*/ 204716 h 1050877"/>
                <a:gd name="connsiteX6" fmla="*/ 68275 w 191105"/>
                <a:gd name="connsiteY6" fmla="*/ 259307 h 1050877"/>
                <a:gd name="connsiteX7" fmla="*/ 37 w 191105"/>
                <a:gd name="connsiteY7" fmla="*/ 327546 h 1050877"/>
                <a:gd name="connsiteX8" fmla="*/ 68275 w 191105"/>
                <a:gd name="connsiteY8" fmla="*/ 395785 h 1050877"/>
                <a:gd name="connsiteX9" fmla="*/ 150162 w 191105"/>
                <a:gd name="connsiteY9" fmla="*/ 423080 h 1050877"/>
                <a:gd name="connsiteX10" fmla="*/ 81923 w 191105"/>
                <a:gd name="connsiteY10" fmla="*/ 491319 h 1050877"/>
                <a:gd name="connsiteX11" fmla="*/ 40980 w 191105"/>
                <a:gd name="connsiteY11" fmla="*/ 518615 h 1050877"/>
                <a:gd name="connsiteX12" fmla="*/ 27332 w 191105"/>
                <a:gd name="connsiteY12" fmla="*/ 559558 h 1050877"/>
                <a:gd name="connsiteX13" fmla="*/ 109219 w 191105"/>
                <a:gd name="connsiteY13" fmla="*/ 586853 h 1050877"/>
                <a:gd name="connsiteX14" fmla="*/ 177458 w 191105"/>
                <a:gd name="connsiteY14" fmla="*/ 655092 h 1050877"/>
                <a:gd name="connsiteX15" fmla="*/ 95571 w 191105"/>
                <a:gd name="connsiteY15" fmla="*/ 682388 h 1050877"/>
                <a:gd name="connsiteX16" fmla="*/ 13684 w 191105"/>
                <a:gd name="connsiteY16" fmla="*/ 736979 h 1050877"/>
                <a:gd name="connsiteX17" fmla="*/ 81923 w 191105"/>
                <a:gd name="connsiteY17" fmla="*/ 805217 h 1050877"/>
                <a:gd name="connsiteX18" fmla="*/ 122867 w 191105"/>
                <a:gd name="connsiteY18" fmla="*/ 818865 h 1050877"/>
                <a:gd name="connsiteX19" fmla="*/ 163810 w 191105"/>
                <a:gd name="connsiteY19" fmla="*/ 832513 h 1050877"/>
                <a:gd name="connsiteX20" fmla="*/ 122867 w 191105"/>
                <a:gd name="connsiteY20" fmla="*/ 873456 h 1050877"/>
                <a:gd name="connsiteX21" fmla="*/ 40980 w 191105"/>
                <a:gd name="connsiteY21" fmla="*/ 941695 h 1050877"/>
                <a:gd name="connsiteX22" fmla="*/ 68275 w 191105"/>
                <a:gd name="connsiteY22" fmla="*/ 982638 h 1050877"/>
                <a:gd name="connsiteX23" fmla="*/ 122867 w 191105"/>
                <a:gd name="connsiteY23" fmla="*/ 996286 h 1050877"/>
                <a:gd name="connsiteX24" fmla="*/ 191105 w 191105"/>
                <a:gd name="connsiteY24" fmla="*/ 1050877 h 105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1105" h="1050877">
                  <a:moveTo>
                    <a:pt x="122867" y="0"/>
                  </a:moveTo>
                  <a:cubicBezTo>
                    <a:pt x="100121" y="18197"/>
                    <a:pt x="77932" y="37113"/>
                    <a:pt x="54628" y="54591"/>
                  </a:cubicBezTo>
                  <a:cubicBezTo>
                    <a:pt x="41506" y="64433"/>
                    <a:pt x="19776" y="66657"/>
                    <a:pt x="13684" y="81886"/>
                  </a:cubicBezTo>
                  <a:cubicBezTo>
                    <a:pt x="8341" y="95243"/>
                    <a:pt x="18345" y="111595"/>
                    <a:pt x="27332" y="122829"/>
                  </a:cubicBezTo>
                  <a:cubicBezTo>
                    <a:pt x="46574" y="146882"/>
                    <a:pt x="82246" y="154782"/>
                    <a:pt x="109219" y="163773"/>
                  </a:cubicBezTo>
                  <a:cubicBezTo>
                    <a:pt x="118317" y="177421"/>
                    <a:pt x="136514" y="188314"/>
                    <a:pt x="136514" y="204716"/>
                  </a:cubicBezTo>
                  <a:cubicBezTo>
                    <a:pt x="136514" y="245871"/>
                    <a:pt x="93841" y="250785"/>
                    <a:pt x="68275" y="259307"/>
                  </a:cubicBezTo>
                  <a:cubicBezTo>
                    <a:pt x="50078" y="271438"/>
                    <a:pt x="37" y="297218"/>
                    <a:pt x="37" y="327546"/>
                  </a:cubicBezTo>
                  <a:cubicBezTo>
                    <a:pt x="37" y="353830"/>
                    <a:pt x="50078" y="387698"/>
                    <a:pt x="68275" y="395785"/>
                  </a:cubicBezTo>
                  <a:cubicBezTo>
                    <a:pt x="94567" y="407470"/>
                    <a:pt x="150162" y="423080"/>
                    <a:pt x="150162" y="423080"/>
                  </a:cubicBezTo>
                  <a:cubicBezTo>
                    <a:pt x="40981" y="495869"/>
                    <a:pt x="172908" y="400334"/>
                    <a:pt x="81923" y="491319"/>
                  </a:cubicBezTo>
                  <a:cubicBezTo>
                    <a:pt x="70325" y="502917"/>
                    <a:pt x="54628" y="509516"/>
                    <a:pt x="40980" y="518615"/>
                  </a:cubicBezTo>
                  <a:cubicBezTo>
                    <a:pt x="36431" y="532263"/>
                    <a:pt x="17160" y="549386"/>
                    <a:pt x="27332" y="559558"/>
                  </a:cubicBezTo>
                  <a:cubicBezTo>
                    <a:pt x="47677" y="579903"/>
                    <a:pt x="109219" y="586853"/>
                    <a:pt x="109219" y="586853"/>
                  </a:cubicBezTo>
                  <a:cubicBezTo>
                    <a:pt x="111592" y="588435"/>
                    <a:pt x="193281" y="635314"/>
                    <a:pt x="177458" y="655092"/>
                  </a:cubicBezTo>
                  <a:cubicBezTo>
                    <a:pt x="159484" y="677559"/>
                    <a:pt x="119511" y="666428"/>
                    <a:pt x="95571" y="682388"/>
                  </a:cubicBezTo>
                  <a:lnTo>
                    <a:pt x="13684" y="736979"/>
                  </a:lnTo>
                  <a:cubicBezTo>
                    <a:pt x="-9061" y="805217"/>
                    <a:pt x="-13611" y="773373"/>
                    <a:pt x="81923" y="805217"/>
                  </a:cubicBezTo>
                  <a:lnTo>
                    <a:pt x="122867" y="818865"/>
                  </a:lnTo>
                  <a:lnTo>
                    <a:pt x="163810" y="832513"/>
                  </a:lnTo>
                  <a:cubicBezTo>
                    <a:pt x="150162" y="846161"/>
                    <a:pt x="137694" y="861100"/>
                    <a:pt x="122867" y="873456"/>
                  </a:cubicBezTo>
                  <a:cubicBezTo>
                    <a:pt x="8862" y="968460"/>
                    <a:pt x="160594" y="822081"/>
                    <a:pt x="40980" y="941695"/>
                  </a:cubicBezTo>
                  <a:cubicBezTo>
                    <a:pt x="50078" y="955343"/>
                    <a:pt x="54627" y="973540"/>
                    <a:pt x="68275" y="982638"/>
                  </a:cubicBezTo>
                  <a:cubicBezTo>
                    <a:pt x="83882" y="993043"/>
                    <a:pt x="105626" y="988897"/>
                    <a:pt x="122867" y="996286"/>
                  </a:cubicBezTo>
                  <a:cubicBezTo>
                    <a:pt x="152994" y="1009198"/>
                    <a:pt x="169094" y="1028866"/>
                    <a:pt x="191105" y="10508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C00000"/>
                </a:solidFill>
              </a:endParaRPr>
            </a:p>
          </p:txBody>
        </p:sp>
        <p:sp>
          <p:nvSpPr>
            <p:cNvPr id="7" name="6 Forma libre"/>
            <p:cNvSpPr/>
            <p:nvPr/>
          </p:nvSpPr>
          <p:spPr>
            <a:xfrm>
              <a:off x="5292080" y="3811977"/>
              <a:ext cx="191105" cy="1050877"/>
            </a:xfrm>
            <a:custGeom>
              <a:avLst/>
              <a:gdLst>
                <a:gd name="connsiteX0" fmla="*/ 122867 w 191105"/>
                <a:gd name="connsiteY0" fmla="*/ 0 h 1050877"/>
                <a:gd name="connsiteX1" fmla="*/ 54628 w 191105"/>
                <a:gd name="connsiteY1" fmla="*/ 54591 h 1050877"/>
                <a:gd name="connsiteX2" fmla="*/ 13684 w 191105"/>
                <a:gd name="connsiteY2" fmla="*/ 81886 h 1050877"/>
                <a:gd name="connsiteX3" fmla="*/ 27332 w 191105"/>
                <a:gd name="connsiteY3" fmla="*/ 122829 h 1050877"/>
                <a:gd name="connsiteX4" fmla="*/ 109219 w 191105"/>
                <a:gd name="connsiteY4" fmla="*/ 163773 h 1050877"/>
                <a:gd name="connsiteX5" fmla="*/ 136514 w 191105"/>
                <a:gd name="connsiteY5" fmla="*/ 204716 h 1050877"/>
                <a:gd name="connsiteX6" fmla="*/ 68275 w 191105"/>
                <a:gd name="connsiteY6" fmla="*/ 259307 h 1050877"/>
                <a:gd name="connsiteX7" fmla="*/ 37 w 191105"/>
                <a:gd name="connsiteY7" fmla="*/ 327546 h 1050877"/>
                <a:gd name="connsiteX8" fmla="*/ 68275 w 191105"/>
                <a:gd name="connsiteY8" fmla="*/ 395785 h 1050877"/>
                <a:gd name="connsiteX9" fmla="*/ 150162 w 191105"/>
                <a:gd name="connsiteY9" fmla="*/ 423080 h 1050877"/>
                <a:gd name="connsiteX10" fmla="*/ 81923 w 191105"/>
                <a:gd name="connsiteY10" fmla="*/ 491319 h 1050877"/>
                <a:gd name="connsiteX11" fmla="*/ 40980 w 191105"/>
                <a:gd name="connsiteY11" fmla="*/ 518615 h 1050877"/>
                <a:gd name="connsiteX12" fmla="*/ 27332 w 191105"/>
                <a:gd name="connsiteY12" fmla="*/ 559558 h 1050877"/>
                <a:gd name="connsiteX13" fmla="*/ 109219 w 191105"/>
                <a:gd name="connsiteY13" fmla="*/ 586853 h 1050877"/>
                <a:gd name="connsiteX14" fmla="*/ 177458 w 191105"/>
                <a:gd name="connsiteY14" fmla="*/ 655092 h 1050877"/>
                <a:gd name="connsiteX15" fmla="*/ 95571 w 191105"/>
                <a:gd name="connsiteY15" fmla="*/ 682388 h 1050877"/>
                <a:gd name="connsiteX16" fmla="*/ 13684 w 191105"/>
                <a:gd name="connsiteY16" fmla="*/ 736979 h 1050877"/>
                <a:gd name="connsiteX17" fmla="*/ 81923 w 191105"/>
                <a:gd name="connsiteY17" fmla="*/ 805217 h 1050877"/>
                <a:gd name="connsiteX18" fmla="*/ 122867 w 191105"/>
                <a:gd name="connsiteY18" fmla="*/ 818865 h 1050877"/>
                <a:gd name="connsiteX19" fmla="*/ 163810 w 191105"/>
                <a:gd name="connsiteY19" fmla="*/ 832513 h 1050877"/>
                <a:gd name="connsiteX20" fmla="*/ 122867 w 191105"/>
                <a:gd name="connsiteY20" fmla="*/ 873456 h 1050877"/>
                <a:gd name="connsiteX21" fmla="*/ 40980 w 191105"/>
                <a:gd name="connsiteY21" fmla="*/ 941695 h 1050877"/>
                <a:gd name="connsiteX22" fmla="*/ 68275 w 191105"/>
                <a:gd name="connsiteY22" fmla="*/ 982638 h 1050877"/>
                <a:gd name="connsiteX23" fmla="*/ 122867 w 191105"/>
                <a:gd name="connsiteY23" fmla="*/ 996286 h 1050877"/>
                <a:gd name="connsiteX24" fmla="*/ 191105 w 191105"/>
                <a:gd name="connsiteY24" fmla="*/ 1050877 h 105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1105" h="1050877">
                  <a:moveTo>
                    <a:pt x="122867" y="0"/>
                  </a:moveTo>
                  <a:cubicBezTo>
                    <a:pt x="100121" y="18197"/>
                    <a:pt x="77932" y="37113"/>
                    <a:pt x="54628" y="54591"/>
                  </a:cubicBezTo>
                  <a:cubicBezTo>
                    <a:pt x="41506" y="64433"/>
                    <a:pt x="19776" y="66657"/>
                    <a:pt x="13684" y="81886"/>
                  </a:cubicBezTo>
                  <a:cubicBezTo>
                    <a:pt x="8341" y="95243"/>
                    <a:pt x="18345" y="111595"/>
                    <a:pt x="27332" y="122829"/>
                  </a:cubicBezTo>
                  <a:cubicBezTo>
                    <a:pt x="46574" y="146882"/>
                    <a:pt x="82246" y="154782"/>
                    <a:pt x="109219" y="163773"/>
                  </a:cubicBezTo>
                  <a:cubicBezTo>
                    <a:pt x="118317" y="177421"/>
                    <a:pt x="136514" y="188314"/>
                    <a:pt x="136514" y="204716"/>
                  </a:cubicBezTo>
                  <a:cubicBezTo>
                    <a:pt x="136514" y="245871"/>
                    <a:pt x="93841" y="250785"/>
                    <a:pt x="68275" y="259307"/>
                  </a:cubicBezTo>
                  <a:cubicBezTo>
                    <a:pt x="50078" y="271438"/>
                    <a:pt x="37" y="297218"/>
                    <a:pt x="37" y="327546"/>
                  </a:cubicBezTo>
                  <a:cubicBezTo>
                    <a:pt x="37" y="353830"/>
                    <a:pt x="50078" y="387698"/>
                    <a:pt x="68275" y="395785"/>
                  </a:cubicBezTo>
                  <a:cubicBezTo>
                    <a:pt x="94567" y="407470"/>
                    <a:pt x="150162" y="423080"/>
                    <a:pt x="150162" y="423080"/>
                  </a:cubicBezTo>
                  <a:cubicBezTo>
                    <a:pt x="40981" y="495869"/>
                    <a:pt x="172908" y="400334"/>
                    <a:pt x="81923" y="491319"/>
                  </a:cubicBezTo>
                  <a:cubicBezTo>
                    <a:pt x="70325" y="502917"/>
                    <a:pt x="54628" y="509516"/>
                    <a:pt x="40980" y="518615"/>
                  </a:cubicBezTo>
                  <a:cubicBezTo>
                    <a:pt x="36431" y="532263"/>
                    <a:pt x="17160" y="549386"/>
                    <a:pt x="27332" y="559558"/>
                  </a:cubicBezTo>
                  <a:cubicBezTo>
                    <a:pt x="47677" y="579903"/>
                    <a:pt x="109219" y="586853"/>
                    <a:pt x="109219" y="586853"/>
                  </a:cubicBezTo>
                  <a:cubicBezTo>
                    <a:pt x="111592" y="588435"/>
                    <a:pt x="193281" y="635314"/>
                    <a:pt x="177458" y="655092"/>
                  </a:cubicBezTo>
                  <a:cubicBezTo>
                    <a:pt x="159484" y="677559"/>
                    <a:pt x="119511" y="666428"/>
                    <a:pt x="95571" y="682388"/>
                  </a:cubicBezTo>
                  <a:lnTo>
                    <a:pt x="13684" y="736979"/>
                  </a:lnTo>
                  <a:cubicBezTo>
                    <a:pt x="-9061" y="805217"/>
                    <a:pt x="-13611" y="773373"/>
                    <a:pt x="81923" y="805217"/>
                  </a:cubicBezTo>
                  <a:lnTo>
                    <a:pt x="122867" y="818865"/>
                  </a:lnTo>
                  <a:lnTo>
                    <a:pt x="163810" y="832513"/>
                  </a:lnTo>
                  <a:cubicBezTo>
                    <a:pt x="150162" y="846161"/>
                    <a:pt x="137694" y="861100"/>
                    <a:pt x="122867" y="873456"/>
                  </a:cubicBezTo>
                  <a:cubicBezTo>
                    <a:pt x="8862" y="968460"/>
                    <a:pt x="160594" y="822081"/>
                    <a:pt x="40980" y="941695"/>
                  </a:cubicBezTo>
                  <a:cubicBezTo>
                    <a:pt x="50078" y="955343"/>
                    <a:pt x="54627" y="973540"/>
                    <a:pt x="68275" y="982638"/>
                  </a:cubicBezTo>
                  <a:cubicBezTo>
                    <a:pt x="83882" y="993043"/>
                    <a:pt x="105626" y="988897"/>
                    <a:pt x="122867" y="996286"/>
                  </a:cubicBezTo>
                  <a:cubicBezTo>
                    <a:pt x="152994" y="1009198"/>
                    <a:pt x="169094" y="1028866"/>
                    <a:pt x="191105" y="10508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C00000"/>
                </a:solidFill>
              </a:endParaRPr>
            </a:p>
          </p:txBody>
        </p:sp>
        <p:sp>
          <p:nvSpPr>
            <p:cNvPr id="8" name="7 Forma libre"/>
            <p:cNvSpPr/>
            <p:nvPr/>
          </p:nvSpPr>
          <p:spPr>
            <a:xfrm>
              <a:off x="4139952" y="3789040"/>
              <a:ext cx="191105" cy="1050877"/>
            </a:xfrm>
            <a:custGeom>
              <a:avLst/>
              <a:gdLst>
                <a:gd name="connsiteX0" fmla="*/ 122867 w 191105"/>
                <a:gd name="connsiteY0" fmla="*/ 0 h 1050877"/>
                <a:gd name="connsiteX1" fmla="*/ 54628 w 191105"/>
                <a:gd name="connsiteY1" fmla="*/ 54591 h 1050877"/>
                <a:gd name="connsiteX2" fmla="*/ 13684 w 191105"/>
                <a:gd name="connsiteY2" fmla="*/ 81886 h 1050877"/>
                <a:gd name="connsiteX3" fmla="*/ 27332 w 191105"/>
                <a:gd name="connsiteY3" fmla="*/ 122829 h 1050877"/>
                <a:gd name="connsiteX4" fmla="*/ 109219 w 191105"/>
                <a:gd name="connsiteY4" fmla="*/ 163773 h 1050877"/>
                <a:gd name="connsiteX5" fmla="*/ 136514 w 191105"/>
                <a:gd name="connsiteY5" fmla="*/ 204716 h 1050877"/>
                <a:gd name="connsiteX6" fmla="*/ 68275 w 191105"/>
                <a:gd name="connsiteY6" fmla="*/ 259307 h 1050877"/>
                <a:gd name="connsiteX7" fmla="*/ 37 w 191105"/>
                <a:gd name="connsiteY7" fmla="*/ 327546 h 1050877"/>
                <a:gd name="connsiteX8" fmla="*/ 68275 w 191105"/>
                <a:gd name="connsiteY8" fmla="*/ 395785 h 1050877"/>
                <a:gd name="connsiteX9" fmla="*/ 150162 w 191105"/>
                <a:gd name="connsiteY9" fmla="*/ 423080 h 1050877"/>
                <a:gd name="connsiteX10" fmla="*/ 81923 w 191105"/>
                <a:gd name="connsiteY10" fmla="*/ 491319 h 1050877"/>
                <a:gd name="connsiteX11" fmla="*/ 40980 w 191105"/>
                <a:gd name="connsiteY11" fmla="*/ 518615 h 1050877"/>
                <a:gd name="connsiteX12" fmla="*/ 27332 w 191105"/>
                <a:gd name="connsiteY12" fmla="*/ 559558 h 1050877"/>
                <a:gd name="connsiteX13" fmla="*/ 109219 w 191105"/>
                <a:gd name="connsiteY13" fmla="*/ 586853 h 1050877"/>
                <a:gd name="connsiteX14" fmla="*/ 177458 w 191105"/>
                <a:gd name="connsiteY14" fmla="*/ 655092 h 1050877"/>
                <a:gd name="connsiteX15" fmla="*/ 95571 w 191105"/>
                <a:gd name="connsiteY15" fmla="*/ 682388 h 1050877"/>
                <a:gd name="connsiteX16" fmla="*/ 13684 w 191105"/>
                <a:gd name="connsiteY16" fmla="*/ 736979 h 1050877"/>
                <a:gd name="connsiteX17" fmla="*/ 81923 w 191105"/>
                <a:gd name="connsiteY17" fmla="*/ 805217 h 1050877"/>
                <a:gd name="connsiteX18" fmla="*/ 122867 w 191105"/>
                <a:gd name="connsiteY18" fmla="*/ 818865 h 1050877"/>
                <a:gd name="connsiteX19" fmla="*/ 163810 w 191105"/>
                <a:gd name="connsiteY19" fmla="*/ 832513 h 1050877"/>
                <a:gd name="connsiteX20" fmla="*/ 122867 w 191105"/>
                <a:gd name="connsiteY20" fmla="*/ 873456 h 1050877"/>
                <a:gd name="connsiteX21" fmla="*/ 40980 w 191105"/>
                <a:gd name="connsiteY21" fmla="*/ 941695 h 1050877"/>
                <a:gd name="connsiteX22" fmla="*/ 68275 w 191105"/>
                <a:gd name="connsiteY22" fmla="*/ 982638 h 1050877"/>
                <a:gd name="connsiteX23" fmla="*/ 122867 w 191105"/>
                <a:gd name="connsiteY23" fmla="*/ 996286 h 1050877"/>
                <a:gd name="connsiteX24" fmla="*/ 191105 w 191105"/>
                <a:gd name="connsiteY24" fmla="*/ 1050877 h 105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1105" h="1050877">
                  <a:moveTo>
                    <a:pt x="122867" y="0"/>
                  </a:moveTo>
                  <a:cubicBezTo>
                    <a:pt x="100121" y="18197"/>
                    <a:pt x="77932" y="37113"/>
                    <a:pt x="54628" y="54591"/>
                  </a:cubicBezTo>
                  <a:cubicBezTo>
                    <a:pt x="41506" y="64433"/>
                    <a:pt x="19776" y="66657"/>
                    <a:pt x="13684" y="81886"/>
                  </a:cubicBezTo>
                  <a:cubicBezTo>
                    <a:pt x="8341" y="95243"/>
                    <a:pt x="18345" y="111595"/>
                    <a:pt x="27332" y="122829"/>
                  </a:cubicBezTo>
                  <a:cubicBezTo>
                    <a:pt x="46574" y="146882"/>
                    <a:pt x="82246" y="154782"/>
                    <a:pt x="109219" y="163773"/>
                  </a:cubicBezTo>
                  <a:cubicBezTo>
                    <a:pt x="118317" y="177421"/>
                    <a:pt x="136514" y="188314"/>
                    <a:pt x="136514" y="204716"/>
                  </a:cubicBezTo>
                  <a:cubicBezTo>
                    <a:pt x="136514" y="245871"/>
                    <a:pt x="93841" y="250785"/>
                    <a:pt x="68275" y="259307"/>
                  </a:cubicBezTo>
                  <a:cubicBezTo>
                    <a:pt x="50078" y="271438"/>
                    <a:pt x="37" y="297218"/>
                    <a:pt x="37" y="327546"/>
                  </a:cubicBezTo>
                  <a:cubicBezTo>
                    <a:pt x="37" y="353830"/>
                    <a:pt x="50078" y="387698"/>
                    <a:pt x="68275" y="395785"/>
                  </a:cubicBezTo>
                  <a:cubicBezTo>
                    <a:pt x="94567" y="407470"/>
                    <a:pt x="150162" y="423080"/>
                    <a:pt x="150162" y="423080"/>
                  </a:cubicBezTo>
                  <a:cubicBezTo>
                    <a:pt x="40981" y="495869"/>
                    <a:pt x="172908" y="400334"/>
                    <a:pt x="81923" y="491319"/>
                  </a:cubicBezTo>
                  <a:cubicBezTo>
                    <a:pt x="70325" y="502917"/>
                    <a:pt x="54628" y="509516"/>
                    <a:pt x="40980" y="518615"/>
                  </a:cubicBezTo>
                  <a:cubicBezTo>
                    <a:pt x="36431" y="532263"/>
                    <a:pt x="17160" y="549386"/>
                    <a:pt x="27332" y="559558"/>
                  </a:cubicBezTo>
                  <a:cubicBezTo>
                    <a:pt x="47677" y="579903"/>
                    <a:pt x="109219" y="586853"/>
                    <a:pt x="109219" y="586853"/>
                  </a:cubicBezTo>
                  <a:cubicBezTo>
                    <a:pt x="111592" y="588435"/>
                    <a:pt x="193281" y="635314"/>
                    <a:pt x="177458" y="655092"/>
                  </a:cubicBezTo>
                  <a:cubicBezTo>
                    <a:pt x="159484" y="677559"/>
                    <a:pt x="119511" y="666428"/>
                    <a:pt x="95571" y="682388"/>
                  </a:cubicBezTo>
                  <a:lnTo>
                    <a:pt x="13684" y="736979"/>
                  </a:lnTo>
                  <a:cubicBezTo>
                    <a:pt x="-9061" y="805217"/>
                    <a:pt x="-13611" y="773373"/>
                    <a:pt x="81923" y="805217"/>
                  </a:cubicBezTo>
                  <a:lnTo>
                    <a:pt x="122867" y="818865"/>
                  </a:lnTo>
                  <a:lnTo>
                    <a:pt x="163810" y="832513"/>
                  </a:lnTo>
                  <a:cubicBezTo>
                    <a:pt x="150162" y="846161"/>
                    <a:pt x="137694" y="861100"/>
                    <a:pt x="122867" y="873456"/>
                  </a:cubicBezTo>
                  <a:cubicBezTo>
                    <a:pt x="8862" y="968460"/>
                    <a:pt x="160594" y="822081"/>
                    <a:pt x="40980" y="941695"/>
                  </a:cubicBezTo>
                  <a:cubicBezTo>
                    <a:pt x="50078" y="955343"/>
                    <a:pt x="54627" y="973540"/>
                    <a:pt x="68275" y="982638"/>
                  </a:cubicBezTo>
                  <a:cubicBezTo>
                    <a:pt x="83882" y="993043"/>
                    <a:pt x="105626" y="988897"/>
                    <a:pt x="122867" y="996286"/>
                  </a:cubicBezTo>
                  <a:cubicBezTo>
                    <a:pt x="152994" y="1009198"/>
                    <a:pt x="169094" y="1028866"/>
                    <a:pt x="191105" y="10508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C00000"/>
                </a:solidFill>
              </a:endParaRPr>
            </a:p>
          </p:txBody>
        </p:sp>
        <p:sp>
          <p:nvSpPr>
            <p:cNvPr id="9" name="8 Forma libre"/>
            <p:cNvSpPr/>
            <p:nvPr/>
          </p:nvSpPr>
          <p:spPr>
            <a:xfrm>
              <a:off x="2915816" y="3808047"/>
              <a:ext cx="191105" cy="1050877"/>
            </a:xfrm>
            <a:custGeom>
              <a:avLst/>
              <a:gdLst>
                <a:gd name="connsiteX0" fmla="*/ 122867 w 191105"/>
                <a:gd name="connsiteY0" fmla="*/ 0 h 1050877"/>
                <a:gd name="connsiteX1" fmla="*/ 54628 w 191105"/>
                <a:gd name="connsiteY1" fmla="*/ 54591 h 1050877"/>
                <a:gd name="connsiteX2" fmla="*/ 13684 w 191105"/>
                <a:gd name="connsiteY2" fmla="*/ 81886 h 1050877"/>
                <a:gd name="connsiteX3" fmla="*/ 27332 w 191105"/>
                <a:gd name="connsiteY3" fmla="*/ 122829 h 1050877"/>
                <a:gd name="connsiteX4" fmla="*/ 109219 w 191105"/>
                <a:gd name="connsiteY4" fmla="*/ 163773 h 1050877"/>
                <a:gd name="connsiteX5" fmla="*/ 136514 w 191105"/>
                <a:gd name="connsiteY5" fmla="*/ 204716 h 1050877"/>
                <a:gd name="connsiteX6" fmla="*/ 68275 w 191105"/>
                <a:gd name="connsiteY6" fmla="*/ 259307 h 1050877"/>
                <a:gd name="connsiteX7" fmla="*/ 37 w 191105"/>
                <a:gd name="connsiteY7" fmla="*/ 327546 h 1050877"/>
                <a:gd name="connsiteX8" fmla="*/ 68275 w 191105"/>
                <a:gd name="connsiteY8" fmla="*/ 395785 h 1050877"/>
                <a:gd name="connsiteX9" fmla="*/ 150162 w 191105"/>
                <a:gd name="connsiteY9" fmla="*/ 423080 h 1050877"/>
                <a:gd name="connsiteX10" fmla="*/ 81923 w 191105"/>
                <a:gd name="connsiteY10" fmla="*/ 491319 h 1050877"/>
                <a:gd name="connsiteX11" fmla="*/ 40980 w 191105"/>
                <a:gd name="connsiteY11" fmla="*/ 518615 h 1050877"/>
                <a:gd name="connsiteX12" fmla="*/ 27332 w 191105"/>
                <a:gd name="connsiteY12" fmla="*/ 559558 h 1050877"/>
                <a:gd name="connsiteX13" fmla="*/ 109219 w 191105"/>
                <a:gd name="connsiteY13" fmla="*/ 586853 h 1050877"/>
                <a:gd name="connsiteX14" fmla="*/ 177458 w 191105"/>
                <a:gd name="connsiteY14" fmla="*/ 655092 h 1050877"/>
                <a:gd name="connsiteX15" fmla="*/ 95571 w 191105"/>
                <a:gd name="connsiteY15" fmla="*/ 682388 h 1050877"/>
                <a:gd name="connsiteX16" fmla="*/ 13684 w 191105"/>
                <a:gd name="connsiteY16" fmla="*/ 736979 h 1050877"/>
                <a:gd name="connsiteX17" fmla="*/ 81923 w 191105"/>
                <a:gd name="connsiteY17" fmla="*/ 805217 h 1050877"/>
                <a:gd name="connsiteX18" fmla="*/ 122867 w 191105"/>
                <a:gd name="connsiteY18" fmla="*/ 818865 h 1050877"/>
                <a:gd name="connsiteX19" fmla="*/ 163810 w 191105"/>
                <a:gd name="connsiteY19" fmla="*/ 832513 h 1050877"/>
                <a:gd name="connsiteX20" fmla="*/ 122867 w 191105"/>
                <a:gd name="connsiteY20" fmla="*/ 873456 h 1050877"/>
                <a:gd name="connsiteX21" fmla="*/ 40980 w 191105"/>
                <a:gd name="connsiteY21" fmla="*/ 941695 h 1050877"/>
                <a:gd name="connsiteX22" fmla="*/ 68275 w 191105"/>
                <a:gd name="connsiteY22" fmla="*/ 982638 h 1050877"/>
                <a:gd name="connsiteX23" fmla="*/ 122867 w 191105"/>
                <a:gd name="connsiteY23" fmla="*/ 996286 h 1050877"/>
                <a:gd name="connsiteX24" fmla="*/ 191105 w 191105"/>
                <a:gd name="connsiteY24" fmla="*/ 1050877 h 105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1105" h="1050877">
                  <a:moveTo>
                    <a:pt x="122867" y="0"/>
                  </a:moveTo>
                  <a:cubicBezTo>
                    <a:pt x="100121" y="18197"/>
                    <a:pt x="77932" y="37113"/>
                    <a:pt x="54628" y="54591"/>
                  </a:cubicBezTo>
                  <a:cubicBezTo>
                    <a:pt x="41506" y="64433"/>
                    <a:pt x="19776" y="66657"/>
                    <a:pt x="13684" y="81886"/>
                  </a:cubicBezTo>
                  <a:cubicBezTo>
                    <a:pt x="8341" y="95243"/>
                    <a:pt x="18345" y="111595"/>
                    <a:pt x="27332" y="122829"/>
                  </a:cubicBezTo>
                  <a:cubicBezTo>
                    <a:pt x="46574" y="146882"/>
                    <a:pt x="82246" y="154782"/>
                    <a:pt x="109219" y="163773"/>
                  </a:cubicBezTo>
                  <a:cubicBezTo>
                    <a:pt x="118317" y="177421"/>
                    <a:pt x="136514" y="188314"/>
                    <a:pt x="136514" y="204716"/>
                  </a:cubicBezTo>
                  <a:cubicBezTo>
                    <a:pt x="136514" y="245871"/>
                    <a:pt x="93841" y="250785"/>
                    <a:pt x="68275" y="259307"/>
                  </a:cubicBezTo>
                  <a:cubicBezTo>
                    <a:pt x="50078" y="271438"/>
                    <a:pt x="37" y="297218"/>
                    <a:pt x="37" y="327546"/>
                  </a:cubicBezTo>
                  <a:cubicBezTo>
                    <a:pt x="37" y="353830"/>
                    <a:pt x="50078" y="387698"/>
                    <a:pt x="68275" y="395785"/>
                  </a:cubicBezTo>
                  <a:cubicBezTo>
                    <a:pt x="94567" y="407470"/>
                    <a:pt x="150162" y="423080"/>
                    <a:pt x="150162" y="423080"/>
                  </a:cubicBezTo>
                  <a:cubicBezTo>
                    <a:pt x="40981" y="495869"/>
                    <a:pt x="172908" y="400334"/>
                    <a:pt x="81923" y="491319"/>
                  </a:cubicBezTo>
                  <a:cubicBezTo>
                    <a:pt x="70325" y="502917"/>
                    <a:pt x="54628" y="509516"/>
                    <a:pt x="40980" y="518615"/>
                  </a:cubicBezTo>
                  <a:cubicBezTo>
                    <a:pt x="36431" y="532263"/>
                    <a:pt x="17160" y="549386"/>
                    <a:pt x="27332" y="559558"/>
                  </a:cubicBezTo>
                  <a:cubicBezTo>
                    <a:pt x="47677" y="579903"/>
                    <a:pt x="109219" y="586853"/>
                    <a:pt x="109219" y="586853"/>
                  </a:cubicBezTo>
                  <a:cubicBezTo>
                    <a:pt x="111592" y="588435"/>
                    <a:pt x="193281" y="635314"/>
                    <a:pt x="177458" y="655092"/>
                  </a:cubicBezTo>
                  <a:cubicBezTo>
                    <a:pt x="159484" y="677559"/>
                    <a:pt x="119511" y="666428"/>
                    <a:pt x="95571" y="682388"/>
                  </a:cubicBezTo>
                  <a:lnTo>
                    <a:pt x="13684" y="736979"/>
                  </a:lnTo>
                  <a:cubicBezTo>
                    <a:pt x="-9061" y="805217"/>
                    <a:pt x="-13611" y="773373"/>
                    <a:pt x="81923" y="805217"/>
                  </a:cubicBezTo>
                  <a:lnTo>
                    <a:pt x="122867" y="818865"/>
                  </a:lnTo>
                  <a:lnTo>
                    <a:pt x="163810" y="832513"/>
                  </a:lnTo>
                  <a:cubicBezTo>
                    <a:pt x="150162" y="846161"/>
                    <a:pt x="137694" y="861100"/>
                    <a:pt x="122867" y="873456"/>
                  </a:cubicBezTo>
                  <a:cubicBezTo>
                    <a:pt x="8862" y="968460"/>
                    <a:pt x="160594" y="822081"/>
                    <a:pt x="40980" y="941695"/>
                  </a:cubicBezTo>
                  <a:cubicBezTo>
                    <a:pt x="50078" y="955343"/>
                    <a:pt x="54627" y="973540"/>
                    <a:pt x="68275" y="982638"/>
                  </a:cubicBezTo>
                  <a:cubicBezTo>
                    <a:pt x="83882" y="993043"/>
                    <a:pt x="105626" y="988897"/>
                    <a:pt x="122867" y="996286"/>
                  </a:cubicBezTo>
                  <a:cubicBezTo>
                    <a:pt x="152994" y="1009198"/>
                    <a:pt x="169094" y="1028866"/>
                    <a:pt x="191105" y="10508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C00000"/>
                </a:solidFill>
              </a:endParaRPr>
            </a:p>
          </p:txBody>
        </p:sp>
        <p:cxnSp>
          <p:nvCxnSpPr>
            <p:cNvPr id="12" name="11 Conector recto de flecha"/>
            <p:cNvCxnSpPr>
              <a:stCxn id="6" idx="23"/>
            </p:cNvCxnSpPr>
            <p:nvPr/>
          </p:nvCxnSpPr>
          <p:spPr>
            <a:xfrm>
              <a:off x="4262819" y="3273158"/>
              <a:ext cx="1089137" cy="506486"/>
            </a:xfrm>
            <a:prstGeom prst="straightConnector1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4211960" y="3356992"/>
              <a:ext cx="0" cy="409775"/>
            </a:xfrm>
            <a:prstGeom prst="straightConnector1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V="1">
              <a:off x="3011368" y="3255634"/>
              <a:ext cx="1128584" cy="533406"/>
            </a:xfrm>
            <a:prstGeom prst="straightConnector1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57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AR" sz="12800" dirty="0"/>
              <a:t>Década del 80 nacen los S.O. Multi thread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12800" b="1" dirty="0"/>
              <a:t>Microsoft lanza al mercado su S.O.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128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12800" dirty="0"/>
              <a:t>Este usa el modelo  </a:t>
            </a:r>
            <a:r>
              <a:rPr lang="es-AR" sz="12800" b="1" i="1" dirty="0"/>
              <a:t>Uno-a-Uno, </a:t>
            </a:r>
            <a:r>
              <a:rPr lang="es-AR" sz="12800" dirty="0"/>
              <a:t>cada vez que nace uno a nivel de usuario nace uno a </a:t>
            </a:r>
            <a:r>
              <a:rPr lang="es-AR" sz="12800" dirty="0" smtClean="0"/>
              <a:t>nivel </a:t>
            </a:r>
            <a:r>
              <a:rPr lang="es-AR" sz="12800" dirty="0"/>
              <a:t>de kernel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ES" sz="14400" dirty="0"/>
              <a:t>Ventajas: cada hilo del </a:t>
            </a:r>
            <a:r>
              <a:rPr lang="es-ES" sz="14400" b="1" dirty="0"/>
              <a:t>K</a:t>
            </a:r>
            <a:r>
              <a:rPr lang="es-ES" sz="14400" dirty="0"/>
              <a:t> atiende a un hilo de </a:t>
            </a:r>
            <a:r>
              <a:rPr lang="es-ES" sz="14400" b="1" dirty="0"/>
              <a:t>U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s-ES" sz="14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ES" sz="14400" dirty="0"/>
              <a:t>Desventajas: Consume muchos recursos</a:t>
            </a:r>
          </a:p>
          <a:p>
            <a:pPr marL="0" indent="0">
              <a:buNone/>
            </a:pPr>
            <a:r>
              <a:rPr lang="es-ES" sz="3600" dirty="0"/>
              <a:t>              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               </a:t>
            </a:r>
            <a:endParaRPr lang="es-E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68960"/>
            <a:ext cx="46085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400" dirty="0"/>
              <a:t>Se pensaron en otras alternativas, por el lado del mundo Unix lanzaron el modelo </a:t>
            </a:r>
            <a:r>
              <a:rPr lang="es-AR" sz="4400" b="1" i="1" dirty="0"/>
              <a:t>Muchos a Uno</a:t>
            </a:r>
          </a:p>
          <a:p>
            <a:pPr marL="0" indent="0">
              <a:buNone/>
            </a:pPr>
            <a:endParaRPr lang="es-AR" sz="4400" dirty="0"/>
          </a:p>
          <a:p>
            <a:pPr marL="0" indent="0">
              <a:buNone/>
            </a:pPr>
            <a:endParaRPr lang="es-ES" sz="4400" dirty="0"/>
          </a:p>
          <a:p>
            <a:pPr marL="0" indent="0">
              <a:buNone/>
            </a:pPr>
            <a:endParaRPr lang="es-ES" sz="4400" dirty="0"/>
          </a:p>
          <a:p>
            <a:pPr marL="0" indent="0">
              <a:buNone/>
            </a:pPr>
            <a:r>
              <a:rPr lang="es-ES" sz="3600" dirty="0"/>
              <a:t>Librería Portable </a:t>
            </a:r>
            <a:r>
              <a:rPr lang="es-ES" sz="3600" dirty="0" err="1"/>
              <a:t>thread</a:t>
            </a:r>
            <a:r>
              <a:rPr lang="es-ES" sz="3600" dirty="0"/>
              <a:t>   </a:t>
            </a:r>
            <a:r>
              <a:rPr lang="es-ES" sz="3600" b="1" i="1" dirty="0"/>
              <a:t>(</a:t>
            </a:r>
            <a:r>
              <a:rPr lang="es-ES" sz="3600" b="1" i="1" dirty="0" err="1"/>
              <a:t>Pthread</a:t>
            </a:r>
            <a:r>
              <a:rPr lang="es-ES" sz="3600" b="1" i="1" dirty="0"/>
              <a:t>)</a:t>
            </a:r>
          </a:p>
          <a:p>
            <a:pPr marL="0" indent="0">
              <a:buNone/>
            </a:pPr>
            <a:r>
              <a:rPr lang="es-ES" sz="3600" dirty="0"/>
              <a:t>Mas tarde se paso al modelo </a:t>
            </a:r>
            <a:r>
              <a:rPr lang="es-ES" sz="3600" b="1" dirty="0"/>
              <a:t>Uno-a-Uno  </a:t>
            </a:r>
            <a:r>
              <a:rPr lang="es-ES" sz="3600" dirty="0"/>
              <a:t>   </a:t>
            </a:r>
            <a:endParaRPr lang="es-E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4864"/>
            <a:ext cx="316835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400" dirty="0"/>
              <a:t>La empresa SUN para su S.O. Solaris implemento lo que se denomino el modelo </a:t>
            </a:r>
            <a:r>
              <a:rPr lang="es-AR" sz="4400" b="1" i="1" dirty="0"/>
              <a:t>Muchos a Muchos</a:t>
            </a:r>
          </a:p>
          <a:p>
            <a:pPr marL="0" indent="0">
              <a:buNone/>
            </a:pPr>
            <a:endParaRPr lang="es-AR" sz="4400" dirty="0"/>
          </a:p>
          <a:p>
            <a:pPr marL="0" indent="0">
              <a:buNone/>
            </a:pPr>
            <a:endParaRPr lang="es-ES" sz="4400" dirty="0"/>
          </a:p>
          <a:p>
            <a:pPr marL="0" indent="0">
              <a:buNone/>
            </a:pPr>
            <a:endParaRPr lang="es-ES" sz="4400" dirty="0"/>
          </a:p>
          <a:p>
            <a:pPr marL="0" indent="0">
              <a:buNone/>
            </a:pPr>
            <a:endParaRPr lang="es-ES" sz="4400" dirty="0"/>
          </a:p>
          <a:p>
            <a:pPr marL="0" indent="0">
              <a:buNone/>
            </a:pPr>
            <a:r>
              <a:rPr lang="es-ES" dirty="0" err="1"/>
              <a:t>Multiplexa</a:t>
            </a:r>
            <a:r>
              <a:rPr lang="es-ES" dirty="0"/>
              <a:t> varios hilos a nivel de usuario a un numero menor o igual de hilos del kernel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460851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MX" sz="4400" dirty="0"/>
              <a:t>En definitiva hoy en día se utiliza el modelo </a:t>
            </a:r>
            <a:r>
              <a:rPr lang="es-MX" sz="4400" b="1" i="1" dirty="0"/>
              <a:t>Uno-a-Uno, </a:t>
            </a:r>
            <a:r>
              <a:rPr lang="es-MX" sz="4400" dirty="0"/>
              <a:t>salvo algunas versiones muy duras de </a:t>
            </a:r>
            <a:r>
              <a:rPr lang="es-MX" sz="4400" b="1" i="1" dirty="0"/>
              <a:t>UNIX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MX" sz="4400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MX" sz="4400" dirty="0"/>
              <a:t>Aunque cada Sistema Operativo tiene su propia librería que maneja esto</a:t>
            </a:r>
            <a:r>
              <a:rPr lang="es-MX" sz="4400" b="1" i="1" dirty="0"/>
              <a:t>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MX" sz="4400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MX" sz="4400" b="1" i="1" dirty="0"/>
              <a:t>Nombramos </a:t>
            </a:r>
            <a:r>
              <a:rPr lang="es-MX" sz="4400" b="1" i="1" dirty="0" err="1"/>
              <a:t>tambien</a:t>
            </a:r>
            <a:r>
              <a:rPr lang="es-MX" sz="4400" b="1" i="1" dirty="0"/>
              <a:t> a Java que tiene sus propias </a:t>
            </a:r>
            <a:r>
              <a:rPr lang="es-MX" sz="4400" b="1" i="1" dirty="0" err="1"/>
              <a:t>librerias</a:t>
            </a:r>
            <a:r>
              <a:rPr lang="es-MX" sz="4400" b="1" i="1" dirty="0"/>
              <a:t> para el </a:t>
            </a:r>
            <a:r>
              <a:rPr lang="es-MX" sz="4400" b="1" i="1" dirty="0" err="1"/>
              <a:t>menejo</a:t>
            </a:r>
            <a:r>
              <a:rPr lang="es-MX" sz="4400" b="1" i="1" dirty="0"/>
              <a:t> de hilos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601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0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4400" b="1" dirty="0">
                <a:solidFill>
                  <a:schemeClr val="tx2"/>
                </a:solidFill>
              </a:rPr>
              <a:t>Hilos – thread – Subprocesos</a:t>
            </a:r>
          </a:p>
          <a:p>
            <a:pPr marL="0" indent="0">
              <a:buNone/>
            </a:pPr>
            <a:r>
              <a:rPr lang="es-AR" dirty="0"/>
              <a:t>Cuando hablamos de procesos dijimos que es una?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Entidad Dinámica</a:t>
            </a:r>
          </a:p>
          <a:p>
            <a:pPr marL="0" indent="0">
              <a:buNone/>
            </a:pPr>
            <a:r>
              <a:rPr lang="es-AR" sz="3600" dirty="0"/>
              <a:t>Compuesto por dos elementos, que son?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Recursos que tiene asignado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La ejecucion en si del mismo proceso (IP, registros, </a:t>
            </a:r>
            <a:r>
              <a:rPr lang="es-AR" sz="3600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AR" sz="3600" dirty="0"/>
              <a:t>Cuando teniamos una sola CPU que pasaba?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tx2"/>
                </a:solidFill>
              </a:rPr>
              <a:t>Había un solo hilo de ejecucion</a:t>
            </a: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El concepto viene de lo que llamamos Procedimientos o Rutinas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                         </a:t>
            </a:r>
            <a:r>
              <a:rPr lang="es-AR" sz="2800" b="1" i="1" dirty="0">
                <a:solidFill>
                  <a:schemeClr val="accent1">
                    <a:lumMod val="50000"/>
                  </a:schemeClr>
                </a:solidFill>
              </a:rPr>
              <a:t>Programa principal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s-AR" sz="2800" b="1" i="1" dirty="0">
                <a:solidFill>
                  <a:srgbClr val="FF0000"/>
                </a:solidFill>
              </a:rPr>
              <a:t>Rutina A                                                              </a:t>
            </a:r>
            <a:r>
              <a:rPr lang="es-AR" sz="2800" b="1" i="1" dirty="0"/>
              <a:t>Simbolizar</a:t>
            </a:r>
            <a:r>
              <a:rPr lang="es-AR" sz="2800" b="1" i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AR" sz="3600" b="1" dirty="0">
                <a:solidFill>
                  <a:schemeClr val="accent1">
                    <a:lumMod val="50000"/>
                  </a:schemeClr>
                </a:solidFill>
              </a:rPr>
              <a:t>                               </a:t>
            </a:r>
            <a:r>
              <a:rPr lang="es-AR" sz="2800" b="1" i="1" dirty="0">
                <a:solidFill>
                  <a:srgbClr val="FF0000"/>
                </a:solidFill>
              </a:rPr>
              <a:t>Rutina B</a:t>
            </a:r>
            <a:endParaRPr lang="es-AR" sz="2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1907704" y="2492896"/>
            <a:ext cx="1368152" cy="3187158"/>
            <a:chOff x="3203848" y="2492896"/>
            <a:chExt cx="1368152" cy="3187158"/>
          </a:xfrm>
        </p:grpSpPr>
        <p:cxnSp>
          <p:nvCxnSpPr>
            <p:cNvPr id="5" name="4 Conector recto de flecha"/>
            <p:cNvCxnSpPr/>
            <p:nvPr/>
          </p:nvCxnSpPr>
          <p:spPr>
            <a:xfrm>
              <a:off x="3923928" y="2492896"/>
              <a:ext cx="0" cy="1037912"/>
            </a:xfrm>
            <a:prstGeom prst="straightConnector1">
              <a:avLst/>
            </a:prstGeom>
            <a:ln w="5080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 de flecha"/>
            <p:cNvCxnSpPr/>
            <p:nvPr/>
          </p:nvCxnSpPr>
          <p:spPr>
            <a:xfrm>
              <a:off x="3203848" y="3284984"/>
              <a:ext cx="0" cy="641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H="1" flipV="1">
              <a:off x="3203848" y="3284984"/>
              <a:ext cx="720080" cy="24582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flipV="1">
              <a:off x="3995936" y="4321208"/>
              <a:ext cx="576064" cy="24751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H="1" flipV="1">
              <a:off x="3851920" y="4568720"/>
              <a:ext cx="720080" cy="39435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 flipV="1">
              <a:off x="3203848" y="3530808"/>
              <a:ext cx="720080" cy="39604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3923928" y="3530808"/>
              <a:ext cx="0" cy="1037912"/>
            </a:xfrm>
            <a:prstGeom prst="straightConnector1">
              <a:avLst/>
            </a:prstGeom>
            <a:ln w="508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4572000" y="4321208"/>
              <a:ext cx="0" cy="641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3923928" y="4642142"/>
              <a:ext cx="0" cy="1037912"/>
            </a:xfrm>
            <a:prstGeom prst="straightConnector1">
              <a:avLst/>
            </a:prstGeom>
            <a:ln w="508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26 Forma libre"/>
          <p:cNvSpPr/>
          <p:nvPr/>
        </p:nvSpPr>
        <p:spPr>
          <a:xfrm>
            <a:off x="7355998" y="3510383"/>
            <a:ext cx="191105" cy="1050877"/>
          </a:xfrm>
          <a:custGeom>
            <a:avLst/>
            <a:gdLst>
              <a:gd name="connsiteX0" fmla="*/ 122867 w 191105"/>
              <a:gd name="connsiteY0" fmla="*/ 0 h 1050877"/>
              <a:gd name="connsiteX1" fmla="*/ 54628 w 191105"/>
              <a:gd name="connsiteY1" fmla="*/ 54591 h 1050877"/>
              <a:gd name="connsiteX2" fmla="*/ 13684 w 191105"/>
              <a:gd name="connsiteY2" fmla="*/ 81886 h 1050877"/>
              <a:gd name="connsiteX3" fmla="*/ 27332 w 191105"/>
              <a:gd name="connsiteY3" fmla="*/ 122829 h 1050877"/>
              <a:gd name="connsiteX4" fmla="*/ 109219 w 191105"/>
              <a:gd name="connsiteY4" fmla="*/ 163773 h 1050877"/>
              <a:gd name="connsiteX5" fmla="*/ 136514 w 191105"/>
              <a:gd name="connsiteY5" fmla="*/ 204716 h 1050877"/>
              <a:gd name="connsiteX6" fmla="*/ 68275 w 191105"/>
              <a:gd name="connsiteY6" fmla="*/ 259307 h 1050877"/>
              <a:gd name="connsiteX7" fmla="*/ 37 w 191105"/>
              <a:gd name="connsiteY7" fmla="*/ 327546 h 1050877"/>
              <a:gd name="connsiteX8" fmla="*/ 68275 w 191105"/>
              <a:gd name="connsiteY8" fmla="*/ 395785 h 1050877"/>
              <a:gd name="connsiteX9" fmla="*/ 150162 w 191105"/>
              <a:gd name="connsiteY9" fmla="*/ 423080 h 1050877"/>
              <a:gd name="connsiteX10" fmla="*/ 81923 w 191105"/>
              <a:gd name="connsiteY10" fmla="*/ 491319 h 1050877"/>
              <a:gd name="connsiteX11" fmla="*/ 40980 w 191105"/>
              <a:gd name="connsiteY11" fmla="*/ 518615 h 1050877"/>
              <a:gd name="connsiteX12" fmla="*/ 27332 w 191105"/>
              <a:gd name="connsiteY12" fmla="*/ 559558 h 1050877"/>
              <a:gd name="connsiteX13" fmla="*/ 109219 w 191105"/>
              <a:gd name="connsiteY13" fmla="*/ 586853 h 1050877"/>
              <a:gd name="connsiteX14" fmla="*/ 177458 w 191105"/>
              <a:gd name="connsiteY14" fmla="*/ 655092 h 1050877"/>
              <a:gd name="connsiteX15" fmla="*/ 95571 w 191105"/>
              <a:gd name="connsiteY15" fmla="*/ 682388 h 1050877"/>
              <a:gd name="connsiteX16" fmla="*/ 13684 w 191105"/>
              <a:gd name="connsiteY16" fmla="*/ 736979 h 1050877"/>
              <a:gd name="connsiteX17" fmla="*/ 81923 w 191105"/>
              <a:gd name="connsiteY17" fmla="*/ 805217 h 1050877"/>
              <a:gd name="connsiteX18" fmla="*/ 122867 w 191105"/>
              <a:gd name="connsiteY18" fmla="*/ 818865 h 1050877"/>
              <a:gd name="connsiteX19" fmla="*/ 163810 w 191105"/>
              <a:gd name="connsiteY19" fmla="*/ 832513 h 1050877"/>
              <a:gd name="connsiteX20" fmla="*/ 122867 w 191105"/>
              <a:gd name="connsiteY20" fmla="*/ 873456 h 1050877"/>
              <a:gd name="connsiteX21" fmla="*/ 40980 w 191105"/>
              <a:gd name="connsiteY21" fmla="*/ 941695 h 1050877"/>
              <a:gd name="connsiteX22" fmla="*/ 68275 w 191105"/>
              <a:gd name="connsiteY22" fmla="*/ 982638 h 1050877"/>
              <a:gd name="connsiteX23" fmla="*/ 122867 w 191105"/>
              <a:gd name="connsiteY23" fmla="*/ 996286 h 1050877"/>
              <a:gd name="connsiteX24" fmla="*/ 191105 w 191105"/>
              <a:gd name="connsiteY24" fmla="*/ 1050877 h 105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1105" h="1050877">
                <a:moveTo>
                  <a:pt x="122867" y="0"/>
                </a:moveTo>
                <a:cubicBezTo>
                  <a:pt x="100121" y="18197"/>
                  <a:pt x="77932" y="37113"/>
                  <a:pt x="54628" y="54591"/>
                </a:cubicBezTo>
                <a:cubicBezTo>
                  <a:pt x="41506" y="64433"/>
                  <a:pt x="19776" y="66657"/>
                  <a:pt x="13684" y="81886"/>
                </a:cubicBezTo>
                <a:cubicBezTo>
                  <a:pt x="8341" y="95243"/>
                  <a:pt x="18345" y="111595"/>
                  <a:pt x="27332" y="122829"/>
                </a:cubicBezTo>
                <a:cubicBezTo>
                  <a:pt x="46574" y="146882"/>
                  <a:pt x="82246" y="154782"/>
                  <a:pt x="109219" y="163773"/>
                </a:cubicBezTo>
                <a:cubicBezTo>
                  <a:pt x="118317" y="177421"/>
                  <a:pt x="136514" y="188314"/>
                  <a:pt x="136514" y="204716"/>
                </a:cubicBezTo>
                <a:cubicBezTo>
                  <a:pt x="136514" y="245871"/>
                  <a:pt x="93841" y="250785"/>
                  <a:pt x="68275" y="259307"/>
                </a:cubicBezTo>
                <a:cubicBezTo>
                  <a:pt x="50078" y="271438"/>
                  <a:pt x="37" y="297218"/>
                  <a:pt x="37" y="327546"/>
                </a:cubicBezTo>
                <a:cubicBezTo>
                  <a:pt x="37" y="353830"/>
                  <a:pt x="50078" y="387698"/>
                  <a:pt x="68275" y="395785"/>
                </a:cubicBezTo>
                <a:cubicBezTo>
                  <a:pt x="94567" y="407470"/>
                  <a:pt x="150162" y="423080"/>
                  <a:pt x="150162" y="423080"/>
                </a:cubicBezTo>
                <a:cubicBezTo>
                  <a:pt x="40981" y="495869"/>
                  <a:pt x="172908" y="400334"/>
                  <a:pt x="81923" y="491319"/>
                </a:cubicBezTo>
                <a:cubicBezTo>
                  <a:pt x="70325" y="502917"/>
                  <a:pt x="54628" y="509516"/>
                  <a:pt x="40980" y="518615"/>
                </a:cubicBezTo>
                <a:cubicBezTo>
                  <a:pt x="36431" y="532263"/>
                  <a:pt x="17160" y="549386"/>
                  <a:pt x="27332" y="559558"/>
                </a:cubicBezTo>
                <a:cubicBezTo>
                  <a:pt x="47677" y="579903"/>
                  <a:pt x="109219" y="586853"/>
                  <a:pt x="109219" y="586853"/>
                </a:cubicBezTo>
                <a:cubicBezTo>
                  <a:pt x="111592" y="588435"/>
                  <a:pt x="193281" y="635314"/>
                  <a:pt x="177458" y="655092"/>
                </a:cubicBezTo>
                <a:cubicBezTo>
                  <a:pt x="159484" y="677559"/>
                  <a:pt x="119511" y="666428"/>
                  <a:pt x="95571" y="682388"/>
                </a:cubicBezTo>
                <a:lnTo>
                  <a:pt x="13684" y="736979"/>
                </a:lnTo>
                <a:cubicBezTo>
                  <a:pt x="-9061" y="805217"/>
                  <a:pt x="-13611" y="773373"/>
                  <a:pt x="81923" y="805217"/>
                </a:cubicBezTo>
                <a:lnTo>
                  <a:pt x="122867" y="818865"/>
                </a:lnTo>
                <a:lnTo>
                  <a:pt x="163810" y="832513"/>
                </a:lnTo>
                <a:cubicBezTo>
                  <a:pt x="150162" y="846161"/>
                  <a:pt x="137694" y="861100"/>
                  <a:pt x="122867" y="873456"/>
                </a:cubicBezTo>
                <a:cubicBezTo>
                  <a:pt x="8862" y="968460"/>
                  <a:pt x="160594" y="822081"/>
                  <a:pt x="40980" y="941695"/>
                </a:cubicBezTo>
                <a:cubicBezTo>
                  <a:pt x="50078" y="955343"/>
                  <a:pt x="54627" y="973540"/>
                  <a:pt x="68275" y="982638"/>
                </a:cubicBezTo>
                <a:cubicBezTo>
                  <a:pt x="83882" y="993043"/>
                  <a:pt x="105626" y="988897"/>
                  <a:pt x="122867" y="996286"/>
                </a:cubicBezTo>
                <a:cubicBezTo>
                  <a:pt x="152994" y="1009198"/>
                  <a:pt x="169094" y="1028866"/>
                  <a:pt x="191105" y="10508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6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48072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/>
              <a:t>A partir de que tenemos mas de una CPU, la pregunta es</a:t>
            </a:r>
            <a:r>
              <a:rPr lang="es-AR" sz="4000" dirty="0"/>
              <a:t>?</a:t>
            </a:r>
          </a:p>
          <a:p>
            <a:pPr marL="0" indent="0">
              <a:buNone/>
            </a:pPr>
            <a:r>
              <a:rPr lang="es-AR" sz="4000" b="1" i="1" dirty="0">
                <a:solidFill>
                  <a:srgbClr val="FF0000"/>
                </a:solidFill>
              </a:rPr>
              <a:t>Como potenciamos esto</a:t>
            </a:r>
          </a:p>
          <a:p>
            <a:pPr marL="0" indent="0">
              <a:buNone/>
            </a:pPr>
            <a:r>
              <a:rPr lang="es-AR" sz="3600" dirty="0"/>
              <a:t>Habíamos desarrollado el concepto de </a:t>
            </a:r>
            <a:r>
              <a:rPr lang="es-AR" sz="4000" b="1" dirty="0">
                <a:solidFill>
                  <a:srgbClr val="FF0000"/>
                </a:solidFill>
              </a:rPr>
              <a:t>Procesos cooperativos</a:t>
            </a:r>
          </a:p>
          <a:p>
            <a:pPr marL="0" indent="0">
              <a:buNone/>
            </a:pPr>
            <a:r>
              <a:rPr lang="es-AR" sz="3600" dirty="0"/>
              <a:t>Ahora si al tener 2 CPU puedo ejecutar simultáneamente 2 procesos, también podría ejecutar simultáneamente</a:t>
            </a:r>
          </a:p>
          <a:p>
            <a:pPr marL="0" indent="0">
              <a:buNone/>
            </a:pPr>
            <a:r>
              <a:rPr lang="es-AR" sz="4000" b="1" dirty="0">
                <a:solidFill>
                  <a:srgbClr val="FF0000"/>
                </a:solidFill>
              </a:rPr>
              <a:t>Dos partes del código del mismo proceso</a:t>
            </a: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AR" sz="3600" dirty="0"/>
              <a:t>Entonces ahora tendríamos en lugar de un numero de procesos cooperativos</a:t>
            </a:r>
          </a:p>
          <a:p>
            <a:pPr marL="0" indent="0">
              <a:buNone/>
            </a:pPr>
            <a:r>
              <a:rPr lang="es-AR" sz="3600" b="1" dirty="0">
                <a:solidFill>
                  <a:schemeClr val="tx2"/>
                </a:solidFill>
              </a:rPr>
              <a:t>Habría un solo proceso ejecutando varios</a:t>
            </a:r>
          </a:p>
          <a:p>
            <a:pPr marL="0" indent="0" algn="ctr">
              <a:buNone/>
            </a:pPr>
            <a:r>
              <a:rPr lang="es-AR" sz="4000" b="1" i="1" dirty="0">
                <a:solidFill>
                  <a:srgbClr val="FF0000"/>
                </a:solidFill>
              </a:rPr>
              <a:t>Subprocesos</a:t>
            </a:r>
          </a:p>
          <a:p>
            <a:pPr marL="0" indent="0" algn="just">
              <a:buNone/>
            </a:pPr>
            <a:r>
              <a:rPr lang="es-AR" sz="4000" dirty="0"/>
              <a:t>Donde cada subproceso es el equivalente  a uno  de los tantos procesos cooperativos.</a:t>
            </a:r>
          </a:p>
          <a:p>
            <a:pPr marL="0" indent="0" algn="ctr">
              <a:buNone/>
            </a:pPr>
            <a:r>
              <a:rPr lang="es-AR" sz="4000" b="1" i="1" dirty="0">
                <a:solidFill>
                  <a:srgbClr val="FF0000"/>
                </a:solidFill>
              </a:rPr>
              <a:t>Esto sería el concepto básico</a:t>
            </a: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0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676456" cy="76470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/>
              <a:t>Por lo tanto ahora cambia la idea de la definición de Procesos</a:t>
            </a:r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None/>
            </a:pPr>
            <a:r>
              <a:rPr lang="es-ES" sz="3600" b="1" i="1" dirty="0">
                <a:solidFill>
                  <a:srgbClr val="FF0000"/>
                </a:solidFill>
              </a:rPr>
              <a:t>Contenedor de recursos y múltiples entidades dinámicas muchos mas pequeñas denominadas    </a:t>
            </a:r>
            <a:r>
              <a:rPr lang="es-ES" sz="4400" b="1" i="1" u="sng" dirty="0">
                <a:solidFill>
                  <a:srgbClr val="FF0000"/>
                </a:solidFill>
              </a:rPr>
              <a:t>Hilos</a:t>
            </a:r>
          </a:p>
          <a:p>
            <a:pPr marL="0" indent="0" algn="just">
              <a:buNone/>
            </a:pPr>
            <a:endParaRPr lang="es-ES" sz="4400" b="1" i="1" u="sng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ES" sz="3600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912768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94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Que beneficios podemos tener a programar con  Hilos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Grado de Respuesta: </a:t>
            </a:r>
            <a:r>
              <a:rPr lang="es-ES" sz="3600" dirty="0"/>
              <a:t>Mas rápido, cada hilo se puede ejecutar en CPU diferentes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Compartir Recursos</a:t>
            </a:r>
            <a:r>
              <a:rPr lang="es-ES" sz="3600" b="1" i="1" dirty="0"/>
              <a:t>: </a:t>
            </a:r>
            <a:r>
              <a:rPr lang="es-ES" sz="3600" dirty="0"/>
              <a:t>Por defecto comparte la memoria y los recursos del proceso que lo genero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Economía: </a:t>
            </a:r>
            <a:r>
              <a:rPr lang="es-ES" sz="3600" dirty="0"/>
              <a:t>Menos memoria y recursos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b="1" dirty="0"/>
              <a:t>Utilización de Arquitecturas </a:t>
            </a:r>
            <a:r>
              <a:rPr lang="es-ES" sz="3600" b="1" dirty="0" err="1"/>
              <a:t>multinucleos</a:t>
            </a:r>
            <a:endParaRPr lang="es-ES" sz="3600" b="1" dirty="0"/>
          </a:p>
          <a:p>
            <a:pPr>
              <a:buFont typeface="Wingdings" panose="05000000000000000000" pitchFamily="2" charset="2"/>
              <a:buChar char="Ø"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7426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94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/>
              <a:t>La información de cada proceso esta en una estructura llamada </a:t>
            </a:r>
            <a:r>
              <a:rPr lang="es-AR" sz="3600" b="1" dirty="0"/>
              <a:t>PCB (</a:t>
            </a:r>
            <a:r>
              <a:rPr lang="es-AR" sz="3600" b="1" dirty="0" err="1"/>
              <a:t>Process</a:t>
            </a:r>
            <a:r>
              <a:rPr lang="es-AR" sz="3600" b="1" dirty="0"/>
              <a:t> Control Block)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12" y="2105472"/>
            <a:ext cx="3219899" cy="46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Hilos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949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AR" sz="3600" dirty="0"/>
          </a:p>
          <a:p>
            <a:pPr marL="0" indent="0">
              <a:buNone/>
            </a:pPr>
            <a:r>
              <a:rPr lang="es-AR" sz="3600" dirty="0"/>
              <a:t>Ahora vamos a dividir esto que llamábamos proceso en pequeñas entidades llamadas</a:t>
            </a:r>
          </a:p>
          <a:p>
            <a:pPr marL="0" indent="0" algn="ctr">
              <a:buNone/>
            </a:pPr>
            <a:r>
              <a:rPr lang="es-AR" sz="3600" dirty="0"/>
              <a:t> </a:t>
            </a:r>
            <a:r>
              <a:rPr lang="es-AR" sz="4400" b="1" dirty="0">
                <a:solidFill>
                  <a:srgbClr val="002060"/>
                </a:solidFill>
              </a:rPr>
              <a:t>Hilos</a:t>
            </a:r>
          </a:p>
          <a:p>
            <a:pPr marL="0" indent="0">
              <a:buNone/>
            </a:pPr>
            <a:endParaRPr lang="es-AR" sz="3600" dirty="0"/>
          </a:p>
          <a:p>
            <a:pPr marL="0" indent="0">
              <a:buNone/>
            </a:pPr>
            <a:r>
              <a:rPr lang="es-AR" sz="3600" dirty="0"/>
              <a:t>Por lo tanto dentro de cada PCB vamos a tener pequeñas unidades llamadas</a:t>
            </a:r>
          </a:p>
          <a:p>
            <a:pPr marL="0" indent="0">
              <a:buNone/>
            </a:pPr>
            <a:endParaRPr lang="es-AR" sz="3600" dirty="0"/>
          </a:p>
          <a:p>
            <a:pPr marL="0" indent="0" algn="ctr">
              <a:buNone/>
            </a:pPr>
            <a:r>
              <a:rPr lang="es-AR" sz="4400" b="1" dirty="0"/>
              <a:t> </a:t>
            </a:r>
            <a:r>
              <a:rPr lang="es-AR" sz="4400" b="1" dirty="0">
                <a:solidFill>
                  <a:srgbClr val="002060"/>
                </a:solidFill>
              </a:rPr>
              <a:t>TCB (Thread Control Blok)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32421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496</Words>
  <Application>Microsoft Office PowerPoint</Application>
  <PresentationFormat>Presentación en pantalla (4:3)</PresentationFormat>
  <Paragraphs>112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Sistemas Operativos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Hilos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162</cp:revision>
  <dcterms:created xsi:type="dcterms:W3CDTF">2022-03-15T23:45:58Z</dcterms:created>
  <dcterms:modified xsi:type="dcterms:W3CDTF">2023-09-28T13:46:40Z</dcterms:modified>
</cp:coreProperties>
</file>