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0" r:id="rId4"/>
    <p:sldId id="291" r:id="rId5"/>
    <p:sldId id="292" r:id="rId6"/>
    <p:sldId id="277" r:id="rId7"/>
    <p:sldId id="293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2" r:id="rId17"/>
    <p:sldId id="309" r:id="rId18"/>
    <p:sldId id="313" r:id="rId19"/>
    <p:sldId id="310" r:id="rId20"/>
    <p:sldId id="319" r:id="rId21"/>
    <p:sldId id="316" r:id="rId22"/>
    <p:sldId id="317" r:id="rId23"/>
    <p:sldId id="318" r:id="rId24"/>
    <p:sldId id="308" r:id="rId2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24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661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12/08/2024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5175"/>
            <a:ext cx="9036050" cy="6092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600" dirty="0" smtClean="0"/>
          </a:p>
          <a:p>
            <a:pPr marL="0" indent="0">
              <a:buNone/>
            </a:pPr>
            <a:endParaRPr lang="es-ES" sz="3600" dirty="0" smtClean="0"/>
          </a:p>
          <a:p>
            <a:pPr marL="0" indent="0">
              <a:buNone/>
            </a:pP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403" y="16327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FCFS  - No Apropiativo</a:t>
            </a:r>
            <a:endParaRPr lang="es-AR" sz="2000" b="1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382"/>
            <a:ext cx="9144000" cy="62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 smtClean="0">
                <a:solidFill>
                  <a:schemeClr val="tx2"/>
                </a:solidFill>
              </a:rPr>
              <a:t>Algoritmo SJF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i="1" dirty="0" smtClean="0">
                <a:solidFill>
                  <a:schemeClr val="tx2">
                    <a:lumMod val="75000"/>
                  </a:schemeClr>
                </a:solidFill>
              </a:rPr>
              <a:t>Ejemplo SJF </a:t>
            </a:r>
            <a:r>
              <a:rPr lang="es-ES" sz="3600" b="1" i="1" dirty="0" smtClean="0">
                <a:solidFill>
                  <a:srgbClr val="FF0000"/>
                </a:solidFill>
              </a:rPr>
              <a:t>(</a:t>
            </a:r>
            <a:r>
              <a:rPr lang="es-AR" sz="3600" dirty="0" err="1" smtClean="0">
                <a:solidFill>
                  <a:srgbClr val="FF0000"/>
                </a:solidFill>
              </a:rPr>
              <a:t>nonpreemptive</a:t>
            </a:r>
            <a:r>
              <a:rPr lang="es-AR" sz="36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s-ES" sz="3600" b="1" i="1" dirty="0" smtClean="0">
                <a:solidFill>
                  <a:srgbClr val="FF0000"/>
                </a:solidFill>
              </a:rPr>
              <a:t>T</a:t>
            </a:r>
            <a:r>
              <a:rPr lang="es-ES" sz="1800" b="1" i="1" dirty="0" smtClean="0">
                <a:solidFill>
                  <a:srgbClr val="FF0000"/>
                </a:solidFill>
              </a:rPr>
              <a:t>(n+1)</a:t>
            </a:r>
            <a:r>
              <a:rPr lang="es-ES" sz="3600" b="1" i="1" dirty="0" smtClean="0">
                <a:solidFill>
                  <a:srgbClr val="FF0000"/>
                </a:solidFill>
              </a:rPr>
              <a:t>  = </a:t>
            </a:r>
            <a:r>
              <a:rPr lang="el-GR" sz="3600" b="1" i="1" dirty="0" smtClean="0">
                <a:solidFill>
                  <a:srgbClr val="FF0000"/>
                </a:solidFill>
              </a:rPr>
              <a:t>ά</a:t>
            </a:r>
            <a:r>
              <a:rPr lang="es-MX" sz="3600" b="1" i="1" dirty="0" smtClean="0">
                <a:solidFill>
                  <a:srgbClr val="FF0000"/>
                </a:solidFill>
              </a:rPr>
              <a:t>.t</a:t>
            </a:r>
            <a:r>
              <a:rPr lang="es-MX" sz="2000" b="1" i="1" dirty="0">
                <a:solidFill>
                  <a:srgbClr val="FF0000"/>
                </a:solidFill>
              </a:rPr>
              <a:t>0</a:t>
            </a:r>
            <a:r>
              <a:rPr lang="es-MX" sz="3600" b="1" i="1" dirty="0" smtClean="0">
                <a:solidFill>
                  <a:srgbClr val="FF0000"/>
                </a:solidFill>
              </a:rPr>
              <a:t> +(1-</a:t>
            </a:r>
            <a:r>
              <a:rPr lang="el-GR" sz="3600" b="1" i="1" dirty="0">
                <a:solidFill>
                  <a:srgbClr val="FF0000"/>
                </a:solidFill>
              </a:rPr>
              <a:t> </a:t>
            </a:r>
            <a:r>
              <a:rPr lang="el-GR" sz="3600" b="1" i="1" dirty="0" smtClean="0">
                <a:solidFill>
                  <a:srgbClr val="FF0000"/>
                </a:solidFill>
              </a:rPr>
              <a:t>ά</a:t>
            </a:r>
            <a:r>
              <a:rPr lang="es-MX" sz="3600" b="1" i="1" dirty="0" smtClean="0">
                <a:solidFill>
                  <a:srgbClr val="FF0000"/>
                </a:solidFill>
              </a:rPr>
              <a:t>)</a:t>
            </a:r>
            <a:r>
              <a:rPr lang="es-MX" sz="3600" b="1" i="1" dirty="0" err="1" smtClean="0">
                <a:solidFill>
                  <a:srgbClr val="FF0000"/>
                </a:solidFill>
              </a:rPr>
              <a:t>t</a:t>
            </a:r>
            <a:r>
              <a:rPr lang="es-MX" sz="1600" b="1" i="1" dirty="0" err="1" smtClean="0">
                <a:solidFill>
                  <a:srgbClr val="FF0000"/>
                </a:solidFill>
              </a:rPr>
              <a:t>n</a:t>
            </a:r>
            <a:endParaRPr lang="es-ES" sz="1600" b="1" i="1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" y="2119129"/>
            <a:ext cx="8792802" cy="29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485964"/>
            <a:ext cx="9036050" cy="6372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/>
              <a:t>              </a:t>
            </a:r>
          </a:p>
          <a:p>
            <a:pPr marL="0" indent="0">
              <a:buNone/>
            </a:pPr>
            <a:endParaRPr lang="es-ES" sz="3600" dirty="0" smtClean="0"/>
          </a:p>
          <a:p>
            <a:pPr marL="0" indent="0">
              <a:buNone/>
            </a:pPr>
            <a:r>
              <a:rPr lang="es-ES" sz="3600" dirty="0" smtClean="0"/>
              <a:t>               </a:t>
            </a:r>
            <a:endParaRPr lang="es-ES" sz="36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7450"/>
            <a:ext cx="215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SJF  </a:t>
            </a:r>
            <a:r>
              <a:rPr lang="es-AR" b="1" dirty="0"/>
              <a:t>- No Apropiativo</a:t>
            </a:r>
            <a:endParaRPr lang="es-AR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82"/>
            <a:ext cx="9143999" cy="6481218"/>
          </a:xfrm>
          <a:prstGeom prst="rect">
            <a:avLst/>
          </a:prstGeom>
        </p:spPr>
      </p:pic>
      <p:cxnSp>
        <p:nvCxnSpPr>
          <p:cNvPr id="4" name="3 Conector recto"/>
          <p:cNvCxnSpPr/>
          <p:nvPr/>
        </p:nvCxnSpPr>
        <p:spPr>
          <a:xfrm>
            <a:off x="683568" y="5229200"/>
            <a:ext cx="7416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s-AR" sz="5400" b="1" i="1" dirty="0" smtClean="0">
                <a:solidFill>
                  <a:schemeClr val="tx2"/>
                </a:solidFill>
              </a:rPr>
              <a:t>Algoritmo SRTF</a:t>
            </a:r>
            <a:endParaRPr lang="es-AR" sz="5400" i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76064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Ejemplo SRTF </a:t>
            </a:r>
            <a:r>
              <a:rPr lang="es-ES" b="1" i="1" dirty="0" smtClean="0">
                <a:solidFill>
                  <a:srgbClr val="FF0000"/>
                </a:solidFill>
              </a:rPr>
              <a:t>(</a:t>
            </a:r>
            <a:r>
              <a:rPr lang="es-AR" dirty="0" err="1" smtClean="0">
                <a:solidFill>
                  <a:srgbClr val="FF0000"/>
                </a:solidFill>
              </a:rPr>
              <a:t>preemptive</a:t>
            </a:r>
            <a:r>
              <a:rPr lang="es-AR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s-AR" dirty="0" smtClean="0"/>
              <a:t>También llamado SJF Apropiativo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78911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713"/>
            <a:ext cx="9036496" cy="6048647"/>
          </a:xfrm>
        </p:spPr>
      </p:pic>
      <p:sp>
        <p:nvSpPr>
          <p:cNvPr id="5" name="4 Título"/>
          <p:cNvSpPr>
            <a:spLocks noGrp="1"/>
          </p:cNvSpPr>
          <p:nvPr>
            <p:ph type="title" idx="4294967295"/>
          </p:nvPr>
        </p:nvSpPr>
        <p:spPr>
          <a:xfrm>
            <a:off x="0" y="209699"/>
            <a:ext cx="2597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AR" sz="2400" b="1" dirty="0" smtClean="0"/>
              <a:t>SRTF  </a:t>
            </a:r>
            <a:r>
              <a:rPr lang="es-AR" sz="2400" b="1" dirty="0"/>
              <a:t>- </a:t>
            </a:r>
            <a:r>
              <a:rPr lang="es-AR" sz="2400" b="1" dirty="0" smtClean="0"/>
              <a:t>Apropiativo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116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 smtClean="0">
                <a:solidFill>
                  <a:schemeClr val="tx2"/>
                </a:solidFill>
              </a:rPr>
              <a:t>Algoritmo de Prioridades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Ejemplo algoritmo Prioridades </a:t>
            </a:r>
            <a:r>
              <a:rPr lang="es-ES" b="1" i="1" dirty="0" smtClean="0">
                <a:solidFill>
                  <a:srgbClr val="FF0000"/>
                </a:solidFill>
              </a:rPr>
              <a:t>(</a:t>
            </a:r>
            <a:r>
              <a:rPr lang="es-AR" dirty="0" err="1" smtClean="0">
                <a:solidFill>
                  <a:srgbClr val="FF0000"/>
                </a:solidFill>
              </a:rPr>
              <a:t>preemptive</a:t>
            </a:r>
            <a:r>
              <a:rPr lang="es-AR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 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Prioridades iguales (inconveniente)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err="1" smtClean="0"/>
              <a:t>Starvation</a:t>
            </a:r>
            <a:r>
              <a:rPr lang="es-ES" b="1" i="1" dirty="0" smtClean="0"/>
              <a:t> o muerte por inanición (inconveniente)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Limite al numero de atención (solución)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Prioridades relativas (solución)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17" y="1628800"/>
            <a:ext cx="746864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Título"/>
          <p:cNvSpPr txBox="1">
            <a:spLocks/>
          </p:cNvSpPr>
          <p:nvPr/>
        </p:nvSpPr>
        <p:spPr>
          <a:xfrm>
            <a:off x="787" y="11219"/>
            <a:ext cx="344684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b="1" dirty="0" smtClean="0"/>
              <a:t>Prioridades - </a:t>
            </a:r>
            <a:r>
              <a:rPr lang="es-AR" sz="2400" b="1" dirty="0" err="1" smtClean="0"/>
              <a:t>Apropiativo</a:t>
            </a:r>
            <a:endParaRPr lang="es-AR" sz="2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2884"/>
            <a:ext cx="9036496" cy="63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 smtClean="0">
                <a:solidFill>
                  <a:schemeClr val="tx2"/>
                </a:solidFill>
              </a:rPr>
              <a:t>Algoritmo de Round </a:t>
            </a:r>
            <a:r>
              <a:rPr lang="es-AR" sz="5400" b="1" i="1" dirty="0" err="1" smtClean="0">
                <a:solidFill>
                  <a:schemeClr val="tx2"/>
                </a:solidFill>
              </a:rPr>
              <a:t>Robin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Ejemplo algoritmo RR 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Lo vamos a llamar RR tradicional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 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Es un algoritmo injusto?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Que pasa con los procesos orientados a CPU?</a:t>
            </a: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</p:txBody>
      </p:sp>
      <p:grpSp>
        <p:nvGrpSpPr>
          <p:cNvPr id="5" name="4 Grupo"/>
          <p:cNvGrpSpPr/>
          <p:nvPr/>
        </p:nvGrpSpPr>
        <p:grpSpPr>
          <a:xfrm>
            <a:off x="500151" y="2348880"/>
            <a:ext cx="7776864" cy="3096344"/>
            <a:chOff x="539552" y="3126361"/>
            <a:chExt cx="7632848" cy="3398983"/>
          </a:xfrm>
        </p:grpSpPr>
        <p:sp>
          <p:nvSpPr>
            <p:cNvPr id="6" name="5 Elipse"/>
            <p:cNvSpPr/>
            <p:nvPr/>
          </p:nvSpPr>
          <p:spPr>
            <a:xfrm>
              <a:off x="539552" y="3150537"/>
              <a:ext cx="1224136" cy="7825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smtClean="0">
                  <a:solidFill>
                    <a:schemeClr val="tx1"/>
                  </a:solidFill>
                </a:rPr>
                <a:t>Nuevo</a:t>
              </a:r>
            </a:p>
          </p:txBody>
        </p:sp>
        <p:sp>
          <p:nvSpPr>
            <p:cNvPr id="7" name="6 Elipse"/>
            <p:cNvSpPr/>
            <p:nvPr/>
          </p:nvSpPr>
          <p:spPr>
            <a:xfrm>
              <a:off x="4788024" y="3789040"/>
              <a:ext cx="1440160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err="1" smtClean="0">
                  <a:solidFill>
                    <a:srgbClr val="FF0000"/>
                  </a:solidFill>
                </a:rPr>
                <a:t>Exec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2195736" y="3789040"/>
              <a:ext cx="1368152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 smtClean="0">
                  <a:solidFill>
                    <a:srgbClr val="FF0000"/>
                  </a:solidFill>
                </a:rPr>
                <a:t>Listo</a:t>
              </a:r>
              <a:endParaRPr lang="es-AR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6946566" y="3126361"/>
              <a:ext cx="1225834" cy="8129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>
                  <a:solidFill>
                    <a:schemeClr val="tx1"/>
                  </a:solidFill>
                </a:rPr>
                <a:t>Fin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3419872" y="5517232"/>
              <a:ext cx="1512168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smtClean="0">
                  <a:solidFill>
                    <a:srgbClr val="FF0000"/>
                  </a:solidFill>
                </a:rPr>
                <a:t>Espera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619672" y="3724124"/>
              <a:ext cx="720080" cy="305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 flipV="1">
              <a:off x="6177645" y="3724124"/>
              <a:ext cx="899251" cy="430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3508699" y="4149080"/>
              <a:ext cx="1334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 flipV="1">
              <a:off x="5026146" y="3343696"/>
              <a:ext cx="0" cy="532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>
              <a:endCxn id="10" idx="7"/>
            </p:cNvCxnSpPr>
            <p:nvPr/>
          </p:nvCxnSpPr>
          <p:spPr>
            <a:xfrm flipH="1">
              <a:off x="4710588" y="4738632"/>
              <a:ext cx="631116" cy="926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10" idx="1"/>
            </p:cNvCxnSpPr>
            <p:nvPr/>
          </p:nvCxnSpPr>
          <p:spPr>
            <a:xfrm flipH="1" flipV="1">
              <a:off x="2987824" y="4733528"/>
              <a:ext cx="653500" cy="931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16 Conector recto de flecha"/>
          <p:cNvCxnSpPr/>
          <p:nvPr/>
        </p:nvCxnSpPr>
        <p:spPr>
          <a:xfrm flipH="1">
            <a:off x="3434817" y="3933056"/>
            <a:ext cx="145019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4337731" y="1772816"/>
            <a:ext cx="1467333" cy="860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 smtClean="0">
                <a:solidFill>
                  <a:srgbClr val="FF0000"/>
                </a:solidFill>
              </a:rPr>
              <a:t>Despl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079966" y="2636912"/>
            <a:ext cx="14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. Externa</a:t>
            </a: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525320" y="3953052"/>
            <a:ext cx="14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solidFill>
                  <a:schemeClr val="tx2">
                    <a:lumMod val="50000"/>
                  </a:schemeClr>
                </a:solidFill>
              </a:rPr>
              <a:t>Agotamientodel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Quantum</a:t>
            </a: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20315"/>
              </p:ext>
            </p:extLst>
          </p:nvPr>
        </p:nvGraphicFramePr>
        <p:xfrm>
          <a:off x="480357" y="3861049"/>
          <a:ext cx="1853960" cy="45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92"/>
                <a:gridCol w="370792"/>
                <a:gridCol w="208280"/>
                <a:gridCol w="533304"/>
                <a:gridCol w="370792"/>
              </a:tblGrid>
              <a:tr h="457441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7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 smtClean="0">
                <a:solidFill>
                  <a:schemeClr val="tx2"/>
                </a:solidFill>
              </a:rPr>
              <a:t>Algoritmo de Round </a:t>
            </a:r>
            <a:r>
              <a:rPr lang="es-AR" sz="5400" b="1" i="1" dirty="0" err="1" smtClean="0">
                <a:solidFill>
                  <a:schemeClr val="tx2"/>
                </a:solidFill>
              </a:rPr>
              <a:t>Robin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Ejemplo algoritmo RR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 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48790"/>
              </p:ext>
            </p:extLst>
          </p:nvPr>
        </p:nvGraphicFramePr>
        <p:xfrm>
          <a:off x="1403648" y="2420888"/>
          <a:ext cx="7056784" cy="288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/>
                <a:gridCol w="2160240"/>
                <a:gridCol w="2232248"/>
                <a:gridCol w="1872208"/>
              </a:tblGrid>
              <a:tr h="927560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Job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Hora de llegada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Tiempo de CPU</a:t>
                      </a:r>
                      <a:endParaRPr lang="es-AR" sz="2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 dirty="0">
                          <a:effectLst/>
                        </a:rPr>
                        <a:t>Instante - E/S</a:t>
                      </a:r>
                      <a:endParaRPr lang="es-AR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88190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A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 dirty="0">
                          <a:effectLst/>
                        </a:rPr>
                        <a:t>0</a:t>
                      </a:r>
                      <a:endParaRPr lang="es-A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5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2 – 1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88190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B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2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4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 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88190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C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4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3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1– 2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88190"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D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10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>
                          <a:effectLst/>
                        </a:rPr>
                        <a:t>4</a:t>
                      </a:r>
                      <a:endParaRPr lang="es-AR" sz="2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AR" sz="2400" u="none" strike="noStrike" dirty="0">
                          <a:effectLst/>
                        </a:rPr>
                        <a:t> </a:t>
                      </a:r>
                      <a:endParaRPr lang="es-AR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pPr algn="l"/>
            <a:r>
              <a:rPr lang="es-AR" sz="2800" dirty="0" smtClean="0"/>
              <a:t>Algoritmo Round </a:t>
            </a:r>
            <a:r>
              <a:rPr lang="es-AR" sz="2800" dirty="0" err="1" smtClean="0"/>
              <a:t>Robin</a:t>
            </a:r>
            <a:r>
              <a:rPr lang="es-AR" sz="2800" dirty="0" smtClean="0"/>
              <a:t> Q=3 – No </a:t>
            </a:r>
            <a:r>
              <a:rPr lang="es-AR" sz="2800" dirty="0" err="1" smtClean="0"/>
              <a:t>Apropiativo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719138" y="549275"/>
            <a:ext cx="8424862" cy="6308725"/>
          </a:xfrm>
        </p:spPr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43463"/>
              </p:ext>
            </p:extLst>
          </p:nvPr>
        </p:nvGraphicFramePr>
        <p:xfrm>
          <a:off x="1259632" y="620699"/>
          <a:ext cx="6840760" cy="6203336"/>
        </p:xfrm>
        <a:graphic>
          <a:graphicData uri="http://schemas.openxmlformats.org/drawingml/2006/table">
            <a:tbl>
              <a:tblPr/>
              <a:tblGrid>
                <a:gridCol w="799488"/>
                <a:gridCol w="979654"/>
                <a:gridCol w="990913"/>
                <a:gridCol w="945872"/>
                <a:gridCol w="810747"/>
                <a:gridCol w="2314086"/>
              </a:tblGrid>
              <a:tr h="257176">
                <a:tc>
                  <a:txBody>
                    <a:bodyPr/>
                    <a:lstStyle/>
                    <a:p>
                      <a:pPr algn="l" fontAlgn="ctr"/>
                      <a:r>
                        <a:rPr lang="es-AR" sz="1300" b="1" i="0" u="none" strike="noStrike" dirty="0">
                          <a:effectLst/>
                          <a:latin typeface="Calibri"/>
                        </a:rPr>
                        <a:t>Reloj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300" b="1" i="0" u="none" strike="noStrike" dirty="0">
                          <a:effectLst/>
                          <a:latin typeface="Calibri"/>
                        </a:rPr>
                        <a:t>Listo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300" b="1" i="0" u="none" strike="noStrike" dirty="0" err="1">
                          <a:effectLst/>
                          <a:latin typeface="Calibri"/>
                        </a:rPr>
                        <a:t>Exec</a:t>
                      </a:r>
                      <a:endParaRPr lang="es-AR" sz="1300" b="1" i="0" u="none" strike="noStrike" dirty="0">
                        <a:effectLst/>
                        <a:latin typeface="Calibri"/>
                      </a:endParaRP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300" b="1" i="0" u="none" strike="noStrike" dirty="0">
                          <a:effectLst/>
                          <a:latin typeface="Calibri"/>
                        </a:rPr>
                        <a:t>Espera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300" b="1" i="0" u="none" strike="noStrike" dirty="0" err="1">
                          <a:effectLst/>
                          <a:latin typeface="Calibri"/>
                        </a:rPr>
                        <a:t>End</a:t>
                      </a:r>
                      <a:endParaRPr lang="es-AR" sz="1300" b="1" i="0" u="none" strike="noStrike" dirty="0">
                        <a:effectLst/>
                        <a:latin typeface="Calibri"/>
                      </a:endParaRP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300" b="1" i="0" u="none" strike="noStrike" dirty="0">
                          <a:effectLst/>
                          <a:latin typeface="Calibri"/>
                        </a:rPr>
                        <a:t>Comentario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A B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Proceso nuevo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Vuelva hasta cumplir q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B 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No cumple q </a:t>
                      </a:r>
                      <a:r>
                        <a:rPr lang="es-AR" sz="1300" b="0" i="0" u="none" strike="noStrike" dirty="0" err="1">
                          <a:effectLst/>
                          <a:latin typeface="Calibri"/>
                        </a:rPr>
                        <a:t>xq</a:t>
                      </a:r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 hace E/S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B C 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effectLst/>
                          <a:latin typeface="Calibri"/>
                        </a:rPr>
                        <a:t>CS – IE – A al final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 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 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 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effectLst/>
                          <a:latin typeface="Calibri"/>
                        </a:rPr>
                        <a:t>Q=3  y vuelve al final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 A B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 A B 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A B 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A B 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B 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A B D 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sng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IE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B D 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 B D 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B D 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D 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D 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A B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>
                          <a:effectLst/>
                          <a:latin typeface="Calibri"/>
                        </a:rPr>
                        <a:t>Q=3 y D vuelve al final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 D 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 A B C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70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>
                          <a:effectLst/>
                          <a:latin typeface="Calibri"/>
                        </a:rPr>
                        <a:t> A B C D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300" b="0" i="0" u="none" strike="noStrike" dirty="0">
                          <a:effectLst/>
                          <a:latin typeface="Calibri"/>
                        </a:rPr>
                        <a:t>CS</a:t>
                      </a:r>
                    </a:p>
                  </a:txBody>
                  <a:tcPr marL="6920" marR="6920" marT="69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9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Autofit/>
          </a:bodyPr>
          <a:lstStyle/>
          <a:p>
            <a:r>
              <a:rPr lang="es-AR" sz="5400" b="1" i="1" dirty="0" smtClean="0">
                <a:solidFill>
                  <a:schemeClr val="tx2"/>
                </a:solidFill>
              </a:rPr>
              <a:t>Planificación de la CPU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832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Cuando nace la multiprogramación, lo que vamos a tener es el:</a:t>
            </a:r>
          </a:p>
          <a:p>
            <a:pPr marL="0" indent="0" algn="ctr">
              <a:buNone/>
            </a:pPr>
            <a:r>
              <a:rPr lang="es-AR" sz="4300" b="1" i="1" dirty="0" smtClean="0">
                <a:solidFill>
                  <a:srgbClr val="FF0000"/>
                </a:solidFill>
              </a:rPr>
              <a:t>Uso compartido de la CPU entre múltiples procesos/Hilos</a:t>
            </a:r>
          </a:p>
          <a:p>
            <a:pPr marL="0" indent="0">
              <a:buNone/>
            </a:pPr>
            <a:r>
              <a:rPr lang="es-AR" sz="3600" dirty="0" smtClean="0"/>
              <a:t>Dos tipos de procesos: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4000" b="1" dirty="0" smtClean="0">
                <a:solidFill>
                  <a:srgbClr val="FF0000"/>
                </a:solidFill>
              </a:rPr>
              <a:t>Orientados a la CPU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4000" b="1" dirty="0" smtClean="0">
                <a:solidFill>
                  <a:srgbClr val="FF0000"/>
                </a:solidFill>
              </a:rPr>
              <a:t>Orientados a la E/S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4000" b="1" dirty="0" smtClean="0">
                <a:solidFill>
                  <a:srgbClr val="FF0000"/>
                </a:solidFill>
              </a:rPr>
              <a:t>Intermedios </a:t>
            </a:r>
            <a:r>
              <a:rPr lang="es-AR" sz="4000" b="1" dirty="0" smtClean="0">
                <a:solidFill>
                  <a:schemeClr val="tx2">
                    <a:lumMod val="75000"/>
                  </a:schemeClr>
                </a:solidFill>
              </a:rPr>
              <a:t>(sobre dispositivos rápidos)</a:t>
            </a:r>
            <a:endParaRPr lang="es-AR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es-AR" dirty="0" err="1" smtClean="0"/>
              <a:t>Calculos</a:t>
            </a:r>
            <a:r>
              <a:rPr lang="es-AR" dirty="0" smtClean="0"/>
              <a:t> para comparar Algoritmos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dirty="0" smtClean="0"/>
              <a:t>Tiempo de espera de cada proceso: </a:t>
            </a:r>
            <a:r>
              <a:rPr lang="es-AR" sz="2800" dirty="0" smtClean="0"/>
              <a:t>el tiempo que estuvo en la cola de listo</a:t>
            </a:r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</a:t>
            </a:r>
            <a:r>
              <a:rPr lang="es-AR" sz="2800" dirty="0" err="1" smtClean="0"/>
              <a:t>TeA</a:t>
            </a:r>
            <a:r>
              <a:rPr lang="es-AR" sz="2800" dirty="0" smtClean="0"/>
              <a:t> = 11; </a:t>
            </a:r>
            <a:r>
              <a:rPr lang="es-AR" sz="2800" dirty="0" err="1" smtClean="0"/>
              <a:t>TeB</a:t>
            </a:r>
            <a:r>
              <a:rPr lang="es-AR" sz="2800" dirty="0" smtClean="0"/>
              <a:t> = 13; </a:t>
            </a:r>
            <a:r>
              <a:rPr lang="es-AR" sz="2800" dirty="0" err="1" smtClean="0"/>
              <a:t>TeC</a:t>
            </a:r>
            <a:r>
              <a:rPr lang="es-AR" sz="2800" dirty="0" smtClean="0"/>
              <a:t> = 17; </a:t>
            </a:r>
            <a:r>
              <a:rPr lang="es-AR" sz="2800" dirty="0" err="1" smtClean="0"/>
              <a:t>TeD</a:t>
            </a:r>
            <a:r>
              <a:rPr lang="es-AR" sz="2800" dirty="0" smtClean="0"/>
              <a:t> = 14</a:t>
            </a:r>
          </a:p>
          <a:p>
            <a:pPr marL="0" indent="0">
              <a:buNone/>
            </a:pPr>
            <a:r>
              <a:rPr lang="es-AR" sz="2800" dirty="0"/>
              <a:t> </a:t>
            </a:r>
            <a:r>
              <a:rPr lang="es-AR" sz="2800" dirty="0" smtClean="0"/>
              <a:t>      </a:t>
            </a:r>
            <a:r>
              <a:rPr lang="es-AR" sz="2800" dirty="0" err="1" smtClean="0"/>
              <a:t>Tespera_medio</a:t>
            </a:r>
            <a:r>
              <a:rPr lang="es-AR" sz="2800" dirty="0" smtClean="0"/>
              <a:t> = (11 + 13 + 17 + 14)/4 = 13,75</a:t>
            </a:r>
          </a:p>
          <a:p>
            <a:pPr marL="0" indent="0">
              <a:buNone/>
            </a:pPr>
            <a:r>
              <a:rPr lang="es-AR" sz="2800" b="1" dirty="0" smtClean="0"/>
              <a:t>Tiempo en E/S:</a:t>
            </a:r>
          </a:p>
          <a:p>
            <a:pPr marL="0" indent="0">
              <a:buNone/>
            </a:pPr>
            <a:r>
              <a:rPr lang="es-AR" sz="2800" dirty="0" smtClean="0"/>
              <a:t>      Te/</a:t>
            </a:r>
            <a:r>
              <a:rPr lang="es-AR" sz="2800" dirty="0" err="1" smtClean="0"/>
              <a:t>sA</a:t>
            </a:r>
            <a:r>
              <a:rPr lang="es-AR" sz="2800" dirty="0" smtClean="0"/>
              <a:t> = 1;  Te/</a:t>
            </a:r>
            <a:r>
              <a:rPr lang="es-AR" sz="2800" dirty="0" err="1" smtClean="0"/>
              <a:t>sC</a:t>
            </a:r>
            <a:r>
              <a:rPr lang="es-AR" sz="2800" dirty="0" smtClean="0"/>
              <a:t> = 2</a:t>
            </a:r>
          </a:p>
          <a:p>
            <a:pPr marL="0" indent="0">
              <a:buNone/>
            </a:pPr>
            <a:r>
              <a:rPr lang="es-AR" sz="2800" b="1" dirty="0" smtClean="0"/>
              <a:t>Tiempo de retorno: </a:t>
            </a:r>
            <a:r>
              <a:rPr lang="es-AR" sz="2800" dirty="0" smtClean="0"/>
              <a:t>tiempo que el proceso estuvo en el sistema</a:t>
            </a:r>
          </a:p>
          <a:p>
            <a:pPr marL="0" indent="0">
              <a:buNone/>
            </a:pPr>
            <a:r>
              <a:rPr lang="es-AR" sz="2800" dirty="0" err="1" smtClean="0"/>
              <a:t>Tretorno</a:t>
            </a:r>
            <a:r>
              <a:rPr lang="es-AR" sz="2800" dirty="0" smtClean="0"/>
              <a:t> = Te + </a:t>
            </a:r>
            <a:r>
              <a:rPr lang="es-AR" sz="2800" dirty="0" err="1" smtClean="0"/>
              <a:t>Texec</a:t>
            </a:r>
            <a:r>
              <a:rPr lang="es-AR" sz="2800" dirty="0" smtClean="0"/>
              <a:t> + T e/s</a:t>
            </a:r>
          </a:p>
          <a:p>
            <a:pPr marL="0" indent="0">
              <a:buNone/>
            </a:pPr>
            <a:r>
              <a:rPr lang="es-AR" sz="2800" dirty="0" err="1" smtClean="0"/>
              <a:t>TrA</a:t>
            </a:r>
            <a:r>
              <a:rPr lang="es-AR" sz="2800" dirty="0" smtClean="0"/>
              <a:t> = 11 + 5 + 1 = 17;  </a:t>
            </a:r>
            <a:r>
              <a:rPr lang="es-AR" sz="2800" dirty="0" err="1" smtClean="0"/>
              <a:t>TrB</a:t>
            </a:r>
            <a:r>
              <a:rPr lang="es-AR" sz="2800" dirty="0" smtClean="0"/>
              <a:t>= ?;  </a:t>
            </a:r>
            <a:r>
              <a:rPr lang="es-AR" sz="2800" dirty="0" err="1" smtClean="0"/>
              <a:t>TrC</a:t>
            </a:r>
            <a:r>
              <a:rPr lang="es-AR" sz="2800" dirty="0" smtClean="0"/>
              <a:t>= ?; </a:t>
            </a:r>
            <a:r>
              <a:rPr lang="es-AR" sz="2800" dirty="0" err="1" smtClean="0"/>
              <a:t>TrD</a:t>
            </a:r>
            <a:r>
              <a:rPr lang="es-AR" sz="2800" dirty="0" smtClean="0"/>
              <a:t> = ?</a:t>
            </a:r>
          </a:p>
          <a:p>
            <a:pPr marL="0" indent="0">
              <a:buNone/>
            </a:pPr>
            <a:r>
              <a:rPr lang="es-AR" sz="2800" dirty="0" err="1" smtClean="0"/>
              <a:t>Tretorno_medio</a:t>
            </a:r>
            <a:r>
              <a:rPr lang="es-AR" sz="2800" dirty="0" smtClean="0"/>
              <a:t> = (</a:t>
            </a:r>
            <a:r>
              <a:rPr lang="es-AR" sz="2800" dirty="0" err="1" smtClean="0"/>
              <a:t>TrA+TrB+TrC+TrD</a:t>
            </a:r>
            <a:r>
              <a:rPr lang="es-AR" sz="2800" dirty="0" smtClean="0"/>
              <a:t>)/cantidad de procesos</a:t>
            </a:r>
          </a:p>
          <a:p>
            <a:pPr marL="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55664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sz="5400" b="1" i="1" dirty="0" smtClean="0">
                <a:solidFill>
                  <a:schemeClr val="tx2"/>
                </a:solidFill>
              </a:rPr>
              <a:t>Algoritmo de Round </a:t>
            </a:r>
            <a:r>
              <a:rPr lang="es-AR" sz="5400" b="1" i="1" dirty="0" err="1" smtClean="0">
                <a:solidFill>
                  <a:schemeClr val="tx2"/>
                </a:solidFill>
              </a:rPr>
              <a:t>Robin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b="1" i="1" dirty="0" smtClean="0"/>
              <a:t>Variante que se uso en el </a:t>
            </a:r>
            <a:r>
              <a:rPr lang="es-ES" b="1" i="1" dirty="0" err="1" smtClean="0"/>
              <a:t>kernel</a:t>
            </a:r>
            <a:r>
              <a:rPr lang="es-ES" b="1" i="1" dirty="0" smtClean="0"/>
              <a:t> </a:t>
            </a:r>
            <a:r>
              <a:rPr lang="es-ES" b="1" i="1" dirty="0" err="1" smtClean="0"/>
              <a:t>linux</a:t>
            </a:r>
            <a:endParaRPr lang="es-ES" b="1" i="1" dirty="0"/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b="1" i="1" dirty="0" smtClean="0"/>
              <a:t>Doble cola y memoria de lo  usado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 Se define un  Quantum grande para los procesos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Ejemplo q=30</a:t>
            </a: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         Activa</a:t>
            </a: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         Pasiva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01068"/>
              </p:ext>
            </p:extLst>
          </p:nvPr>
        </p:nvGraphicFramePr>
        <p:xfrm>
          <a:off x="2411760" y="5373216"/>
          <a:ext cx="4176464" cy="504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  <a:gridCol w="522058"/>
              </a:tblGrid>
              <a:tr h="5040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31894"/>
              </p:ext>
            </p:extLst>
          </p:nvPr>
        </p:nvGraphicFramePr>
        <p:xfrm>
          <a:off x="2411760" y="3933056"/>
          <a:ext cx="4104456" cy="504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057"/>
                <a:gridCol w="513057"/>
                <a:gridCol w="513057"/>
                <a:gridCol w="513057"/>
                <a:gridCol w="513057"/>
                <a:gridCol w="513057"/>
                <a:gridCol w="513057"/>
                <a:gridCol w="513057"/>
              </a:tblGrid>
              <a:tr h="5040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 </a:t>
                      </a:r>
                      <a:endParaRPr lang="es-A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</a:t>
                      </a:r>
                      <a:endParaRPr lang="es-AR" sz="24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endParaRPr lang="es-AR" sz="24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endParaRPr lang="es-AR" sz="2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648816"/>
          </a:xfrm>
        </p:spPr>
        <p:txBody>
          <a:bodyPr>
            <a:noAutofit/>
          </a:bodyPr>
          <a:lstStyle/>
          <a:p>
            <a:r>
              <a:rPr lang="es-AR" b="1" i="1" dirty="0" smtClean="0">
                <a:solidFill>
                  <a:schemeClr val="tx2"/>
                </a:solidFill>
              </a:rPr>
              <a:t>Planificación Colas niveles Múltiples</a:t>
            </a:r>
            <a:endParaRPr lang="es-AR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Los procesos se clasifican en grupos:</a:t>
            </a:r>
            <a:endParaRPr lang="es-ES" b="1" i="1" dirty="0"/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b="1" i="1" dirty="0" smtClean="0"/>
              <a:t>Interactivos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b="1" i="1" dirty="0" smtClean="0"/>
              <a:t>Por lotes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b="1" i="1" dirty="0" smtClean="0"/>
              <a:t>Procesos del Sistema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b="1" i="1" dirty="0" smtClean="0"/>
              <a:t>Procesos de Usuario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sz="1800" b="1" i="1" dirty="0" smtClean="0"/>
              <a:t>Prioridad Alta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  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/>
              <a:t>  </a:t>
            </a: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sz="1800" b="1" i="1" dirty="0" smtClean="0"/>
              <a:t>Prioridad Baja</a:t>
            </a:r>
            <a:endParaRPr lang="es-ES" sz="1800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92921"/>
              </p:ext>
            </p:extLst>
          </p:nvPr>
        </p:nvGraphicFramePr>
        <p:xfrm>
          <a:off x="2339752" y="3501008"/>
          <a:ext cx="4392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                    Procesos</a:t>
                      </a:r>
                      <a:r>
                        <a:rPr lang="es-AR" baseline="0" dirty="0" smtClean="0"/>
                        <a:t> del Sistema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24389"/>
              </p:ext>
            </p:extLst>
          </p:nvPr>
        </p:nvGraphicFramePr>
        <p:xfrm>
          <a:off x="2339752" y="4149080"/>
          <a:ext cx="4392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                    Procesos</a:t>
                      </a:r>
                      <a:r>
                        <a:rPr lang="es-AR" baseline="0" dirty="0" smtClean="0"/>
                        <a:t>  Interactivos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78595"/>
              </p:ext>
            </p:extLst>
          </p:nvPr>
        </p:nvGraphicFramePr>
        <p:xfrm>
          <a:off x="2339752" y="4858360"/>
          <a:ext cx="4392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                    Procesos</a:t>
                      </a:r>
                      <a:r>
                        <a:rPr lang="es-AR" baseline="0" dirty="0" smtClean="0"/>
                        <a:t> por Lotes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13441"/>
              </p:ext>
            </p:extLst>
          </p:nvPr>
        </p:nvGraphicFramePr>
        <p:xfrm>
          <a:off x="2339752" y="5589240"/>
          <a:ext cx="43924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</a:tblGrid>
              <a:tr h="0">
                <a:tc>
                  <a:txBody>
                    <a:bodyPr/>
                    <a:lstStyle/>
                    <a:p>
                      <a:r>
                        <a:rPr lang="es-AR" dirty="0" smtClean="0"/>
                        <a:t>                    Procesos</a:t>
                      </a:r>
                      <a:r>
                        <a:rPr lang="es-AR" baseline="0" dirty="0" smtClean="0"/>
                        <a:t> de Usuario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1601613" y="3645024"/>
            <a:ext cx="720080" cy="72008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Flecha derecha"/>
          <p:cNvSpPr/>
          <p:nvPr/>
        </p:nvSpPr>
        <p:spPr>
          <a:xfrm>
            <a:off x="1630482" y="4290628"/>
            <a:ext cx="720080" cy="72008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Flecha derecha"/>
          <p:cNvSpPr/>
          <p:nvPr/>
        </p:nvSpPr>
        <p:spPr>
          <a:xfrm>
            <a:off x="1620034" y="4977172"/>
            <a:ext cx="720080" cy="72008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derecha"/>
          <p:cNvSpPr/>
          <p:nvPr/>
        </p:nvSpPr>
        <p:spPr>
          <a:xfrm>
            <a:off x="1632108" y="5744921"/>
            <a:ext cx="720080" cy="72008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derecha"/>
          <p:cNvSpPr/>
          <p:nvPr/>
        </p:nvSpPr>
        <p:spPr>
          <a:xfrm>
            <a:off x="6732240" y="5733256"/>
            <a:ext cx="720080" cy="72008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Flecha derecha"/>
          <p:cNvSpPr/>
          <p:nvPr/>
        </p:nvSpPr>
        <p:spPr>
          <a:xfrm>
            <a:off x="6732240" y="5013176"/>
            <a:ext cx="720080" cy="72008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Flecha derecha"/>
          <p:cNvSpPr/>
          <p:nvPr/>
        </p:nvSpPr>
        <p:spPr>
          <a:xfrm>
            <a:off x="6742912" y="4326632"/>
            <a:ext cx="720080" cy="72008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Flecha derecha"/>
          <p:cNvSpPr/>
          <p:nvPr/>
        </p:nvSpPr>
        <p:spPr>
          <a:xfrm>
            <a:off x="6732240" y="3665787"/>
            <a:ext cx="720080" cy="72008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4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-33798" y="116632"/>
            <a:ext cx="9177798" cy="648816"/>
          </a:xfrm>
        </p:spPr>
        <p:txBody>
          <a:bodyPr>
            <a:noAutofit/>
          </a:bodyPr>
          <a:lstStyle/>
          <a:p>
            <a:r>
              <a:rPr lang="es-AR" sz="3000" b="1" i="1" dirty="0" smtClean="0">
                <a:solidFill>
                  <a:schemeClr val="tx2"/>
                </a:solidFill>
              </a:rPr>
              <a:t>Planificación Colas niveles Múltiples y retroalimentación</a:t>
            </a:r>
            <a:endParaRPr lang="es-AR" sz="30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Los procesos se mueven entre distintas colas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Separar procesos con distintas ráfagas de CPU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Las colas tendrían distintas prioridades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ES" b="1" i="1" dirty="0" smtClean="0"/>
              <a:t>  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/>
              <a:t>  </a:t>
            </a: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/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endParaRPr lang="es-ES" b="1" i="1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43862"/>
            <a:ext cx="6570359" cy="3649433"/>
          </a:xfrm>
          <a:prstGeom prst="rect">
            <a:avLst/>
          </a:prstGeom>
        </p:spPr>
      </p:pic>
      <p:sp>
        <p:nvSpPr>
          <p:cNvPr id="7" name="6 Abrir corchete"/>
          <p:cNvSpPr/>
          <p:nvPr/>
        </p:nvSpPr>
        <p:spPr>
          <a:xfrm>
            <a:off x="1043608" y="2852936"/>
            <a:ext cx="288032" cy="2952328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251520" y="2852936"/>
            <a:ext cx="513410" cy="309634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AR" b="1" dirty="0" smtClean="0"/>
              <a:t>Prioridad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6046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clase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Planificación de la CPU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616624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s-AR" sz="8400" b="1" i="1" dirty="0" smtClean="0"/>
              <a:t>Procesos/Hilos</a:t>
            </a:r>
          </a:p>
          <a:p>
            <a:pPr marL="0" indent="0" algn="ctr">
              <a:buNone/>
            </a:pPr>
            <a:endParaRPr lang="es-AR" sz="6400" b="1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AR" sz="7600" b="1" dirty="0" smtClean="0"/>
              <a:t>Orientados a CPU – Ráfagas largas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7600" b="1" dirty="0" smtClean="0"/>
              <a:t>Orientados a la E/S – Ráfagas cortas</a:t>
            </a:r>
          </a:p>
          <a:p>
            <a:pPr marL="0" indent="0">
              <a:buNone/>
            </a:pPr>
            <a:endParaRPr lang="es-AR" sz="6400" b="1" dirty="0" smtClean="0"/>
          </a:p>
          <a:p>
            <a:pPr marL="0" indent="0">
              <a:buNone/>
            </a:pPr>
            <a:r>
              <a:rPr lang="es-AR" sz="7600" b="1" dirty="0" smtClean="0"/>
              <a:t>Otro objetivo de la multiprogramación era Lograr el máximo uso de la CPU y para esto tenemos que ?</a:t>
            </a:r>
          </a:p>
          <a:p>
            <a:pPr marL="0" indent="0">
              <a:buNone/>
            </a:pPr>
            <a:endParaRPr lang="es-AR" sz="6400" b="1" dirty="0" smtClean="0"/>
          </a:p>
          <a:p>
            <a:pPr marL="0" indent="0" algn="ctr">
              <a:buNone/>
            </a:pPr>
            <a:r>
              <a:rPr lang="es-AR" sz="8400" b="1" i="1" dirty="0" smtClean="0">
                <a:solidFill>
                  <a:srgbClr val="FF0000"/>
                </a:solidFill>
              </a:rPr>
              <a:t>Planificar (buscar un equilibrio)</a:t>
            </a:r>
          </a:p>
          <a:p>
            <a:pPr marL="0" indent="0">
              <a:buNone/>
            </a:pPr>
            <a:endParaRPr lang="es-AR" sz="3600" b="1" dirty="0" smtClean="0"/>
          </a:p>
          <a:p>
            <a:pPr marL="0" indent="0">
              <a:buNone/>
            </a:pPr>
            <a:r>
              <a:rPr lang="es-AR" sz="36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</a:t>
            </a: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AR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 fontScale="90000"/>
          </a:bodyPr>
          <a:lstStyle/>
          <a:p>
            <a:pPr lvl="0"/>
            <a:r>
              <a:rPr lang="es-AR" sz="5400" b="1" i="1" dirty="0" smtClean="0">
                <a:solidFill>
                  <a:srgbClr val="1F497D"/>
                </a:solidFill>
              </a:rPr>
              <a:t/>
            </a:r>
            <a:br>
              <a:rPr lang="es-AR" sz="5400" b="1" i="1" dirty="0" smtClean="0">
                <a:solidFill>
                  <a:srgbClr val="1F497D"/>
                </a:solidFill>
              </a:rPr>
            </a:br>
            <a:r>
              <a:rPr lang="es-AR" sz="5400" b="1" i="1" dirty="0" smtClean="0">
                <a:solidFill>
                  <a:srgbClr val="1F497D"/>
                </a:solidFill>
              </a:rPr>
              <a:t>Planificación </a:t>
            </a:r>
            <a:r>
              <a:rPr lang="es-AR" sz="5400" b="1" i="1" dirty="0">
                <a:solidFill>
                  <a:srgbClr val="1F497D"/>
                </a:solidFill>
              </a:rPr>
              <a:t>de la CPU</a:t>
            </a:r>
            <a:r>
              <a:rPr lang="es-AR" sz="5400" i="1" dirty="0">
                <a:solidFill>
                  <a:prstClr val="black"/>
                </a:solidFill>
              </a:rPr>
              <a:t/>
            </a:r>
            <a:br>
              <a:rPr lang="es-AR" sz="5400" i="1" dirty="0">
                <a:solidFill>
                  <a:prstClr val="black"/>
                </a:solidFill>
              </a:rPr>
            </a:b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b="1" i="1" dirty="0" smtClean="0">
                <a:solidFill>
                  <a:srgbClr val="FF0000"/>
                </a:solidFill>
              </a:rPr>
              <a:t>El planificador de largo plazo trataba de buscar ese equilibrio</a:t>
            </a:r>
          </a:p>
          <a:p>
            <a:pPr marL="0" indent="0" algn="ctr">
              <a:buNone/>
            </a:pPr>
            <a:endParaRPr lang="es-AR" sz="4000" b="1" i="1" dirty="0">
              <a:solidFill>
                <a:srgbClr val="FF0000"/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683568" y="2678970"/>
            <a:ext cx="7776864" cy="3096344"/>
            <a:chOff x="539552" y="3126361"/>
            <a:chExt cx="7632848" cy="3398983"/>
          </a:xfrm>
        </p:grpSpPr>
        <p:sp>
          <p:nvSpPr>
            <p:cNvPr id="5" name="4 Elipse"/>
            <p:cNvSpPr/>
            <p:nvPr/>
          </p:nvSpPr>
          <p:spPr>
            <a:xfrm>
              <a:off x="539552" y="3150537"/>
              <a:ext cx="1224136" cy="7825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smtClean="0">
                  <a:solidFill>
                    <a:schemeClr val="tx1"/>
                  </a:solidFill>
                </a:rPr>
                <a:t>Nuevo</a:t>
              </a:r>
            </a:p>
          </p:txBody>
        </p:sp>
        <p:sp>
          <p:nvSpPr>
            <p:cNvPr id="6" name="5 Elipse"/>
            <p:cNvSpPr/>
            <p:nvPr/>
          </p:nvSpPr>
          <p:spPr>
            <a:xfrm>
              <a:off x="4788024" y="3789040"/>
              <a:ext cx="1440160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err="1" smtClean="0">
                  <a:solidFill>
                    <a:srgbClr val="FF0000"/>
                  </a:solidFill>
                </a:rPr>
                <a:t>Exec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2195736" y="3789040"/>
              <a:ext cx="1368152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 smtClean="0">
                  <a:solidFill>
                    <a:srgbClr val="FF0000"/>
                  </a:solidFill>
                </a:rPr>
                <a:t>Listo</a:t>
              </a:r>
              <a:endParaRPr lang="es-AR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6946566" y="3126361"/>
              <a:ext cx="1225834" cy="8129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>
                  <a:solidFill>
                    <a:schemeClr val="tx1"/>
                  </a:solidFill>
                </a:rPr>
                <a:t>Fin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3419872" y="5517232"/>
              <a:ext cx="1512168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smtClean="0">
                  <a:solidFill>
                    <a:srgbClr val="FF0000"/>
                  </a:solidFill>
                </a:rPr>
                <a:t>Espera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9 Conector recto de flecha"/>
            <p:cNvCxnSpPr/>
            <p:nvPr/>
          </p:nvCxnSpPr>
          <p:spPr>
            <a:xfrm>
              <a:off x="1619672" y="3724124"/>
              <a:ext cx="720080" cy="305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 flipV="1">
              <a:off x="6177645" y="3724124"/>
              <a:ext cx="899251" cy="430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>
              <a:off x="3508699" y="4149080"/>
              <a:ext cx="1334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 flipH="1" flipV="1">
              <a:off x="3481773" y="4437112"/>
              <a:ext cx="1345768" cy="51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>
              <a:endCxn id="9" idx="7"/>
            </p:cNvCxnSpPr>
            <p:nvPr/>
          </p:nvCxnSpPr>
          <p:spPr>
            <a:xfrm flipH="1">
              <a:off x="4710588" y="4738632"/>
              <a:ext cx="631116" cy="926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>
              <a:stCxn id="9" idx="1"/>
            </p:cNvCxnSpPr>
            <p:nvPr/>
          </p:nvCxnSpPr>
          <p:spPr>
            <a:xfrm flipH="1" flipV="1">
              <a:off x="2987824" y="4733528"/>
              <a:ext cx="653500" cy="931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CuadroTexto"/>
          <p:cNvSpPr txBox="1"/>
          <p:nvPr/>
        </p:nvSpPr>
        <p:spPr>
          <a:xfrm>
            <a:off x="1263708" y="2339588"/>
            <a:ext cx="177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Largo Plazo</a:t>
            </a:r>
            <a:endParaRPr lang="es-AR" sz="2400" b="1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18175"/>
              </p:ext>
            </p:extLst>
          </p:nvPr>
        </p:nvGraphicFramePr>
        <p:xfrm>
          <a:off x="599140" y="3909035"/>
          <a:ext cx="18722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"/>
                <a:gridCol w="374441"/>
                <a:gridCol w="374441"/>
                <a:gridCol w="374441"/>
                <a:gridCol w="374441"/>
              </a:tblGrid>
              <a:tr h="162407">
                <a:tc>
                  <a:txBody>
                    <a:bodyPr/>
                    <a:lstStyle/>
                    <a:p>
                      <a:r>
                        <a:rPr lang="es-AR" dirty="0" smtClean="0"/>
                        <a:t>.</a:t>
                      </a:r>
                      <a:endParaRPr lang="es-A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.</a:t>
                      </a:r>
                      <a:endParaRPr lang="es-A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683568" y="4338736"/>
            <a:ext cx="177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Corto Plazo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32328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Planificación de la </a:t>
            </a:r>
            <a:r>
              <a:rPr lang="es-AR" sz="5400" b="1" i="1" dirty="0" smtClean="0">
                <a:solidFill>
                  <a:schemeClr val="tx2"/>
                </a:solidFill>
              </a:rPr>
              <a:t>CPU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8326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4000" b="1" dirty="0" smtClean="0"/>
              <a:t>EL planificador de corto plazo va a trabajar sobre un conjunto (No lista) de procesos listos.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 smtClean="0"/>
              <a:t>Teniendo en cuenta que la CPU trabaja de a ráfagas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 smtClean="0"/>
              <a:t>Vamos a tener varios algoritmos de planificación de la CPU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 smtClean="0"/>
              <a:t>Distintos criterios (depende en que equipos y organización estemos)</a:t>
            </a:r>
            <a:endParaRPr lang="es-AR" sz="4000" b="1" dirty="0"/>
          </a:p>
          <a:p>
            <a:pPr marL="0" indent="0" algn="ctr">
              <a:buNone/>
            </a:pPr>
            <a:endParaRPr lang="es-AR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676456" cy="764705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Planificación de la CPU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i="1" dirty="0" smtClean="0"/>
              <a:t>Otro concepto a tener en cuenta en los algoritmos de planificación 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3600" b="1" dirty="0" smtClean="0"/>
              <a:t>Con desalojo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3600" b="1" dirty="0" smtClean="0"/>
              <a:t>Sin Desalojo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683568" y="3587353"/>
            <a:ext cx="7776864" cy="3096344"/>
            <a:chOff x="539552" y="3126361"/>
            <a:chExt cx="7632848" cy="3398983"/>
          </a:xfrm>
        </p:grpSpPr>
        <p:sp>
          <p:nvSpPr>
            <p:cNvPr id="6" name="5 Elipse"/>
            <p:cNvSpPr/>
            <p:nvPr/>
          </p:nvSpPr>
          <p:spPr>
            <a:xfrm>
              <a:off x="539552" y="3150537"/>
              <a:ext cx="1224136" cy="7825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smtClean="0">
                  <a:solidFill>
                    <a:schemeClr val="tx1"/>
                  </a:solidFill>
                </a:rPr>
                <a:t>Nuevo</a:t>
              </a:r>
            </a:p>
          </p:txBody>
        </p:sp>
        <p:sp>
          <p:nvSpPr>
            <p:cNvPr id="7" name="6 Elipse"/>
            <p:cNvSpPr/>
            <p:nvPr/>
          </p:nvSpPr>
          <p:spPr>
            <a:xfrm>
              <a:off x="4788024" y="3789040"/>
              <a:ext cx="1440160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err="1" smtClean="0">
                  <a:solidFill>
                    <a:srgbClr val="FF0000"/>
                  </a:solidFill>
                </a:rPr>
                <a:t>Exec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2195736" y="3789040"/>
              <a:ext cx="1368152" cy="9444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 smtClean="0">
                  <a:solidFill>
                    <a:srgbClr val="FF0000"/>
                  </a:solidFill>
                </a:rPr>
                <a:t>Listo</a:t>
              </a:r>
              <a:endParaRPr lang="es-AR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6946566" y="3126361"/>
              <a:ext cx="1225834" cy="81298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>
                  <a:solidFill>
                    <a:schemeClr val="tx1"/>
                  </a:solidFill>
                </a:rPr>
                <a:t>Fin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3419872" y="5517232"/>
              <a:ext cx="1512168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smtClean="0">
                  <a:solidFill>
                    <a:srgbClr val="FF0000"/>
                  </a:solidFill>
                </a:rPr>
                <a:t>Espera</a:t>
              </a:r>
              <a:endParaRPr lang="es-AR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619672" y="3724124"/>
              <a:ext cx="720080" cy="305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 flipV="1">
              <a:off x="6177645" y="3724124"/>
              <a:ext cx="899251" cy="430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3508699" y="4149080"/>
              <a:ext cx="1334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 flipV="1">
              <a:off x="5026146" y="3343696"/>
              <a:ext cx="0" cy="532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>
              <a:endCxn id="10" idx="7"/>
            </p:cNvCxnSpPr>
            <p:nvPr/>
          </p:nvCxnSpPr>
          <p:spPr>
            <a:xfrm flipH="1">
              <a:off x="4710588" y="4738632"/>
              <a:ext cx="631116" cy="926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10" idx="1"/>
            </p:cNvCxnSpPr>
            <p:nvPr/>
          </p:nvCxnSpPr>
          <p:spPr>
            <a:xfrm flipH="1" flipV="1">
              <a:off x="2987824" y="4733528"/>
              <a:ext cx="653500" cy="931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6 Elipse"/>
          <p:cNvSpPr/>
          <p:nvPr/>
        </p:nvSpPr>
        <p:spPr>
          <a:xfrm>
            <a:off x="4644008" y="2924944"/>
            <a:ext cx="1467333" cy="860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rgbClr val="FF0000"/>
                </a:solidFill>
              </a:rPr>
              <a:t>Desplazado</a:t>
            </a:r>
            <a:endParaRPr lang="es-AR" sz="2400" dirty="0">
              <a:solidFill>
                <a:srgbClr val="FF0000"/>
              </a:solidFill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745866" y="3715669"/>
            <a:ext cx="0" cy="5207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3708737" y="4869160"/>
            <a:ext cx="1303463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3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8676456" cy="576807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Planificación de la CPU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764704"/>
            <a:ext cx="903605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/>
              <a:t>Diagrama de 9 estados de Unix</a:t>
            </a:r>
            <a:endParaRPr lang="es-ES" sz="3600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5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Planificación de la CPU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949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600" b="1" dirty="0" smtClean="0">
                <a:solidFill>
                  <a:srgbClr val="FF0000"/>
                </a:solidFill>
              </a:rPr>
              <a:t>Algoritmos de planificación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 smtClean="0"/>
              <a:t>FCFS ( </a:t>
            </a:r>
            <a:r>
              <a:rPr lang="es-AR" sz="3600" b="1" dirty="0" err="1" smtClean="0"/>
              <a:t>First</a:t>
            </a:r>
            <a:r>
              <a:rPr lang="es-AR" sz="3600" b="1" dirty="0" smtClean="0"/>
              <a:t> – Come – </a:t>
            </a:r>
            <a:r>
              <a:rPr lang="es-AR" sz="3600" b="1" dirty="0" err="1" smtClean="0"/>
              <a:t>First</a:t>
            </a:r>
            <a:r>
              <a:rPr lang="es-AR" sz="3600" b="1" dirty="0" smtClean="0"/>
              <a:t> - </a:t>
            </a:r>
            <a:r>
              <a:rPr lang="es-AR" sz="3600" b="1" dirty="0" err="1" smtClean="0"/>
              <a:t>Served</a:t>
            </a:r>
            <a:r>
              <a:rPr lang="es-AR" sz="3600" b="1" dirty="0" smtClean="0"/>
              <a:t> ) un FIFO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 smtClean="0"/>
              <a:t>SJF ( </a:t>
            </a:r>
            <a:r>
              <a:rPr lang="es-AR" sz="3600" b="1" dirty="0" err="1" smtClean="0"/>
              <a:t>Shortest</a:t>
            </a:r>
            <a:r>
              <a:rPr lang="es-AR" sz="3600" b="1" dirty="0" smtClean="0"/>
              <a:t> – Job – </a:t>
            </a:r>
            <a:r>
              <a:rPr lang="es-AR" sz="3600" b="1" dirty="0" err="1" smtClean="0"/>
              <a:t>First</a:t>
            </a:r>
            <a:r>
              <a:rPr lang="es-AR" sz="3600" b="1" dirty="0" smtClean="0"/>
              <a:t>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 smtClean="0"/>
              <a:t>SRTF ( Short – </a:t>
            </a:r>
            <a:r>
              <a:rPr lang="es-AR" sz="3600" b="1" dirty="0" err="1" smtClean="0"/>
              <a:t>Remaining</a:t>
            </a:r>
            <a:r>
              <a:rPr lang="es-AR" sz="3600" b="1" dirty="0" smtClean="0"/>
              <a:t> – Time - </a:t>
            </a:r>
            <a:r>
              <a:rPr lang="es-AR" sz="3600" b="1" dirty="0" err="1" smtClean="0"/>
              <a:t>First</a:t>
            </a:r>
            <a:r>
              <a:rPr lang="es-AR" sz="3600" b="1" dirty="0" smtClean="0"/>
              <a:t>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 smtClean="0"/>
              <a:t>Prioridad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 smtClean="0"/>
              <a:t>RR ( Round – </a:t>
            </a:r>
            <a:r>
              <a:rPr lang="es-AR" sz="3600" b="1" dirty="0" err="1" smtClean="0"/>
              <a:t>Robin</a:t>
            </a:r>
            <a:r>
              <a:rPr lang="es-AR" sz="3600" b="1" dirty="0" smtClean="0"/>
              <a:t>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/>
              <a:t>RR ( Round – </a:t>
            </a:r>
            <a:r>
              <a:rPr lang="es-AR" sz="3600" b="1" dirty="0" err="1"/>
              <a:t>Robin</a:t>
            </a:r>
            <a:r>
              <a:rPr lang="es-AR" sz="3600" b="1" dirty="0"/>
              <a:t> </a:t>
            </a:r>
            <a:r>
              <a:rPr lang="es-AR" sz="3600" b="1" dirty="0" smtClean="0"/>
              <a:t>) - Variante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 err="1" smtClean="0"/>
              <a:t>Multicola</a:t>
            </a: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6993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676456" cy="720725"/>
          </a:xfrm>
        </p:spPr>
        <p:txBody>
          <a:bodyPr>
            <a:no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Algoritmo FCFS</a:t>
            </a:r>
            <a:endParaRPr lang="es-AR" sz="54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08050"/>
            <a:ext cx="9036050" cy="594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dirty="0" smtClean="0"/>
              <a:t>Ejemplo FCFS </a:t>
            </a:r>
            <a:r>
              <a:rPr lang="es-ES" sz="3600" b="1" i="1" dirty="0">
                <a:solidFill>
                  <a:srgbClr val="FF0000"/>
                </a:solidFill>
              </a:rPr>
              <a:t>(</a:t>
            </a:r>
            <a:r>
              <a:rPr lang="es-AR" sz="3600" dirty="0" err="1">
                <a:solidFill>
                  <a:srgbClr val="FF0000"/>
                </a:solidFill>
              </a:rPr>
              <a:t>nonpreemptive</a:t>
            </a:r>
            <a:r>
              <a:rPr lang="es-AR" sz="3600" dirty="0">
                <a:solidFill>
                  <a:srgbClr val="FF0000"/>
                </a:solidFill>
              </a:rPr>
              <a:t>)</a:t>
            </a:r>
            <a:endParaRPr lang="es-ES" sz="36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3600" dirty="0" smtClean="0"/>
          </a:p>
          <a:p>
            <a:pPr marL="0" indent="0">
              <a:buNone/>
            </a:pPr>
            <a:endParaRPr lang="es-AR" sz="3600" dirty="0" smtClean="0"/>
          </a:p>
          <a:p>
            <a:pPr marL="0" indent="0">
              <a:buNone/>
            </a:pPr>
            <a:endParaRPr lang="es-AR" sz="3600" dirty="0"/>
          </a:p>
          <a:p>
            <a:pPr marL="0" indent="0">
              <a:buNone/>
            </a:pPr>
            <a:endParaRPr lang="es-AR" sz="3600" dirty="0" smtClean="0"/>
          </a:p>
          <a:p>
            <a:pPr marL="0" indent="0">
              <a:buNone/>
            </a:pPr>
            <a:endParaRPr lang="es-ES" sz="3600" dirty="0" smtClean="0"/>
          </a:p>
          <a:p>
            <a:pPr marL="0" indent="0">
              <a:buNone/>
            </a:pPr>
            <a:r>
              <a:rPr lang="es-ES" sz="3600" dirty="0" smtClean="0"/>
              <a:t>Penaliza ciertos tipos de procesos</a:t>
            </a:r>
          </a:p>
          <a:p>
            <a:pPr marL="0" indent="0">
              <a:buNone/>
            </a:pPr>
            <a:endParaRPr lang="es-ES" sz="36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" y="2061971"/>
            <a:ext cx="8792802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832</Words>
  <Application>Microsoft Office PowerPoint</Application>
  <PresentationFormat>Presentación en pantalla (4:3)</PresentationFormat>
  <Paragraphs>392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Sistemas Operativos</vt:lpstr>
      <vt:lpstr>Planificación de la CPU</vt:lpstr>
      <vt:lpstr>Planificación de la CPU</vt:lpstr>
      <vt:lpstr> Planificación de la CPU </vt:lpstr>
      <vt:lpstr>Planificación de la CPU</vt:lpstr>
      <vt:lpstr>Planificación de la CPU</vt:lpstr>
      <vt:lpstr>Planificación de la CPU</vt:lpstr>
      <vt:lpstr>Planificación de la CPU</vt:lpstr>
      <vt:lpstr>Algoritmo FCFS</vt:lpstr>
      <vt:lpstr>Presentación de PowerPoint</vt:lpstr>
      <vt:lpstr>Algoritmo SJF</vt:lpstr>
      <vt:lpstr>Presentación de PowerPoint</vt:lpstr>
      <vt:lpstr>Algoritmo SRTF</vt:lpstr>
      <vt:lpstr>SRTF  - Apropiativo</vt:lpstr>
      <vt:lpstr>Algoritmo de Prioridades</vt:lpstr>
      <vt:lpstr>Presentación de PowerPoint</vt:lpstr>
      <vt:lpstr>Algoritmo de Round Robin</vt:lpstr>
      <vt:lpstr>Algoritmo de Round Robin</vt:lpstr>
      <vt:lpstr>Algoritmo Round Robin Q=3 – No Apropiativo</vt:lpstr>
      <vt:lpstr>Calculos para comparar Algoritmos</vt:lpstr>
      <vt:lpstr>Algoritmo de Round Robin</vt:lpstr>
      <vt:lpstr>Planificación Colas niveles Múltiples</vt:lpstr>
      <vt:lpstr>Planificación Colas niveles Múltiples y retroalimentación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207</cp:revision>
  <dcterms:created xsi:type="dcterms:W3CDTF">2022-03-15T23:45:58Z</dcterms:created>
  <dcterms:modified xsi:type="dcterms:W3CDTF">2024-08-12T22:16:49Z</dcterms:modified>
</cp:coreProperties>
</file>