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0" r:id="rId4"/>
    <p:sldId id="309" r:id="rId5"/>
    <p:sldId id="291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08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15/08/2023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 smtClean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dirty="0" smtClean="0">
                <a:solidFill>
                  <a:srgbClr val="FF0000"/>
                </a:solidFill>
              </a:rPr>
              <a:t>Comisión </a:t>
            </a:r>
            <a:r>
              <a:rPr lang="es-MX" sz="4000" b="1" dirty="0" smtClean="0">
                <a:solidFill>
                  <a:srgbClr val="FF0000"/>
                </a:solidFill>
              </a:rPr>
              <a:t>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864096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Sincronización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688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4400" dirty="0"/>
              <a:t>Progreso </a:t>
            </a:r>
            <a:r>
              <a:rPr lang="es-AR" dirty="0"/>
              <a:t>(</a:t>
            </a:r>
            <a:r>
              <a:rPr lang="es-AR" dirty="0" err="1"/>
              <a:t>Silberschatz</a:t>
            </a:r>
            <a:r>
              <a:rPr lang="es-AR" dirty="0"/>
              <a:t>) Solo participan los procesos que están en la cola (no lo que esta en la sección restante)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400" dirty="0"/>
              <a:t>Espera limitada </a:t>
            </a:r>
            <a:r>
              <a:rPr lang="es-AR" dirty="0"/>
              <a:t>(</a:t>
            </a:r>
            <a:r>
              <a:rPr lang="es-AR" dirty="0" err="1"/>
              <a:t>Silberschatz</a:t>
            </a:r>
            <a:r>
              <a:rPr lang="es-AR" dirty="0" smtClean="0"/>
              <a:t>) </a:t>
            </a:r>
            <a:r>
              <a:rPr lang="es-AR" dirty="0" err="1" smtClean="0"/>
              <a:t>Ningun</a:t>
            </a:r>
            <a:r>
              <a:rPr lang="es-AR" dirty="0" smtClean="0"/>
              <a:t> proceso puede esperar ilimitadamente la entrada a la seccion critica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64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836712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Sincronización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8326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/>
              <a:t>Existen varias soluciones a este problema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b="1" dirty="0" smtClean="0"/>
              <a:t>Soluciones </a:t>
            </a:r>
            <a:r>
              <a:rPr lang="es-AR" sz="4000" b="1" dirty="0"/>
              <a:t>por </a:t>
            </a:r>
            <a:r>
              <a:rPr lang="es-AR" sz="4000" b="1" dirty="0" smtClean="0"/>
              <a:t>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b="1" dirty="0" smtClean="0"/>
              <a:t>Algoritmo de Peterson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b="1" dirty="0" smtClean="0"/>
              <a:t>Se puede implementar en todo sistema?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b="1" dirty="0" smtClean="0"/>
              <a:t>Que pasa en los sistemas </a:t>
            </a:r>
            <a:r>
              <a:rPr lang="es-AR" b="1" dirty="0" err="1" smtClean="0"/>
              <a:t>multi</a:t>
            </a:r>
            <a:r>
              <a:rPr lang="es-AR" b="1" dirty="0" smtClean="0"/>
              <a:t> CPU</a:t>
            </a:r>
            <a:endParaRPr 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Soluciones por </a:t>
            </a:r>
            <a:r>
              <a:rPr lang="es-AR" b="1" dirty="0" smtClean="0"/>
              <a:t>Hardware</a:t>
            </a:r>
          </a:p>
          <a:p>
            <a:pPr marL="400050" lvl="1" indent="0">
              <a:buNone/>
            </a:pPr>
            <a:r>
              <a:rPr lang="es-AR" b="1" dirty="0" smtClean="0"/>
              <a:t>Se implementaron instrucciones a nivel del procesador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s-AR" b="1" dirty="0" smtClean="0"/>
              <a:t>Test-and-set </a:t>
            </a:r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(verificar y colocar el valor)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s-AR" b="1" dirty="0" smtClean="0"/>
              <a:t>Swap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s-AR" b="1" dirty="0" smtClean="0"/>
              <a:t>Realizan en un solo ciclo de instrucción toda la operación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s-AR" b="1" dirty="0" smtClean="0"/>
              <a:t>No se pueden interrumpir</a:t>
            </a:r>
            <a:endParaRPr lang="es-AR" b="1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66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1008112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Sincronización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96752"/>
            <a:ext cx="8877672" cy="55446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Herramientas especificas para </a:t>
            </a:r>
            <a:r>
              <a:rPr lang="es-AR" b="1" dirty="0" smtClean="0"/>
              <a:t>esto implementadas a nivel Sistema Operativo</a:t>
            </a:r>
          </a:p>
          <a:p>
            <a:pPr marL="0" indent="0">
              <a:buNone/>
            </a:pPr>
            <a:endParaRPr lang="es-A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4800" b="1" dirty="0" err="1" smtClean="0"/>
              <a:t>Semaforos</a:t>
            </a:r>
            <a:endParaRPr lang="es-AR" sz="4800" b="1" dirty="0" smtClean="0"/>
          </a:p>
          <a:p>
            <a:pPr marL="0" indent="0">
              <a:buNone/>
            </a:pPr>
            <a:endParaRPr lang="es-AR" sz="4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4800" b="1" dirty="0" smtClean="0"/>
              <a:t>Monitores</a:t>
            </a:r>
            <a:endParaRPr lang="es-AR" sz="4800" b="1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07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del Tema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Autofit/>
          </a:bodyPr>
          <a:lstStyle/>
          <a:p>
            <a:r>
              <a:rPr lang="es-AR" b="1" i="1" dirty="0" err="1" smtClean="0">
                <a:solidFill>
                  <a:schemeClr val="tx2"/>
                </a:solidFill>
              </a:rPr>
              <a:t>Sincronizacion</a:t>
            </a:r>
            <a:endParaRPr lang="es-AR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dirty="0" smtClean="0"/>
              <a:t>Temas tratados: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4000" b="1" dirty="0" smtClean="0">
                <a:solidFill>
                  <a:srgbClr val="FF0000"/>
                </a:solidFill>
              </a:rPr>
              <a:t>Multiprocesamiento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4000" b="1" dirty="0" smtClean="0">
                <a:solidFill>
                  <a:srgbClr val="FF0000"/>
                </a:solidFill>
              </a:rPr>
              <a:t>Multiprogramación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4000" b="1" dirty="0" smtClean="0">
                <a:solidFill>
                  <a:srgbClr val="FF0000"/>
                </a:solidFill>
              </a:rPr>
              <a:t>Cooperativos</a:t>
            </a:r>
          </a:p>
          <a:p>
            <a:pPr marL="57150" indent="0">
              <a:buNone/>
            </a:pPr>
            <a:r>
              <a:rPr lang="es-AR" sz="4000" dirty="0" smtClean="0"/>
              <a:t>Problema que no existe en los sistemas mono proceso. </a:t>
            </a:r>
          </a:p>
          <a:p>
            <a:pPr marL="457200" lvl="1" indent="0">
              <a:buNone/>
            </a:pPr>
            <a:r>
              <a:rPr lang="es-AR" sz="4400" b="1" i="1" dirty="0" smtClean="0">
                <a:solidFill>
                  <a:srgbClr val="FF0000"/>
                </a:solidFill>
              </a:rPr>
              <a:t>Es la Sincronización de Procesos</a:t>
            </a:r>
            <a:endParaRPr lang="es-AR" sz="4400" b="1" i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s-AR" sz="40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s-AR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792088"/>
          </a:xfrm>
        </p:spPr>
        <p:txBody>
          <a:bodyPr>
            <a:noAutofit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Sincronización</a:t>
            </a:r>
            <a:endParaRPr lang="es-AR" sz="48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7606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s-AR" sz="3600" b="1" dirty="0" smtClean="0"/>
          </a:p>
          <a:p>
            <a:pPr>
              <a:lnSpc>
                <a:spcPts val="6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6200" b="1" i="1" dirty="0" smtClean="0"/>
              <a:t>Procesos comparten recursos</a:t>
            </a:r>
          </a:p>
          <a:p>
            <a:pPr>
              <a:lnSpc>
                <a:spcPts val="6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6200" b="1" i="1" dirty="0" smtClean="0"/>
              <a:t>Pueden ser adquiridos por mas de uno</a:t>
            </a:r>
          </a:p>
          <a:p>
            <a:pPr>
              <a:lnSpc>
                <a:spcPts val="6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6200" b="1" i="1" dirty="0" smtClean="0"/>
              <a:t>Procesos en ejecucion concurrente</a:t>
            </a:r>
          </a:p>
          <a:p>
            <a:pPr>
              <a:lnSpc>
                <a:spcPts val="6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6200" b="1" i="1" dirty="0" smtClean="0"/>
              <a:t>Procesos que corren en </a:t>
            </a:r>
            <a:r>
              <a:rPr lang="es-AR" sz="6200" b="1" i="1" dirty="0" err="1" smtClean="0"/>
              <a:t>multi</a:t>
            </a:r>
            <a:r>
              <a:rPr lang="es-AR" sz="6200" b="1" i="1" dirty="0" smtClean="0"/>
              <a:t> CPU</a:t>
            </a:r>
          </a:p>
          <a:p>
            <a:pPr marL="0" indent="0">
              <a:buNone/>
            </a:pPr>
            <a:endParaRPr lang="es-AR" sz="3600" b="1" dirty="0"/>
          </a:p>
          <a:p>
            <a:pPr marL="0" indent="0">
              <a:buNone/>
            </a:pPr>
            <a:endParaRPr lang="es-AR" sz="3600" b="1" dirty="0" smtClean="0"/>
          </a:p>
          <a:p>
            <a:pPr marL="0" indent="0"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</a:t>
            </a: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3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936104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Sincronización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268760"/>
            <a:ext cx="8784976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Supongamos que hay un recurso compartido en un sistema determinado.</a:t>
            </a:r>
          </a:p>
          <a:p>
            <a:pPr marL="0" indent="0">
              <a:buNone/>
            </a:pPr>
            <a:r>
              <a:rPr lang="es-AR" dirty="0" smtClean="0"/>
              <a:t>Ese recurso supongamos que es una variable, como ejemplo puede ser </a:t>
            </a:r>
            <a:r>
              <a:rPr lang="es-AR" b="1" dirty="0" smtClean="0"/>
              <a:t>“stock-PC “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El resultado de una operación depende del ordenen que se ejecute, esto se llama</a:t>
            </a:r>
          </a:p>
          <a:p>
            <a:pPr marL="0" indent="0" algn="ctr">
              <a:buNone/>
            </a:pPr>
            <a:r>
              <a:rPr lang="es-AR" sz="4400" b="1" dirty="0" smtClean="0">
                <a:solidFill>
                  <a:srgbClr val="FF0000"/>
                </a:solidFill>
              </a:rPr>
              <a:t>Condición de Carrera</a:t>
            </a:r>
          </a:p>
          <a:p>
            <a:pPr marL="0" indent="0">
              <a:buNone/>
            </a:pPr>
            <a:r>
              <a:rPr lang="es-AR" b="1" dirty="0" smtClean="0"/>
              <a:t>Caso muy serio en programación concurrente</a:t>
            </a:r>
          </a:p>
        </p:txBody>
      </p:sp>
    </p:spTree>
    <p:extLst>
      <p:ext uri="{BB962C8B-B14F-4D97-AF65-F5344CB8AC3E}">
        <p14:creationId xmlns:p14="http://schemas.microsoft.com/office/powerpoint/2010/main" val="415588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48072"/>
          </a:xfrm>
        </p:spPr>
        <p:txBody>
          <a:bodyPr>
            <a:normAutofit fontScale="90000"/>
          </a:bodyPr>
          <a:lstStyle/>
          <a:p>
            <a:pPr lvl="0"/>
            <a:r>
              <a:rPr lang="es-AR" sz="5400" b="1" i="1" dirty="0" smtClean="0">
                <a:solidFill>
                  <a:srgbClr val="1F497D"/>
                </a:solidFill>
              </a:rPr>
              <a:t/>
            </a:r>
            <a:br>
              <a:rPr lang="es-AR" sz="5400" b="1" i="1" dirty="0" smtClean="0">
                <a:solidFill>
                  <a:srgbClr val="1F497D"/>
                </a:solidFill>
              </a:rPr>
            </a:br>
            <a:r>
              <a:rPr lang="es-AR" sz="5300" b="1" i="1" dirty="0" smtClean="0">
                <a:solidFill>
                  <a:schemeClr val="tx2"/>
                </a:solidFill>
              </a:rPr>
              <a:t>Sincronización</a:t>
            </a:r>
            <a:r>
              <a:rPr lang="es-AR" sz="5300" i="1" dirty="0">
                <a:solidFill>
                  <a:prstClr val="black"/>
                </a:solidFill>
              </a:rPr>
              <a:t/>
            </a:r>
            <a:br>
              <a:rPr lang="es-AR" sz="5300" i="1" dirty="0">
                <a:solidFill>
                  <a:prstClr val="black"/>
                </a:solidFill>
              </a:rPr>
            </a:br>
            <a:endParaRPr lang="es-AR" sz="53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Dentro de la codificación denominamos </a:t>
            </a:r>
          </a:p>
          <a:p>
            <a:pPr marL="0" indent="0" algn="ctr">
              <a:buNone/>
            </a:pPr>
            <a:r>
              <a:rPr lang="es-AR" sz="4400" b="1" i="1" dirty="0" smtClean="0">
                <a:solidFill>
                  <a:srgbClr val="FF0000"/>
                </a:solidFill>
              </a:rPr>
              <a:t>Sección Critica</a:t>
            </a:r>
          </a:p>
          <a:p>
            <a:pPr marL="0" indent="0" algn="just">
              <a:buNone/>
            </a:pPr>
            <a:r>
              <a:rPr lang="es-AR" b="1" dirty="0" smtClean="0"/>
              <a:t>A la parte  del código del programa (en nuestro caso “stock-pc” ) en la cual se va acceder y modificar un recurso compartido</a:t>
            </a:r>
          </a:p>
          <a:p>
            <a:pPr marL="0" indent="0" algn="just">
              <a:buNone/>
            </a:pPr>
            <a:endParaRPr lang="es-AR" b="1" dirty="0"/>
          </a:p>
          <a:p>
            <a:pPr marL="0" indent="0" algn="ctr">
              <a:buNone/>
            </a:pPr>
            <a:r>
              <a:rPr lang="es-AR" sz="4000" b="1" dirty="0" smtClean="0">
                <a:solidFill>
                  <a:schemeClr val="accent1">
                    <a:lumMod val="50000"/>
                  </a:schemeClr>
                </a:solidFill>
              </a:rPr>
              <a:t>Para evitar problemas</a:t>
            </a:r>
          </a:p>
          <a:p>
            <a:pPr marL="0" indent="0" algn="just">
              <a:buNone/>
            </a:pPr>
            <a:r>
              <a:rPr lang="es-AR" b="1" dirty="0" smtClean="0"/>
              <a:t>Si un proceso esta en la sección critica otro no puede estar ejecutando esa sección critica que afecta a ese recurso.</a:t>
            </a:r>
          </a:p>
          <a:p>
            <a:pPr marL="0" indent="0" algn="just">
              <a:buNone/>
            </a:pPr>
            <a:endParaRPr lang="es-AR" b="1" dirty="0"/>
          </a:p>
          <a:p>
            <a:pPr marL="0" indent="0" algn="just">
              <a:buNone/>
            </a:pP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2328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0960" cy="720080"/>
          </a:xfrm>
        </p:spPr>
        <p:txBody>
          <a:bodyPr>
            <a:noAutofit/>
          </a:bodyPr>
          <a:lstStyle/>
          <a:p>
            <a:r>
              <a:rPr lang="es-AR" b="1" i="1" dirty="0" smtClean="0">
                <a:solidFill>
                  <a:schemeClr val="tx2"/>
                </a:solidFill>
              </a:rPr>
              <a:t/>
            </a:r>
            <a:br>
              <a:rPr lang="es-AR" b="1" i="1" dirty="0" smtClean="0">
                <a:solidFill>
                  <a:schemeClr val="tx2"/>
                </a:solidFill>
              </a:rPr>
            </a:br>
            <a:r>
              <a:rPr lang="es-AR" b="1" i="1" dirty="0" smtClean="0">
                <a:solidFill>
                  <a:schemeClr val="tx2"/>
                </a:solidFill>
              </a:rPr>
              <a:t>Sincronización</a:t>
            </a:r>
            <a:r>
              <a:rPr lang="es-AR" i="1" dirty="0">
                <a:solidFill>
                  <a:prstClr val="black"/>
                </a:solidFill>
              </a:rPr>
              <a:t/>
            </a:r>
            <a:br>
              <a:rPr lang="es-AR" i="1" dirty="0">
                <a:solidFill>
                  <a:prstClr val="black"/>
                </a:solidFill>
              </a:rPr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b="1" dirty="0">
              <a:solidFill>
                <a:srgbClr val="FF0000"/>
              </a:solidFill>
            </a:endParaRPr>
          </a:p>
          <a:p>
            <a:pPr marL="0" indent="0">
              <a:lnSpc>
                <a:spcPts val="3840"/>
              </a:lnSpc>
              <a:spcBef>
                <a:spcPts val="0"/>
              </a:spcBef>
              <a:buNone/>
            </a:pPr>
            <a:r>
              <a:rPr lang="es-MX" dirty="0" smtClean="0"/>
              <a:t>Procedure </a:t>
            </a:r>
            <a:r>
              <a:rPr lang="es-MX" dirty="0"/>
              <a:t>P1;      </a:t>
            </a:r>
            <a:endParaRPr lang="es-AR" dirty="0"/>
          </a:p>
          <a:p>
            <a:pPr marL="0" indent="0">
              <a:lnSpc>
                <a:spcPts val="3840"/>
              </a:lnSpc>
              <a:spcBef>
                <a:spcPts val="0"/>
              </a:spcBef>
              <a:buNone/>
            </a:pPr>
            <a:r>
              <a:rPr lang="es-MX" dirty="0"/>
              <a:t>Begin                                                                        </a:t>
            </a:r>
            <a:endParaRPr lang="es-AR" dirty="0"/>
          </a:p>
          <a:p>
            <a:pPr marL="0" indent="0">
              <a:lnSpc>
                <a:spcPts val="3840"/>
              </a:lnSpc>
              <a:spcBef>
                <a:spcPts val="0"/>
              </a:spcBef>
              <a:buNone/>
            </a:pPr>
            <a:r>
              <a:rPr lang="es-MX" dirty="0"/>
              <a:t>	While condición 1  do                                     </a:t>
            </a:r>
            <a:endParaRPr lang="es-AR" dirty="0"/>
          </a:p>
          <a:p>
            <a:pPr marL="0" indent="0">
              <a:lnSpc>
                <a:spcPts val="3840"/>
              </a:lnSpc>
              <a:spcBef>
                <a:spcPts val="0"/>
              </a:spcBef>
              <a:buNone/>
            </a:pPr>
            <a:r>
              <a:rPr lang="es-MX" dirty="0"/>
              <a:t>	Begin                                                   </a:t>
            </a:r>
            <a:endParaRPr lang="es-AR" dirty="0"/>
          </a:p>
          <a:p>
            <a:pPr marL="0" indent="0">
              <a:lnSpc>
                <a:spcPts val="3840"/>
              </a:lnSpc>
              <a:spcBef>
                <a:spcPts val="0"/>
              </a:spcBef>
              <a:buNone/>
            </a:pPr>
            <a:r>
              <a:rPr lang="es-MX" dirty="0"/>
              <a:t>	  </a:t>
            </a:r>
            <a:r>
              <a:rPr lang="es-MX" b="1" dirty="0">
                <a:solidFill>
                  <a:schemeClr val="tx2">
                    <a:lumMod val="75000"/>
                  </a:schemeClr>
                </a:solidFill>
              </a:rPr>
              <a:t>Actividades Preliminares_1     </a:t>
            </a: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3840"/>
              </a:lnSpc>
              <a:spcBef>
                <a:spcPts val="0"/>
              </a:spcBef>
              <a:buNone/>
            </a:pPr>
            <a:r>
              <a:rPr lang="es-MX" dirty="0"/>
              <a:t>	  </a:t>
            </a:r>
            <a:r>
              <a:rPr lang="es-MX" b="1" dirty="0" smtClean="0">
                <a:solidFill>
                  <a:srgbClr val="FF0000"/>
                </a:solidFill>
              </a:rPr>
              <a:t>Sección </a:t>
            </a:r>
            <a:r>
              <a:rPr lang="es-MX" b="1" dirty="0">
                <a:solidFill>
                  <a:srgbClr val="FF0000"/>
                </a:solidFill>
              </a:rPr>
              <a:t>Critica;               </a:t>
            </a:r>
            <a:endParaRPr lang="es-AR" b="1" dirty="0">
              <a:solidFill>
                <a:srgbClr val="FF0000"/>
              </a:solidFill>
            </a:endParaRPr>
          </a:p>
          <a:p>
            <a:pPr marL="0" indent="0">
              <a:lnSpc>
                <a:spcPts val="3840"/>
              </a:lnSpc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dirty="0" smtClean="0"/>
              <a:t>  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Actividades Posteriores_1          </a:t>
            </a: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3840"/>
              </a:lnSpc>
              <a:spcBef>
                <a:spcPts val="0"/>
              </a:spcBef>
              <a:buNone/>
            </a:pPr>
            <a:r>
              <a:rPr lang="es-MX" dirty="0"/>
              <a:t>	End</a:t>
            </a:r>
            <a:endParaRPr lang="es-AR" dirty="0"/>
          </a:p>
          <a:p>
            <a:pPr marL="0" indent="0">
              <a:lnSpc>
                <a:spcPts val="3840"/>
              </a:lnSpc>
              <a:spcBef>
                <a:spcPts val="0"/>
              </a:spcBef>
              <a:buNone/>
            </a:pPr>
            <a:r>
              <a:rPr lang="es-MX" dirty="0"/>
              <a:t>End</a:t>
            </a:r>
            <a:endParaRPr lang="es-AR" dirty="0"/>
          </a:p>
          <a:p>
            <a:pPr marL="0" indent="0">
              <a:buNone/>
            </a:pPr>
            <a:endParaRPr lang="es-A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Sincronización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616624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Tener en cuenta que puede haber varias secciones criticas en un programa.</a:t>
            </a:r>
          </a:p>
          <a:p>
            <a:pPr marL="0" indent="0">
              <a:buNone/>
            </a:pPr>
            <a:endParaRPr lang="es-AR" sz="800" dirty="0" smtClean="0"/>
          </a:p>
          <a:p>
            <a:pPr marL="0" indent="0">
              <a:buNone/>
            </a:pPr>
            <a:r>
              <a:rPr lang="es-AR" dirty="0" err="1" smtClean="0"/>
              <a:t>If</a:t>
            </a:r>
            <a:r>
              <a:rPr lang="es-AR" dirty="0" smtClean="0"/>
              <a:t> stock_PC &gt; 0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endParaRPr lang="es-AR" dirty="0" smtClean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s-AR" dirty="0"/>
              <a:t>	</a:t>
            </a:r>
            <a:r>
              <a:rPr lang="es-AR" dirty="0" smtClean="0"/>
              <a:t>{</a:t>
            </a:r>
          </a:p>
          <a:p>
            <a:pPr marL="0" indent="0">
              <a:lnSpc>
                <a:spcPts val="120"/>
              </a:lnSpc>
              <a:spcBef>
                <a:spcPts val="0"/>
              </a:spcBef>
              <a:buNone/>
            </a:pPr>
            <a:r>
              <a:rPr lang="es-AR" dirty="0"/>
              <a:t>	</a:t>
            </a:r>
            <a:r>
              <a:rPr lang="es-AR" dirty="0" smtClean="0"/>
              <a:t>	actividades preliminares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	</a:t>
            </a:r>
            <a:r>
              <a:rPr lang="es-AR" b="1" dirty="0" err="1" smtClean="0">
                <a:solidFill>
                  <a:srgbClr val="FF0000"/>
                </a:solidFill>
              </a:rPr>
              <a:t>stock_pc</a:t>
            </a:r>
            <a:r>
              <a:rPr lang="es-AR" b="1" dirty="0" smtClean="0">
                <a:solidFill>
                  <a:srgbClr val="FF0000"/>
                </a:solidFill>
              </a:rPr>
              <a:t> -= 1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	actividades posteriores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}</a:t>
            </a:r>
          </a:p>
          <a:p>
            <a:pPr marL="0" indent="0">
              <a:buNone/>
            </a:pPr>
            <a:r>
              <a:rPr lang="es-AR" b="1" dirty="0" err="1">
                <a:solidFill>
                  <a:srgbClr val="FF0000"/>
                </a:solidFill>
              </a:rPr>
              <a:t>stock_pc</a:t>
            </a:r>
            <a:r>
              <a:rPr lang="es-AR" b="1" dirty="0">
                <a:solidFill>
                  <a:srgbClr val="FF0000"/>
                </a:solidFill>
              </a:rPr>
              <a:t> -= </a:t>
            </a:r>
            <a:r>
              <a:rPr lang="es-AR" b="1" dirty="0" smtClean="0">
                <a:solidFill>
                  <a:srgbClr val="FF0000"/>
                </a:solidFill>
              </a:rPr>
              <a:t>1  </a:t>
            </a:r>
            <a:r>
              <a:rPr lang="es-AR" b="1" dirty="0" err="1" smtClean="0"/>
              <a:t>Asi</a:t>
            </a:r>
            <a:r>
              <a:rPr lang="es-AR" b="1" dirty="0" smtClean="0"/>
              <a:t> se escribe en un lenguaje de alto nivel</a:t>
            </a:r>
          </a:p>
          <a:p>
            <a:pPr marL="0" indent="0">
              <a:buNone/>
            </a:pPr>
            <a:r>
              <a:rPr lang="es-AR" b="1" dirty="0" smtClean="0"/>
              <a:t>Que pasa a bajo nivel??</a:t>
            </a:r>
            <a:endParaRPr lang="es-AR" b="1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48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850106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Sincronización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616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b="1" dirty="0" smtClean="0"/>
              <a:t>Existen distintas  soluciones a este problema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AR" dirty="0" smtClean="0"/>
              <a:t>Ahora que </a:t>
            </a:r>
            <a:r>
              <a:rPr lang="es-AR" b="1" dirty="0" smtClean="0"/>
              <a:t>condiciones</a:t>
            </a:r>
            <a:r>
              <a:rPr lang="es-AR" dirty="0" smtClean="0"/>
              <a:t> debe tener o </a:t>
            </a:r>
            <a:r>
              <a:rPr lang="es-AR" b="1" dirty="0" smtClean="0"/>
              <a:t>cumplir</a:t>
            </a:r>
            <a:r>
              <a:rPr lang="es-AR" dirty="0" smtClean="0"/>
              <a:t> la solución que se proponga al problema de la </a:t>
            </a:r>
            <a:r>
              <a:rPr lang="es-AR" b="1" dirty="0" smtClean="0"/>
              <a:t>sección critica??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AR" b="1" dirty="0" smtClean="0"/>
              <a:t>Debemos definir un Protocolo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AR" b="1" dirty="0" smtClean="0"/>
              <a:t>Debemos saber si estamos en sistemas mono CPU o </a:t>
            </a:r>
            <a:r>
              <a:rPr lang="es-AR" b="1" dirty="0" err="1" smtClean="0"/>
              <a:t>multiple</a:t>
            </a:r>
            <a:r>
              <a:rPr lang="es-AR" b="1" dirty="0" smtClean="0"/>
              <a:t> CPU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AR" b="1" dirty="0" smtClean="0"/>
              <a:t>Plantearemos un ejemplo para entenderlo</a:t>
            </a:r>
          </a:p>
          <a:p>
            <a:pPr marL="0" indent="0" algn="just">
              <a:buNone/>
            </a:pPr>
            <a:endParaRPr lang="es-AR" b="1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40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008112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Sincronización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4000" dirty="0" smtClean="0"/>
              <a:t>Exclucion Mutua – </a:t>
            </a:r>
            <a:r>
              <a:rPr lang="es-AR" sz="4000" b="1" dirty="0" err="1" smtClean="0">
                <a:solidFill>
                  <a:srgbClr val="FF0000"/>
                </a:solidFill>
              </a:rPr>
              <a:t>Mutex</a:t>
            </a:r>
            <a:r>
              <a:rPr lang="es-AR" sz="4000" dirty="0" smtClean="0"/>
              <a:t> </a:t>
            </a:r>
            <a:r>
              <a:rPr lang="es-AR" sz="3600" dirty="0" smtClean="0"/>
              <a:t>-</a:t>
            </a:r>
            <a:r>
              <a:rPr lang="es-AR" sz="2800" dirty="0" smtClean="0"/>
              <a:t>(uno solo en la S.C.)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Necesitamos un protocolo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Cerrojo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Funciona para una cola FIFO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Planteo de  (</a:t>
            </a:r>
            <a:r>
              <a:rPr lang="es-AR" dirty="0" err="1" smtClean="0"/>
              <a:t>Stallings</a:t>
            </a:r>
            <a:r>
              <a:rPr lang="es-AR" dirty="0" smtClean="0"/>
              <a:t> – </a:t>
            </a:r>
            <a:r>
              <a:rPr lang="es-AR" dirty="0" err="1" smtClean="0"/>
              <a:t>Tanenbaum</a:t>
            </a:r>
            <a:r>
              <a:rPr lang="es-A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Ahora funciona para todos los procesos??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Que pasa si el recurso se asigna por prioridad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Planteo que se hace “</a:t>
            </a:r>
            <a:r>
              <a:rPr lang="es-AR" dirty="0" err="1" smtClean="0"/>
              <a:t>Silberschatz</a:t>
            </a:r>
            <a:r>
              <a:rPr lang="es-AR" dirty="0" smtClean="0"/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Quienes participan en la decisión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Dado que puede ocurrir un caso de </a:t>
            </a:r>
            <a:r>
              <a:rPr lang="es-AR" b="1" dirty="0" smtClean="0"/>
              <a:t>“inanición”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5034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9803</TotalTime>
  <Words>411</Words>
  <Application>Microsoft Office PowerPoint</Application>
  <PresentationFormat>Presentación en pantalla (4:3)</PresentationFormat>
  <Paragraphs>104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Sistemas Operativos</vt:lpstr>
      <vt:lpstr>Sincronizacion</vt:lpstr>
      <vt:lpstr>Sincronización</vt:lpstr>
      <vt:lpstr>Sincronización</vt:lpstr>
      <vt:lpstr> Sincronización </vt:lpstr>
      <vt:lpstr> Sincronización </vt:lpstr>
      <vt:lpstr>Sincronización</vt:lpstr>
      <vt:lpstr>Sincronización</vt:lpstr>
      <vt:lpstr>Sincronización</vt:lpstr>
      <vt:lpstr>Sincronización</vt:lpstr>
      <vt:lpstr>Sincronización</vt:lpstr>
      <vt:lpstr>Sincronización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255</cp:revision>
  <dcterms:created xsi:type="dcterms:W3CDTF">2022-03-15T23:45:58Z</dcterms:created>
  <dcterms:modified xsi:type="dcterms:W3CDTF">2023-08-15T04:14:50Z</dcterms:modified>
</cp:coreProperties>
</file>