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7" r:id="rId3"/>
    <p:sldId id="319" r:id="rId4"/>
    <p:sldId id="318" r:id="rId5"/>
    <p:sldId id="320" r:id="rId6"/>
    <p:sldId id="321" r:id="rId7"/>
    <p:sldId id="322" r:id="rId8"/>
    <p:sldId id="323" r:id="rId9"/>
    <p:sldId id="324" r:id="rId10"/>
    <p:sldId id="330" r:id="rId11"/>
    <p:sldId id="331" r:id="rId12"/>
    <p:sldId id="332" r:id="rId13"/>
    <p:sldId id="329" r:id="rId14"/>
    <p:sldId id="325" r:id="rId15"/>
    <p:sldId id="326" r:id="rId16"/>
    <p:sldId id="327" r:id="rId17"/>
    <p:sldId id="328" r:id="rId18"/>
    <p:sldId id="308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EC2A2-C819-1660-CE3B-8498B7C89B81}" v="1" dt="2023-12-04T18:28:48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81" d="100"/>
          <a:sy n="81" d="100"/>
        </p:scale>
        <p:origin x="-10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odriguez" userId="S::lrodriguez@frlp.utn.edu.ar::4d6f7dfe-ec28-43d0-9c3c-8d455999b023" providerId="AD" clId="Web-{CCCEC2A2-C819-1660-CE3B-8498B7C89B81}"/>
    <pc:docChg chg="sldOrd">
      <pc:chgData name="Luis Rodriguez" userId="S::lrodriguez@frlp.utn.edu.ar::4d6f7dfe-ec28-43d0-9c3c-8d455999b023" providerId="AD" clId="Web-{CCCEC2A2-C819-1660-CE3B-8498B7C89B81}" dt="2023-12-04T18:28:48.859" v="0"/>
      <pc:docMkLst>
        <pc:docMk/>
      </pc:docMkLst>
      <pc:sldChg chg="ord">
        <pc:chgData name="Luis Rodriguez" userId="S::lrodriguez@frlp.utn.edu.ar::4d6f7dfe-ec28-43d0-9c3c-8d455999b023" providerId="AD" clId="Web-{CCCEC2A2-C819-1660-CE3B-8498B7C89B81}" dt="2023-12-04T18:28:48.859" v="0"/>
        <pc:sldMkLst>
          <pc:docMk/>
          <pc:sldMk cId="387445685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>
                <a:solidFill>
                  <a:schemeClr val="tx2"/>
                </a:solidFill>
              </a:rPr>
              <a:t>Cursada 2022</a:t>
            </a: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pPr algn="l"/>
            <a:r>
              <a:rPr lang="es-MX" sz="4000" b="1" dirty="0">
                <a:solidFill>
                  <a:srgbClr val="FF0000"/>
                </a:solidFill>
              </a:rPr>
              <a:t>Comisión </a:t>
            </a:r>
            <a:r>
              <a:rPr lang="es-MX" sz="4000" b="1" dirty="0" smtClean="0">
                <a:solidFill>
                  <a:srgbClr val="FF0000"/>
                </a:solidFill>
              </a:rPr>
              <a:t>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Ejemplos </a:t>
            </a:r>
            <a:r>
              <a:rPr lang="es-AR" sz="5400" b="1" i="1" dirty="0" err="1">
                <a:solidFill>
                  <a:schemeClr val="tx2">
                    <a:lumMod val="75000"/>
                  </a:schemeClr>
                </a:solidFill>
              </a:rPr>
              <a:t>Semaforos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4040188" cy="639762"/>
          </a:xfrm>
        </p:spPr>
        <p:txBody>
          <a:bodyPr/>
          <a:lstStyle/>
          <a:p>
            <a:r>
              <a:rPr lang="es-AR" dirty="0" err="1"/>
              <a:t>Inicializar_semaforo</a:t>
            </a:r>
            <a:r>
              <a:rPr lang="es-AR" dirty="0"/>
              <a:t> ( S,  )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251520" y="1628800"/>
            <a:ext cx="4040188" cy="3921299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P1</a:t>
            </a:r>
          </a:p>
          <a:p>
            <a:pPr marL="0" indent="0">
              <a:buNone/>
            </a:pPr>
            <a:r>
              <a:rPr lang="es-AR" b="1" dirty="0"/>
              <a:t>{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MX" dirty="0" err="1"/>
              <a:t>Printf</a:t>
            </a:r>
            <a:r>
              <a:rPr lang="es-MX" dirty="0"/>
              <a:t>(“ Hola\n”);</a:t>
            </a:r>
            <a:endParaRPr lang="es-AR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}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6016" y="1628800"/>
            <a:ext cx="4041775" cy="395128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AR" b="1" dirty="0"/>
              <a:t>P2</a:t>
            </a:r>
          </a:p>
          <a:p>
            <a:pPr marL="0" indent="0">
              <a:buNone/>
            </a:pPr>
            <a:r>
              <a:rPr lang="es-AR" b="1" dirty="0"/>
              <a:t>{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MX" dirty="0" err="1"/>
              <a:t>Printf</a:t>
            </a:r>
            <a:r>
              <a:rPr lang="es-MX" dirty="0"/>
              <a:t>(“ </a:t>
            </a:r>
            <a:r>
              <a:rPr lang="es-MX" dirty="0" err="1"/>
              <a:t>Adios</a:t>
            </a:r>
            <a:r>
              <a:rPr lang="es-MX" dirty="0"/>
              <a:t>\n”);</a:t>
            </a:r>
            <a:endParaRPr lang="es-AR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}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061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Ejemplos Semáforos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4040188" cy="639762"/>
          </a:xfrm>
        </p:spPr>
        <p:txBody>
          <a:bodyPr/>
          <a:lstStyle/>
          <a:p>
            <a:r>
              <a:rPr lang="es-AR" dirty="0" err="1"/>
              <a:t>Inicializar_semaforo</a:t>
            </a:r>
            <a:r>
              <a:rPr lang="es-AR" dirty="0"/>
              <a:t> ( S,  )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107504" y="1628800"/>
            <a:ext cx="4248472" cy="3921299"/>
          </a:xfrm>
          <a:ln w="38100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3200" b="1" dirty="0"/>
              <a:t>P1</a:t>
            </a:r>
          </a:p>
          <a:p>
            <a:pPr marL="0" indent="0">
              <a:buNone/>
            </a:pPr>
            <a:r>
              <a:rPr lang="es-AR" b="1" dirty="0"/>
              <a:t>{</a:t>
            </a:r>
          </a:p>
          <a:p>
            <a:pPr marL="0" indent="0">
              <a:buNone/>
            </a:pPr>
            <a:r>
              <a:rPr lang="es-MX" sz="2900" dirty="0" err="1"/>
              <a:t>Function</a:t>
            </a:r>
            <a:r>
              <a:rPr lang="es-MX" sz="2900" dirty="0"/>
              <a:t>  </a:t>
            </a:r>
            <a:r>
              <a:rPr lang="es-MX" sz="2900" dirty="0" err="1"/>
              <a:t>retirar_dinero</a:t>
            </a:r>
            <a:r>
              <a:rPr lang="es-MX" sz="2900" dirty="0"/>
              <a:t>( </a:t>
            </a:r>
            <a:r>
              <a:rPr lang="es-MX" sz="2900" dirty="0" err="1"/>
              <a:t>int</a:t>
            </a:r>
            <a:r>
              <a:rPr lang="es-MX" sz="2900" dirty="0"/>
              <a:t>, dinero)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MX" sz="2900" dirty="0" err="1"/>
              <a:t>Aux</a:t>
            </a:r>
            <a:r>
              <a:rPr lang="es-MX" sz="2900" dirty="0"/>
              <a:t> = Saldo;</a:t>
            </a:r>
            <a:endParaRPr lang="es-AR" sz="2900" dirty="0"/>
          </a:p>
          <a:p>
            <a:pPr marL="0" indent="0">
              <a:buNone/>
            </a:pPr>
            <a:r>
              <a:rPr lang="es-MX" sz="2900" dirty="0" err="1"/>
              <a:t>Aux</a:t>
            </a:r>
            <a:r>
              <a:rPr lang="es-MX" sz="2900" dirty="0"/>
              <a:t> = </a:t>
            </a:r>
            <a:r>
              <a:rPr lang="es-MX" sz="2900" dirty="0" err="1"/>
              <a:t>Aux</a:t>
            </a:r>
            <a:r>
              <a:rPr lang="es-MX" sz="2900" dirty="0"/>
              <a:t> – dinero</a:t>
            </a:r>
            <a:endParaRPr lang="es-AR" sz="2900" dirty="0"/>
          </a:p>
          <a:p>
            <a:pPr marL="0" indent="0">
              <a:buNone/>
            </a:pPr>
            <a:r>
              <a:rPr lang="es-MX" sz="2900" dirty="0"/>
              <a:t>Saldo = </a:t>
            </a:r>
            <a:r>
              <a:rPr lang="es-MX" sz="2900" dirty="0" err="1"/>
              <a:t>Aux</a:t>
            </a:r>
            <a:endParaRPr lang="es-AR" sz="2900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}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572000" y="1628800"/>
            <a:ext cx="4464496" cy="3951288"/>
          </a:xfrm>
          <a:ln w="38100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3200" b="1" dirty="0"/>
              <a:t>P2</a:t>
            </a:r>
          </a:p>
          <a:p>
            <a:pPr marL="0" indent="0">
              <a:buNone/>
            </a:pPr>
            <a:r>
              <a:rPr lang="es-AR" b="1" dirty="0"/>
              <a:t>{</a:t>
            </a:r>
          </a:p>
          <a:p>
            <a:pPr marL="0" indent="0">
              <a:buNone/>
            </a:pPr>
            <a:r>
              <a:rPr lang="es-MX" sz="2900" dirty="0" err="1"/>
              <a:t>Function</a:t>
            </a:r>
            <a:r>
              <a:rPr lang="es-MX" sz="2900" dirty="0"/>
              <a:t> </a:t>
            </a:r>
            <a:r>
              <a:rPr lang="es-MX" sz="2900" dirty="0" err="1"/>
              <a:t>depositar_dinero</a:t>
            </a:r>
            <a:r>
              <a:rPr lang="es-MX" sz="2900" dirty="0"/>
              <a:t>( </a:t>
            </a:r>
            <a:r>
              <a:rPr lang="es-MX" sz="2900" dirty="0" err="1"/>
              <a:t>int</a:t>
            </a:r>
            <a:r>
              <a:rPr lang="es-MX" sz="2900" dirty="0"/>
              <a:t>, dinero)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MX" sz="2900" dirty="0" err="1"/>
              <a:t>Aux</a:t>
            </a:r>
            <a:r>
              <a:rPr lang="es-MX" sz="2900" dirty="0"/>
              <a:t> = Saldo</a:t>
            </a:r>
          </a:p>
          <a:p>
            <a:pPr marL="0" indent="0">
              <a:buNone/>
            </a:pPr>
            <a:r>
              <a:rPr lang="es-MX" sz="2900" dirty="0" err="1"/>
              <a:t>Aux</a:t>
            </a:r>
            <a:r>
              <a:rPr lang="es-MX" sz="2900" dirty="0"/>
              <a:t> = Saldo  + dinero</a:t>
            </a:r>
            <a:endParaRPr lang="es-AR" sz="2900" dirty="0"/>
          </a:p>
          <a:p>
            <a:pPr marL="0" indent="0">
              <a:buNone/>
            </a:pPr>
            <a:r>
              <a:rPr lang="es-MX" sz="2900" dirty="0"/>
              <a:t>Saldo = </a:t>
            </a:r>
            <a:r>
              <a:rPr lang="es-MX" sz="2900" dirty="0" err="1"/>
              <a:t>Aux</a:t>
            </a:r>
            <a:endParaRPr lang="es-AR" sz="2900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}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179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Ejemplos </a:t>
            </a:r>
            <a:r>
              <a:rPr lang="es-AR" sz="5400" b="1" i="1" dirty="0" err="1">
                <a:solidFill>
                  <a:schemeClr val="tx2">
                    <a:lumMod val="75000"/>
                  </a:schemeClr>
                </a:solidFill>
              </a:rPr>
              <a:t>Semaforos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4040188" cy="639762"/>
          </a:xfrm>
        </p:spPr>
        <p:txBody>
          <a:bodyPr/>
          <a:lstStyle/>
          <a:p>
            <a:r>
              <a:rPr lang="es-AR" dirty="0" err="1"/>
              <a:t>Inicializar_semaforo</a:t>
            </a:r>
            <a:r>
              <a:rPr lang="es-AR" dirty="0"/>
              <a:t> ( S,  )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251520" y="1628800"/>
            <a:ext cx="4040188" cy="3921299"/>
          </a:xfrm>
          <a:ln w="38100"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b="1" dirty="0"/>
              <a:t>P1</a:t>
            </a:r>
          </a:p>
          <a:p>
            <a:pPr marL="0" indent="0">
              <a:buNone/>
            </a:pPr>
            <a:r>
              <a:rPr lang="es-AR" b="1" dirty="0"/>
              <a:t>{</a:t>
            </a:r>
          </a:p>
          <a:p>
            <a:pPr marL="0" indent="0">
              <a:buNone/>
            </a:pPr>
            <a:r>
              <a:rPr lang="es-MX" sz="2900" dirty="0" err="1"/>
              <a:t>Function</a:t>
            </a:r>
            <a:r>
              <a:rPr lang="es-MX" sz="2900" dirty="0"/>
              <a:t>  </a:t>
            </a:r>
            <a:r>
              <a:rPr lang="es-MX" sz="2900" dirty="0" err="1"/>
              <a:t>retirar_dinero</a:t>
            </a:r>
            <a:r>
              <a:rPr lang="es-MX" sz="2900" dirty="0"/>
              <a:t>( </a:t>
            </a:r>
            <a:r>
              <a:rPr lang="es-MX" sz="2900" dirty="0" err="1"/>
              <a:t>int</a:t>
            </a:r>
            <a:r>
              <a:rPr lang="es-MX" sz="2900" dirty="0"/>
              <a:t>, dinero)</a:t>
            </a:r>
            <a:endParaRPr lang="es-AR" sz="2900" dirty="0"/>
          </a:p>
          <a:p>
            <a:pPr marL="0" indent="0">
              <a:buNone/>
            </a:pPr>
            <a:r>
              <a:rPr lang="es-MX" sz="2900" dirty="0"/>
              <a:t>Down(s)</a:t>
            </a:r>
            <a:r>
              <a:rPr lang="es-MX" sz="2900" dirty="0">
                <a:sym typeface="Wingdings"/>
              </a:rPr>
              <a:t></a:t>
            </a:r>
            <a:endParaRPr lang="es-AR" sz="2900" dirty="0"/>
          </a:p>
          <a:p>
            <a:pPr marL="0" indent="0">
              <a:buNone/>
            </a:pPr>
            <a:r>
              <a:rPr lang="es-MX" sz="2900" dirty="0" err="1"/>
              <a:t>Aux</a:t>
            </a:r>
            <a:r>
              <a:rPr lang="es-MX" sz="2900" dirty="0"/>
              <a:t> = Saldo;</a:t>
            </a:r>
            <a:endParaRPr lang="es-AR" sz="2900" dirty="0"/>
          </a:p>
          <a:p>
            <a:pPr marL="0" indent="0">
              <a:buNone/>
            </a:pPr>
            <a:r>
              <a:rPr lang="es-MX" sz="2900" dirty="0" err="1"/>
              <a:t>Aux</a:t>
            </a:r>
            <a:r>
              <a:rPr lang="es-MX" sz="2900" dirty="0"/>
              <a:t> = </a:t>
            </a:r>
            <a:r>
              <a:rPr lang="es-MX" sz="2900" dirty="0" err="1"/>
              <a:t>Aux</a:t>
            </a:r>
            <a:r>
              <a:rPr lang="es-MX" sz="2900" dirty="0"/>
              <a:t> – dinero</a:t>
            </a:r>
            <a:endParaRPr lang="es-AR" sz="2900" dirty="0"/>
          </a:p>
          <a:p>
            <a:pPr marL="0" indent="0">
              <a:buNone/>
            </a:pPr>
            <a:r>
              <a:rPr lang="es-MX" sz="2900" dirty="0"/>
              <a:t>Saldo = </a:t>
            </a:r>
            <a:r>
              <a:rPr lang="es-MX" sz="2900" dirty="0" err="1"/>
              <a:t>Aux</a:t>
            </a:r>
            <a:endParaRPr lang="es-AR" sz="2900" dirty="0"/>
          </a:p>
          <a:p>
            <a:pPr marL="0" indent="0">
              <a:buNone/>
            </a:pPr>
            <a:r>
              <a:rPr lang="es-MX" sz="2900" dirty="0"/>
              <a:t>Up(s)</a:t>
            </a:r>
            <a:endParaRPr lang="es-AR" sz="2900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}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6016" y="1628800"/>
            <a:ext cx="4041775" cy="3951288"/>
          </a:xfrm>
          <a:ln w="38100"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sz="3800" b="1" dirty="0"/>
              <a:t>P2</a:t>
            </a:r>
          </a:p>
          <a:p>
            <a:pPr marL="0" indent="0">
              <a:buNone/>
            </a:pPr>
            <a:r>
              <a:rPr lang="es-AR" b="1" dirty="0"/>
              <a:t>{</a:t>
            </a:r>
          </a:p>
          <a:p>
            <a:pPr marL="0" indent="0">
              <a:buNone/>
            </a:pPr>
            <a:r>
              <a:rPr lang="es-MX" sz="3600" dirty="0" err="1"/>
              <a:t>Function</a:t>
            </a:r>
            <a:r>
              <a:rPr lang="es-MX" sz="3600" dirty="0"/>
              <a:t> </a:t>
            </a:r>
            <a:r>
              <a:rPr lang="es-MX" sz="3600" dirty="0" err="1"/>
              <a:t>depositar_dinero</a:t>
            </a:r>
            <a:r>
              <a:rPr lang="es-MX" sz="3600" dirty="0"/>
              <a:t>( </a:t>
            </a:r>
            <a:r>
              <a:rPr lang="es-MX" sz="3600" dirty="0" err="1"/>
              <a:t>int</a:t>
            </a:r>
            <a:r>
              <a:rPr lang="es-MX" sz="3600" dirty="0"/>
              <a:t>, dinero)</a:t>
            </a:r>
            <a:endParaRPr lang="es-AR" sz="3600" dirty="0"/>
          </a:p>
          <a:p>
            <a:pPr marL="0" indent="0">
              <a:buNone/>
            </a:pPr>
            <a:r>
              <a:rPr lang="es-MX" sz="3600" dirty="0"/>
              <a:t>Down(s)</a:t>
            </a:r>
            <a:endParaRPr lang="es-AR" sz="3600" dirty="0"/>
          </a:p>
          <a:p>
            <a:pPr marL="0" indent="0">
              <a:buNone/>
            </a:pPr>
            <a:r>
              <a:rPr lang="es-MX" sz="3600" dirty="0" err="1"/>
              <a:t>Aux</a:t>
            </a:r>
            <a:r>
              <a:rPr lang="es-MX" sz="3600" dirty="0"/>
              <a:t> = Saldo    </a:t>
            </a:r>
            <a:r>
              <a:rPr lang="es-MX" sz="3600" dirty="0">
                <a:sym typeface="Wingdings"/>
              </a:rPr>
              <a:t></a:t>
            </a:r>
            <a:endParaRPr lang="es-AR" sz="3600" dirty="0"/>
          </a:p>
          <a:p>
            <a:pPr marL="0" indent="0">
              <a:buNone/>
            </a:pPr>
            <a:r>
              <a:rPr lang="es-MX" sz="3600" dirty="0" err="1"/>
              <a:t>Aux</a:t>
            </a:r>
            <a:r>
              <a:rPr lang="es-MX" sz="3600" dirty="0"/>
              <a:t> = Saldo  + dinero</a:t>
            </a:r>
            <a:endParaRPr lang="es-AR" sz="3600" dirty="0"/>
          </a:p>
          <a:p>
            <a:pPr marL="0" indent="0">
              <a:buNone/>
            </a:pPr>
            <a:r>
              <a:rPr lang="es-MX" sz="3600" dirty="0"/>
              <a:t>Saldo = </a:t>
            </a:r>
            <a:r>
              <a:rPr lang="es-MX" sz="3600" dirty="0" err="1"/>
              <a:t>Aux</a:t>
            </a:r>
            <a:endParaRPr lang="es-AR" sz="3600" dirty="0"/>
          </a:p>
          <a:p>
            <a:pPr marL="0" indent="0">
              <a:buNone/>
            </a:pPr>
            <a:r>
              <a:rPr lang="es-MX" sz="3600" dirty="0"/>
              <a:t>Up(s)</a:t>
            </a:r>
            <a:endParaRPr lang="es-AR" sz="3600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}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5665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Monitores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b="1" dirty="0"/>
              <a:t>Cantidad de procesos en modo concurrente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Antes había </a:t>
            </a:r>
            <a:r>
              <a:rPr lang="es-AR" b="1" dirty="0" smtClean="0"/>
              <a:t>pocos procesos</a:t>
            </a:r>
            <a:endParaRPr 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Que pasa si son </a:t>
            </a:r>
            <a:r>
              <a:rPr lang="es-AR" b="1" dirty="0" smtClean="0"/>
              <a:t>muchos procesos?</a:t>
            </a:r>
            <a:endParaRPr 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Los semáforos son una buena solución?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Confiamos en los programadores?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Para solucionar estos problemas se desarrollo una solución a nivel de los lenguajes de alto nivel.</a:t>
            </a:r>
          </a:p>
          <a:p>
            <a:pPr marL="0" indent="0" algn="ctr">
              <a:buNone/>
            </a:pPr>
            <a:r>
              <a:rPr lang="es-AR" sz="4800" b="1" dirty="0">
                <a:solidFill>
                  <a:srgbClr val="FF0000"/>
                </a:solidFill>
              </a:rPr>
              <a:t>Llamada Monitor</a:t>
            </a:r>
          </a:p>
          <a:p>
            <a:pPr marL="0" indent="0">
              <a:buNone/>
            </a:pP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58631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Monitores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Los sistemas operativos proveen una solucion llamada </a:t>
            </a:r>
            <a:r>
              <a:rPr lang="es-AR" b="1" i="1" dirty="0">
                <a:solidFill>
                  <a:srgbClr val="FF0000"/>
                </a:solidFill>
              </a:rPr>
              <a:t>semáforos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Los compiladores proveen una solucion llamada </a:t>
            </a:r>
            <a:r>
              <a:rPr lang="es-AR" b="1" i="1" dirty="0">
                <a:solidFill>
                  <a:srgbClr val="FF0000"/>
                </a:solidFill>
              </a:rPr>
              <a:t>Monitor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Los compiladores son parte del sistema operativo?</a:t>
            </a:r>
          </a:p>
          <a:p>
            <a:pPr marL="0" indent="0" algn="just">
              <a:buNone/>
            </a:pPr>
            <a:r>
              <a:rPr lang="es-AR" b="1" dirty="0"/>
              <a:t>Un monitor es un </a:t>
            </a:r>
            <a:r>
              <a:rPr lang="es-AR" b="1" dirty="0">
                <a:solidFill>
                  <a:srgbClr val="FF0000"/>
                </a:solidFill>
              </a:rPr>
              <a:t>tipo abstracto de datos</a:t>
            </a:r>
            <a:r>
              <a:rPr lang="es-AR" b="1" dirty="0"/>
              <a:t>, es un método que se invoca, lo que hace es </a:t>
            </a:r>
            <a:r>
              <a:rPr lang="es-AR" b="1" dirty="0">
                <a:solidFill>
                  <a:srgbClr val="FF0000"/>
                </a:solidFill>
              </a:rPr>
              <a:t>encapsular todas las operaciones</a:t>
            </a:r>
            <a:r>
              <a:rPr lang="es-AR" b="1" dirty="0"/>
              <a:t> que se hacen sobre un </a:t>
            </a:r>
            <a:r>
              <a:rPr lang="es-AR" b="1" dirty="0">
                <a:solidFill>
                  <a:srgbClr val="FF0000"/>
                </a:solidFill>
              </a:rPr>
              <a:t>recurso compartido</a:t>
            </a:r>
            <a:r>
              <a:rPr lang="es-AR" b="1" dirty="0"/>
              <a:t>. (variables, punteros de buffers, </a:t>
            </a:r>
            <a:r>
              <a:rPr lang="es-AR" b="1" dirty="0" err="1"/>
              <a:t>etc</a:t>
            </a:r>
            <a:r>
              <a:rPr lang="es-AR" b="1" dirty="0"/>
              <a:t>)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23030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11809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Monitores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Le pido al monitor que haga algo</a:t>
            </a:r>
            <a:endParaRPr lang="es-AR" b="1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El buffers esta disponible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i="1" dirty="0"/>
              <a:t>Donde esta el puntero del buffers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Corre 5 lugares al puntero del buffers</a:t>
            </a:r>
          </a:p>
          <a:p>
            <a:pPr marL="0" indent="0">
              <a:buNone/>
            </a:pPr>
            <a:r>
              <a:rPr lang="es-AR" b="1" dirty="0"/>
              <a:t>La operación la hace el monitor, lo invoco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3347864" y="3789040"/>
            <a:ext cx="2016224" cy="28623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Nombre Monitor</a:t>
            </a:r>
          </a:p>
          <a:p>
            <a:endParaRPr lang="es-AR" dirty="0"/>
          </a:p>
          <a:p>
            <a:r>
              <a:rPr lang="es-AR" dirty="0"/>
              <a:t>Variables locales</a:t>
            </a:r>
          </a:p>
          <a:p>
            <a:r>
              <a:rPr lang="es-AR" dirty="0"/>
              <a:t>Variables Globales</a:t>
            </a:r>
          </a:p>
          <a:p>
            <a:endParaRPr lang="es-AR" dirty="0"/>
          </a:p>
          <a:p>
            <a:r>
              <a:rPr lang="es-AR" dirty="0" err="1"/>
              <a:t>Proc</a:t>
            </a:r>
            <a:r>
              <a:rPr lang="es-AR" dirty="0"/>
              <a:t> </a:t>
            </a:r>
            <a:r>
              <a:rPr lang="es-AR" dirty="0" err="1"/>
              <a:t>Publicos</a:t>
            </a:r>
            <a:endParaRPr lang="es-AR" dirty="0"/>
          </a:p>
          <a:p>
            <a:r>
              <a:rPr lang="es-AR" dirty="0" err="1"/>
              <a:t>Proc</a:t>
            </a:r>
            <a:r>
              <a:rPr lang="es-AR" dirty="0"/>
              <a:t> Privados </a:t>
            </a:r>
          </a:p>
          <a:p>
            <a:r>
              <a:rPr lang="es-AR" dirty="0"/>
              <a:t>---------------------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1868065" y="468914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H2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492152" y="4503592"/>
            <a:ext cx="504056" cy="33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H1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295636" y="5012069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H3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683568" y="522020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4209207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11809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Monitores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En definitiva encapsula todos los procedimientos</a:t>
            </a:r>
          </a:p>
          <a:p>
            <a:r>
              <a:rPr lang="es-AR" b="1" i="1" dirty="0">
                <a:solidFill>
                  <a:srgbClr val="FF0000"/>
                </a:solidFill>
              </a:rPr>
              <a:t>Consulta</a:t>
            </a:r>
          </a:p>
          <a:p>
            <a:r>
              <a:rPr lang="es-AR" b="1" i="1" dirty="0" err="1">
                <a:solidFill>
                  <a:srgbClr val="FF0000"/>
                </a:solidFill>
              </a:rPr>
              <a:t>Invocacion</a:t>
            </a:r>
            <a:r>
              <a:rPr lang="es-AR" b="1" i="1" dirty="0">
                <a:solidFill>
                  <a:srgbClr val="FF0000"/>
                </a:solidFill>
              </a:rPr>
              <a:t> </a:t>
            </a:r>
          </a:p>
          <a:p>
            <a:r>
              <a:rPr lang="es-AR" b="1" i="1" dirty="0">
                <a:solidFill>
                  <a:srgbClr val="FF0000"/>
                </a:solidFill>
              </a:rPr>
              <a:t>Desplazamiento</a:t>
            </a:r>
          </a:p>
          <a:p>
            <a:r>
              <a:rPr lang="es-AR" b="1" i="1" dirty="0">
                <a:solidFill>
                  <a:srgbClr val="FF0000"/>
                </a:solidFill>
              </a:rPr>
              <a:t>Incremento de una variable (</a:t>
            </a:r>
            <a:r>
              <a:rPr lang="es-AR" b="1" i="1" dirty="0" err="1">
                <a:solidFill>
                  <a:srgbClr val="FF0000"/>
                </a:solidFill>
              </a:rPr>
              <a:t>seccion</a:t>
            </a:r>
            <a:r>
              <a:rPr lang="es-AR" b="1" i="1" dirty="0">
                <a:solidFill>
                  <a:srgbClr val="FF0000"/>
                </a:solidFill>
              </a:rPr>
              <a:t> critica)</a:t>
            </a:r>
          </a:p>
          <a:p>
            <a:r>
              <a:rPr lang="es-AR" b="1" i="1" dirty="0">
                <a:solidFill>
                  <a:srgbClr val="FF0000"/>
                </a:solidFill>
              </a:rPr>
              <a:t>Grabar sobre el recurso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Los hilos van a invocar al método monitor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Solo uno va a poder estar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La única garantía es que el monitor este bien </a:t>
            </a:r>
          </a:p>
          <a:p>
            <a:pPr marL="0" indent="0">
              <a:buNone/>
            </a:pPr>
            <a:r>
              <a:rPr lang="es-AR" b="1" dirty="0"/>
              <a:t>    </a:t>
            </a:r>
            <a:r>
              <a:rPr lang="es-AR" b="1" i="1" dirty="0">
                <a:solidFill>
                  <a:srgbClr val="0070C0"/>
                </a:solidFill>
              </a:rPr>
              <a:t>Programado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10409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11809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Monitores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r>
              <a:rPr lang="es-AR" b="1" dirty="0"/>
              <a:t>Existe un tipo de variable exclusiva de los monitores, se llama </a:t>
            </a:r>
            <a:r>
              <a:rPr lang="es-AR" b="1" i="1" dirty="0">
                <a:solidFill>
                  <a:srgbClr val="FF0000"/>
                </a:solidFill>
              </a:rPr>
              <a:t>“</a:t>
            </a:r>
            <a:r>
              <a:rPr lang="es-AR" b="1" i="1" dirty="0" err="1">
                <a:solidFill>
                  <a:srgbClr val="FF0000"/>
                </a:solidFill>
              </a:rPr>
              <a:t>condition</a:t>
            </a:r>
            <a:r>
              <a:rPr lang="es-AR" b="1" i="1" dirty="0">
                <a:solidFill>
                  <a:srgbClr val="FF0000"/>
                </a:solidFill>
              </a:rPr>
              <a:t>”</a:t>
            </a:r>
          </a:p>
          <a:p>
            <a:r>
              <a:rPr lang="es-AR" b="1" i="1" dirty="0"/>
              <a:t>Solo se declaran dentro de monitor</a:t>
            </a:r>
          </a:p>
          <a:p>
            <a:r>
              <a:rPr lang="es-AR" b="1" i="1" dirty="0"/>
              <a:t>Garantiza la sincronización </a:t>
            </a:r>
            <a:r>
              <a:rPr lang="es-AR" b="1" dirty="0"/>
              <a:t>plena del monitor</a:t>
            </a:r>
          </a:p>
          <a:p>
            <a:r>
              <a:rPr lang="es-AR" b="1" dirty="0"/>
              <a:t>Asociadas algunas a operaciones </a:t>
            </a:r>
            <a:r>
              <a:rPr lang="es-AR" b="1" dirty="0" err="1">
                <a:solidFill>
                  <a:srgbClr val="FF0000"/>
                </a:solidFill>
              </a:rPr>
              <a:t>wait</a:t>
            </a:r>
            <a:r>
              <a:rPr lang="es-AR" b="1" dirty="0">
                <a:solidFill>
                  <a:srgbClr val="FF0000"/>
                </a:solidFill>
              </a:rPr>
              <a:t> y </a:t>
            </a:r>
            <a:r>
              <a:rPr lang="es-AR" b="1" dirty="0" err="1">
                <a:solidFill>
                  <a:srgbClr val="FF0000"/>
                </a:solidFill>
              </a:rPr>
              <a:t>signal</a:t>
            </a:r>
            <a:endParaRPr lang="es-AR" b="1" dirty="0">
              <a:solidFill>
                <a:srgbClr val="FF0000"/>
              </a:solidFill>
            </a:endParaRPr>
          </a:p>
          <a:p>
            <a:r>
              <a:rPr lang="es-AR" b="1" dirty="0"/>
              <a:t>Administran la cola de entrada al </a:t>
            </a:r>
            <a:r>
              <a:rPr lang="es-AR" b="1" dirty="0">
                <a:solidFill>
                  <a:srgbClr val="FF0000"/>
                </a:solidFill>
              </a:rPr>
              <a:t>Monitor</a:t>
            </a:r>
          </a:p>
          <a:p>
            <a:pPr marL="0" indent="0" algn="just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Por lo tanto decimos que los Sistemas Operativos modernos proveen herramientas como los </a:t>
            </a:r>
            <a:r>
              <a:rPr lang="es-AR" sz="4000" b="1" i="1" dirty="0" err="1">
                <a:solidFill>
                  <a:srgbClr val="002060"/>
                </a:solidFill>
              </a:rPr>
              <a:t>Semaforos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 y los lenguajes herramientas que me permiten definir </a:t>
            </a:r>
            <a:r>
              <a:rPr lang="es-AR" sz="4000" b="1" i="1" dirty="0">
                <a:solidFill>
                  <a:srgbClr val="002060"/>
                </a:solidFill>
              </a:rPr>
              <a:t>Monitores</a:t>
            </a:r>
          </a:p>
        </p:txBody>
      </p:sp>
    </p:spTree>
    <p:extLst>
      <p:ext uri="{BB962C8B-B14F-4D97-AF65-F5344CB8AC3E}">
        <p14:creationId xmlns:p14="http://schemas.microsoft.com/office/powerpoint/2010/main" val="84284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4400" b="1" i="1" dirty="0">
                <a:solidFill>
                  <a:srgbClr val="002060"/>
                </a:solidFill>
              </a:rPr>
              <a:t>Fin del Tema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1008112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Sincronización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96752"/>
            <a:ext cx="8877672" cy="55446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Herramientas especificas para esto implementadas a nivel Sistema Operativo y Lenguajes de Alto Nivel</a:t>
            </a:r>
          </a:p>
          <a:p>
            <a:pPr marL="0" indent="0">
              <a:buNone/>
            </a:pPr>
            <a:endParaRPr lang="es-A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4800" b="1" dirty="0" err="1"/>
              <a:t>Semaforos</a:t>
            </a:r>
            <a:endParaRPr lang="es-AR" sz="4800" b="1" dirty="0"/>
          </a:p>
          <a:p>
            <a:pPr marL="0" indent="0">
              <a:buNone/>
            </a:pPr>
            <a:endParaRPr lang="es-AR" sz="4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4800" b="1" dirty="0"/>
              <a:t>Monitores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077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Semáforos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rmAutofit fontScale="25000" lnSpcReduction="20000"/>
          </a:bodyPr>
          <a:lstStyle/>
          <a:p>
            <a:r>
              <a:rPr lang="es-AR" sz="11200" b="1" i="1" dirty="0" err="1"/>
              <a:t>Wait</a:t>
            </a:r>
            <a:r>
              <a:rPr lang="es-AR" sz="11200" b="1" i="1" dirty="0"/>
              <a:t> = </a:t>
            </a:r>
            <a:r>
              <a:rPr lang="es-AR" sz="11200" b="1" i="1" dirty="0" err="1"/>
              <a:t>down</a:t>
            </a:r>
            <a:r>
              <a:rPr lang="es-AR" sz="11200" b="1" i="1" dirty="0"/>
              <a:t> = P(S)</a:t>
            </a:r>
            <a:endParaRPr lang="es-AR" sz="11200" dirty="0"/>
          </a:p>
          <a:p>
            <a:pPr marL="0" indent="0" algn="just">
              <a:buNone/>
            </a:pPr>
            <a:r>
              <a:rPr lang="es-AR" sz="11200" b="1" i="1" dirty="0"/>
              <a:t>	</a:t>
            </a:r>
            <a:r>
              <a:rPr lang="es-AR" sz="11200" dirty="0"/>
              <a:t> La función P(S) es conocida como la que pide el recurso, y si no está disponible queda en un ciclo infinito, ahora si está disponible no entra al </a:t>
            </a:r>
            <a:r>
              <a:rPr lang="es-AR" sz="11200" dirty="0" err="1"/>
              <a:t>while</a:t>
            </a:r>
            <a:r>
              <a:rPr lang="es-AR" sz="11200" dirty="0"/>
              <a:t> y lo que hace es decrementar  la variable </a:t>
            </a:r>
            <a:r>
              <a:rPr lang="es-AR" sz="11200" b="1" dirty="0"/>
              <a:t>semáforo S</a:t>
            </a:r>
            <a:r>
              <a:rPr lang="es-AR" sz="11200" dirty="0"/>
              <a:t>, esto quiere decir que toma el recurso, o variable, etc. O sea cuando accede a lo que llamamos la  “</a:t>
            </a:r>
            <a:r>
              <a:rPr lang="es-AR" sz="11200" b="1" dirty="0"/>
              <a:t>Seccion Critica”, </a:t>
            </a:r>
            <a:r>
              <a:rPr lang="es-AR" sz="11200" dirty="0"/>
              <a:t>una vez terminada esta porción de código</a:t>
            </a:r>
            <a:r>
              <a:rPr lang="es-AR" sz="11200" b="1" dirty="0"/>
              <a:t> se </a:t>
            </a:r>
            <a:r>
              <a:rPr lang="es-AR" sz="11200" dirty="0"/>
              <a:t>libra con la función V(S).</a:t>
            </a:r>
          </a:p>
          <a:p>
            <a:pPr marL="0" indent="0">
              <a:buNone/>
            </a:pPr>
            <a:r>
              <a:rPr lang="es-AR" sz="11200" dirty="0"/>
              <a:t> </a:t>
            </a:r>
          </a:p>
          <a:p>
            <a:r>
              <a:rPr lang="es-AR" sz="11200" b="1" i="1" dirty="0" err="1"/>
              <a:t>Signal</a:t>
            </a:r>
            <a:r>
              <a:rPr lang="es-AR" sz="11200" b="1" i="1" dirty="0"/>
              <a:t> = Up = V(S)</a:t>
            </a:r>
            <a:r>
              <a:rPr lang="es-AR" sz="11200" dirty="0"/>
              <a:t>  </a:t>
            </a:r>
          </a:p>
          <a:p>
            <a:pPr marL="0" indent="0" algn="just">
              <a:buNone/>
            </a:pPr>
            <a:r>
              <a:rPr lang="es-AR" sz="11200" dirty="0"/>
              <a:t>	Esta función libera el recurso e incrementa el valor del semáforo S o despierta el proceso que esta esperando acceder a la sección critica, si es que lo usamos para el acceso a recursos compartidos, en el caso de que sea tipo </a:t>
            </a:r>
            <a:r>
              <a:rPr lang="es-AR" sz="11200" dirty="0" err="1"/>
              <a:t>Mutex</a:t>
            </a:r>
            <a:r>
              <a:rPr lang="es-AR" sz="11200" dirty="0"/>
              <a:t> la variable será modificada como 0 o 1 según la implementación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 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593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Semáforos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AR" sz="4200" b="1" dirty="0"/>
              <a:t>Definición: </a:t>
            </a:r>
            <a:r>
              <a:rPr lang="es-AR" dirty="0"/>
              <a:t>Un semáforo es un </a:t>
            </a:r>
            <a:r>
              <a:rPr lang="es-AR" b="1" dirty="0"/>
              <a:t>tipo de variable especial</a:t>
            </a:r>
            <a:r>
              <a:rPr lang="es-AR" dirty="0"/>
              <a:t> (Tipo de dato Abstracto), que pertenece al dominio de los enteros, esta variable es de tipo protegido y solo la maneja el “</a:t>
            </a:r>
            <a:r>
              <a:rPr lang="es-AR" b="1" dirty="0"/>
              <a:t>Sistema Operativo</a:t>
            </a:r>
            <a:r>
              <a:rPr lang="es-AR" dirty="0"/>
              <a:t>” </a:t>
            </a:r>
          </a:p>
          <a:p>
            <a:pPr marL="0" indent="0" algn="just">
              <a:lnSpc>
                <a:spcPts val="2500"/>
              </a:lnSpc>
              <a:spcBef>
                <a:spcPts val="0"/>
              </a:spcBef>
              <a:buNone/>
            </a:pPr>
            <a:endParaRPr lang="es-AR" sz="3900" dirty="0"/>
          </a:p>
          <a:p>
            <a:pPr marL="0" indent="0" algn="just">
              <a:buNone/>
            </a:pPr>
            <a:r>
              <a:rPr lang="es-AR" sz="4200" b="1" dirty="0"/>
              <a:t>Cuales son las operaciones:</a:t>
            </a:r>
          </a:p>
          <a:p>
            <a:pPr marL="0" indent="0" algn="just">
              <a:buNone/>
            </a:pPr>
            <a:endParaRPr lang="es-AR" dirty="0"/>
          </a:p>
          <a:p>
            <a:pPr algn="just"/>
            <a:r>
              <a:rPr lang="es-AR" sz="3900" dirty="0"/>
              <a:t>Inicialización del semáforo (Ej. S=0, 1 o n)</a:t>
            </a:r>
          </a:p>
          <a:p>
            <a:pPr algn="just"/>
            <a:r>
              <a:rPr lang="es-AR" sz="3900" dirty="0"/>
              <a:t>Pide el recurso  </a:t>
            </a:r>
            <a:r>
              <a:rPr lang="es-AR" sz="3900" b="1" i="1" dirty="0" err="1"/>
              <a:t>Wait</a:t>
            </a:r>
            <a:r>
              <a:rPr lang="es-AR" sz="3900" b="1" i="1" dirty="0"/>
              <a:t> = </a:t>
            </a:r>
            <a:r>
              <a:rPr lang="es-AR" sz="3900" b="1" i="1" dirty="0" err="1"/>
              <a:t>down</a:t>
            </a:r>
            <a:r>
              <a:rPr lang="es-AR" sz="3900" b="1" i="1" dirty="0"/>
              <a:t> = P(S)</a:t>
            </a:r>
            <a:endParaRPr lang="es-AR" sz="3900" dirty="0"/>
          </a:p>
          <a:p>
            <a:pPr algn="just"/>
            <a:r>
              <a:rPr lang="es-AR" sz="3900" dirty="0"/>
              <a:t>Libera el recurso  </a:t>
            </a:r>
            <a:r>
              <a:rPr lang="es-AR" sz="3900" b="1" i="1" dirty="0" err="1"/>
              <a:t>Signal</a:t>
            </a:r>
            <a:r>
              <a:rPr lang="es-AR" sz="3900" b="1" i="1" dirty="0"/>
              <a:t> = Up = V(S)</a:t>
            </a:r>
            <a:r>
              <a:rPr lang="es-AR" sz="3900" dirty="0"/>
              <a:t>  </a:t>
            </a:r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 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44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Semáforos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3900" dirty="0" err="1"/>
              <a:t>Inicializar_semaforo</a:t>
            </a:r>
            <a:r>
              <a:rPr lang="es-AR" sz="3900" dirty="0"/>
              <a:t> ( S, valor )</a:t>
            </a:r>
          </a:p>
          <a:p>
            <a:pPr marL="0" indent="0">
              <a:buNone/>
            </a:pPr>
            <a:r>
              <a:rPr lang="es-AR" sz="3900" dirty="0"/>
              <a:t> </a:t>
            </a:r>
          </a:p>
          <a:p>
            <a:pPr marL="0" indent="0">
              <a:buNone/>
            </a:pPr>
            <a:r>
              <a:rPr lang="en-US" sz="3900" dirty="0"/>
              <a:t>Wait = down = P(S) :</a:t>
            </a:r>
            <a:endParaRPr lang="es-AR" sz="3900" dirty="0"/>
          </a:p>
          <a:p>
            <a:pPr marL="0" indent="0">
              <a:buNone/>
            </a:pPr>
            <a:r>
              <a:rPr lang="en-US" sz="3900" dirty="0"/>
              <a:t>			 while S &lt;= 0 do</a:t>
            </a:r>
            <a:endParaRPr lang="es-AR" sz="3900" dirty="0"/>
          </a:p>
          <a:p>
            <a:pPr marL="0" indent="0">
              <a:buNone/>
            </a:pPr>
            <a:r>
              <a:rPr lang="en-US" sz="3900" dirty="0"/>
              <a:t>                                        Begin</a:t>
            </a:r>
            <a:endParaRPr lang="es-AR" sz="3900" dirty="0"/>
          </a:p>
          <a:p>
            <a:pPr marL="0" indent="0">
              <a:buNone/>
            </a:pPr>
            <a:r>
              <a:rPr lang="en-US" sz="3900" dirty="0"/>
              <a:t>                                             Recurso no disponible</a:t>
            </a:r>
            <a:endParaRPr lang="es-AR" sz="3900" dirty="0"/>
          </a:p>
          <a:p>
            <a:pPr marL="0" indent="0">
              <a:buNone/>
            </a:pPr>
            <a:r>
              <a:rPr lang="en-US" sz="3900" dirty="0"/>
              <a:t>                                         End</a:t>
            </a:r>
            <a:endParaRPr lang="es-AR" sz="3900" dirty="0"/>
          </a:p>
          <a:p>
            <a:pPr marL="0" indent="0">
              <a:buNone/>
            </a:pPr>
            <a:r>
              <a:rPr lang="en-US" sz="3900" dirty="0"/>
              <a:t>                                    S=S-1; -----&gt; Toma el recurso</a:t>
            </a:r>
            <a:endParaRPr lang="es-AR" sz="3900" dirty="0"/>
          </a:p>
          <a:p>
            <a:pPr marL="0" indent="0">
              <a:buNone/>
            </a:pPr>
            <a:r>
              <a:rPr lang="en-US" sz="3900" dirty="0"/>
              <a:t>Signal = Up = V(S)   : S=S+1;  ----- &gt; Libera el recurso</a:t>
            </a:r>
            <a:endParaRPr lang="es-AR" sz="3900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 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930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Semáforos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dirty="0"/>
              <a:t>Tipos: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000" b="1" dirty="0">
                <a:solidFill>
                  <a:srgbClr val="FF0000"/>
                </a:solidFill>
              </a:rPr>
              <a:t>Binarios (</a:t>
            </a:r>
            <a:r>
              <a:rPr lang="es-AR" sz="4000" b="1" dirty="0" err="1">
                <a:solidFill>
                  <a:srgbClr val="FF0000"/>
                </a:solidFill>
              </a:rPr>
              <a:t>mutex</a:t>
            </a:r>
            <a:r>
              <a:rPr lang="es-AR" sz="4000" b="1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s-AR" sz="3600" dirty="0"/>
              <a:t>Toman valores 0 o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000" b="1" dirty="0">
                <a:solidFill>
                  <a:srgbClr val="FF0000"/>
                </a:solidFill>
              </a:rPr>
              <a:t>Contadores</a:t>
            </a:r>
          </a:p>
          <a:p>
            <a:pPr lvl="2"/>
            <a:r>
              <a:rPr lang="es-AR" sz="3600" dirty="0"/>
              <a:t>Toman valores mayores a 1</a:t>
            </a:r>
          </a:p>
          <a:p>
            <a:pPr lvl="2"/>
            <a:r>
              <a:rPr lang="es-AR" sz="3600" dirty="0"/>
              <a:t>Para administrar cantidad de recursos</a:t>
            </a:r>
          </a:p>
        </p:txBody>
      </p:sp>
    </p:spTree>
    <p:extLst>
      <p:ext uri="{BB962C8B-B14F-4D97-AF65-F5344CB8AC3E}">
        <p14:creationId xmlns:p14="http://schemas.microsoft.com/office/powerpoint/2010/main" val="198378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Semáforos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dirty="0"/>
              <a:t>Tipos: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000" b="1" dirty="0">
                <a:solidFill>
                  <a:srgbClr val="FF0000"/>
                </a:solidFill>
              </a:rPr>
              <a:t>Binarios (</a:t>
            </a:r>
            <a:r>
              <a:rPr lang="es-AR" sz="4000" b="1" dirty="0" err="1">
                <a:solidFill>
                  <a:srgbClr val="FF0000"/>
                </a:solidFill>
              </a:rPr>
              <a:t>mutex</a:t>
            </a:r>
            <a:r>
              <a:rPr lang="es-AR" sz="4000" b="1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s-AR" sz="3600" dirty="0"/>
              <a:t>Toman valores 0 o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000" b="1" dirty="0">
                <a:solidFill>
                  <a:srgbClr val="FF0000"/>
                </a:solidFill>
              </a:rPr>
              <a:t>Contadores</a:t>
            </a:r>
          </a:p>
          <a:p>
            <a:pPr lvl="2"/>
            <a:r>
              <a:rPr lang="es-AR" sz="3600" dirty="0"/>
              <a:t>Toman valores mayores a 1</a:t>
            </a:r>
          </a:p>
          <a:p>
            <a:pPr lvl="2"/>
            <a:r>
              <a:rPr lang="es-AR" sz="3600" dirty="0"/>
              <a:t>Para administrar cantidad de recursos</a:t>
            </a:r>
          </a:p>
        </p:txBody>
      </p:sp>
    </p:spTree>
    <p:extLst>
      <p:ext uri="{BB962C8B-B14F-4D97-AF65-F5344CB8AC3E}">
        <p14:creationId xmlns:p14="http://schemas.microsoft.com/office/powerpoint/2010/main" val="48252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Semáforos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b="1" dirty="0"/>
              <a:t>Espera Activa</a:t>
            </a:r>
          </a:p>
          <a:p>
            <a:pPr marL="0" indent="0">
              <a:buNone/>
            </a:pPr>
            <a:endParaRPr lang="es-AR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72" y="1776413"/>
            <a:ext cx="8620208" cy="50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85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 fontScale="90000"/>
          </a:bodyPr>
          <a:lstStyle/>
          <a:p>
            <a:r>
              <a:rPr lang="es-AR" sz="5400" b="1" i="1" dirty="0">
                <a:solidFill>
                  <a:schemeClr val="tx2">
                    <a:lumMod val="75000"/>
                  </a:schemeClr>
                </a:solidFill>
              </a:rPr>
              <a:t>Ejemplos </a:t>
            </a:r>
            <a:r>
              <a:rPr lang="es-AR" sz="5400" b="1" i="1" dirty="0" err="1">
                <a:solidFill>
                  <a:schemeClr val="tx2">
                    <a:lumMod val="75000"/>
                  </a:schemeClr>
                </a:solidFill>
              </a:rPr>
              <a:t>Semaforos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Vamos a ver un ejemplo donde yo quiero sincronizar dos procesos, para que si o si uno deba ejecutarse primero que el otro,  Por ejemplo quiero grabar en un archivo la palabra </a:t>
            </a:r>
            <a:r>
              <a:rPr lang="es-AR" b="1" dirty="0"/>
              <a:t>Hola</a:t>
            </a:r>
            <a:r>
              <a:rPr lang="es-AR" dirty="0"/>
              <a:t> y </a:t>
            </a:r>
            <a:r>
              <a:rPr lang="es-AR" b="1" dirty="0"/>
              <a:t>Adiós</a:t>
            </a:r>
            <a:r>
              <a:rPr lang="es-AR" dirty="0"/>
              <a:t>, donde un proceso (P1) graba </a:t>
            </a:r>
            <a:r>
              <a:rPr lang="es-AR" b="1" dirty="0"/>
              <a:t>Hola</a:t>
            </a:r>
            <a:r>
              <a:rPr lang="es-AR" dirty="0"/>
              <a:t>, y el proceso (P2) graba </a:t>
            </a:r>
            <a:r>
              <a:rPr lang="es-AR" b="1" dirty="0"/>
              <a:t>Adiós</a:t>
            </a:r>
            <a:r>
              <a:rPr lang="es-AR" dirty="0"/>
              <a:t>. Es evidente que primero se tiene que ejecutar el P1 y luego P2.</a:t>
            </a:r>
          </a:p>
          <a:p>
            <a:pPr marL="0" indent="0">
              <a:buNone/>
            </a:pPr>
            <a:r>
              <a:rPr lang="es-AR" dirty="0"/>
              <a:t> </a:t>
            </a:r>
          </a:p>
          <a:p>
            <a:r>
              <a:rPr lang="es-AR" dirty="0"/>
              <a:t>Como debería inicializar el semáforo para esta problemática?   </a:t>
            </a:r>
          </a:p>
          <a:p>
            <a:pPr marL="0" indent="0">
              <a:buNone/>
            </a:pP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303730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10926</TotalTime>
  <Words>646</Words>
  <Application>Microsoft Office PowerPoint</Application>
  <PresentationFormat>Presentación en pantalla (4:3)</PresentationFormat>
  <Paragraphs>196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Sistemas Operativos</vt:lpstr>
      <vt:lpstr>Sincronización</vt:lpstr>
      <vt:lpstr>Semáforos</vt:lpstr>
      <vt:lpstr>Semáforos</vt:lpstr>
      <vt:lpstr>Semáforos</vt:lpstr>
      <vt:lpstr>Semáforos</vt:lpstr>
      <vt:lpstr>Semáforos</vt:lpstr>
      <vt:lpstr>Semáforos</vt:lpstr>
      <vt:lpstr>Ejemplos Semaforos</vt:lpstr>
      <vt:lpstr>Ejemplos Semaforos</vt:lpstr>
      <vt:lpstr>Ejemplos Semáforos</vt:lpstr>
      <vt:lpstr>Ejemplos Semaforos</vt:lpstr>
      <vt:lpstr>Monitores</vt:lpstr>
      <vt:lpstr>Monitores</vt:lpstr>
      <vt:lpstr>Monitores</vt:lpstr>
      <vt:lpstr>Monitores</vt:lpstr>
      <vt:lpstr>Monitores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278</cp:revision>
  <dcterms:created xsi:type="dcterms:W3CDTF">2022-03-15T23:45:58Z</dcterms:created>
  <dcterms:modified xsi:type="dcterms:W3CDTF">2024-10-30T00:43:35Z</dcterms:modified>
</cp:coreProperties>
</file>