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7" r:id="rId3"/>
    <p:sldId id="318" r:id="rId4"/>
    <p:sldId id="333" r:id="rId5"/>
    <p:sldId id="334" r:id="rId6"/>
    <p:sldId id="335" r:id="rId7"/>
    <p:sldId id="336" r:id="rId8"/>
    <p:sldId id="338" r:id="rId9"/>
    <p:sldId id="339" r:id="rId10"/>
    <p:sldId id="340" r:id="rId11"/>
    <p:sldId id="342" r:id="rId12"/>
    <p:sldId id="341" r:id="rId13"/>
    <p:sldId id="343" r:id="rId14"/>
    <p:sldId id="344" r:id="rId15"/>
    <p:sldId id="345" r:id="rId16"/>
    <p:sldId id="308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77E9D-C9A7-152B-34CD-CC903658EC86}" v="1" dt="2023-11-22T17:34:5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81" d="100"/>
          <a:sy n="81" d="100"/>
        </p:scale>
        <p:origin x="-10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driguez" userId="S::lrodriguez@frlp.utn.edu.ar::4d6f7dfe-ec28-43d0-9c3c-8d455999b023" providerId="AD" clId="Web-{98F77E9D-C9A7-152B-34CD-CC903658EC86}"/>
    <pc:docChg chg="sldOrd">
      <pc:chgData name="Luis Rodriguez" userId="S::lrodriguez@frlp.utn.edu.ar::4d6f7dfe-ec28-43d0-9c3c-8d455999b023" providerId="AD" clId="Web-{98F77E9D-C9A7-152B-34CD-CC903658EC86}" dt="2023-11-22T17:34:59.652" v="0"/>
      <pc:docMkLst>
        <pc:docMk/>
      </pc:docMkLst>
      <pc:sldChg chg="ord">
        <pc:chgData name="Luis Rodriguez" userId="S::lrodriguez@frlp.utn.edu.ar::4d6f7dfe-ec28-43d0-9c3c-8d455999b023" providerId="AD" clId="Web-{98F77E9D-C9A7-152B-34CD-CC903658EC86}" dt="2023-11-22T17:34:59.652" v="0"/>
        <pc:sldMkLst>
          <pc:docMk/>
          <pc:sldMk cId="3652483422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746-D658-4CA0-9CCB-4FE9AA236910}" type="datetimeFigureOut">
              <a:rPr lang="es-AR" smtClean="0"/>
              <a:t>29/10/2024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>
                <a:solidFill>
                  <a:schemeClr val="tx2"/>
                </a:solidFill>
              </a:rPr>
              <a:t>Cursada 2022</a:t>
            </a: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pPr algn="l"/>
            <a:r>
              <a:rPr lang="es-MX" sz="4000" b="1" dirty="0">
                <a:solidFill>
                  <a:srgbClr val="FF0000"/>
                </a:solidFill>
              </a:rPr>
              <a:t>Comisión S21 </a:t>
            </a:r>
            <a:r>
              <a:rPr lang="es-MX" sz="4000" b="1" dirty="0" smtClean="0">
                <a:solidFill>
                  <a:srgbClr val="FF0000"/>
                </a:solidFill>
              </a:rPr>
              <a:t>y S22</a:t>
            </a:r>
            <a:endParaRPr lang="es-A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116632"/>
            <a:ext cx="9001911" cy="792088"/>
          </a:xfrm>
        </p:spPr>
        <p:txBody>
          <a:bodyPr>
            <a:normAutofit fontScale="90000"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Vamos a trabajar sobre las condiciones antes mencionada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/>
              <a:t>Prevenir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Exclusión Mutua:  </a:t>
            </a:r>
            <a:r>
              <a:rPr lang="es-AR" dirty="0"/>
              <a:t>La característica de los recursos es que no son compartibles.  (Ej. Impresora)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Retención y Espera:</a:t>
            </a:r>
            <a:r>
              <a:rPr lang="es-AR" dirty="0"/>
              <a:t>  Podemos determinar que:</a:t>
            </a:r>
          </a:p>
          <a:p>
            <a:r>
              <a:rPr lang="es-AR" dirty="0"/>
              <a:t>Se espera un tiempo determinado</a:t>
            </a:r>
          </a:p>
          <a:p>
            <a:r>
              <a:rPr lang="es-AR" dirty="0"/>
              <a:t>Si esta en </a:t>
            </a:r>
            <a:r>
              <a:rPr lang="es-AR" dirty="0" err="1"/>
              <a:t>wait</a:t>
            </a:r>
            <a:r>
              <a:rPr lang="es-AR" dirty="0"/>
              <a:t> mucho tiempo le quito todo</a:t>
            </a:r>
          </a:p>
          <a:p>
            <a:r>
              <a:rPr lang="es-AR" dirty="0"/>
              <a:t>El sistema debe ser transaccional</a:t>
            </a:r>
          </a:p>
          <a:p>
            <a:r>
              <a:rPr lang="es-AR" dirty="0"/>
              <a:t>Se retrotrae todo al principio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22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260648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Espera Circular:</a:t>
            </a:r>
            <a:endParaRPr lang="es-AR" dirty="0"/>
          </a:p>
          <a:p>
            <a:r>
              <a:rPr lang="es-AR" dirty="0"/>
              <a:t>Puedo  evitar que se formen ciclos?</a:t>
            </a:r>
          </a:p>
          <a:p>
            <a:r>
              <a:rPr lang="es-AR" dirty="0"/>
              <a:t>Podría hacerlo implementando un algoritmo que recorra el grafo.</a:t>
            </a:r>
          </a:p>
          <a:p>
            <a:r>
              <a:rPr lang="es-AR" dirty="0"/>
              <a:t>Anotar que proceso tiene cada recurso</a:t>
            </a:r>
          </a:p>
          <a:p>
            <a:r>
              <a:rPr lang="es-AR" dirty="0"/>
              <a:t>Correr el algoritmo detectando en el grafo donde se produce un interbloqueo</a:t>
            </a:r>
          </a:p>
          <a:p>
            <a:r>
              <a:rPr lang="es-AR" dirty="0"/>
              <a:t>Son algoritmos muy complejos para trabajar en una prevención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50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260648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No Apropiación:</a:t>
            </a:r>
            <a:endParaRPr lang="es-AR" dirty="0"/>
          </a:p>
          <a:p>
            <a:r>
              <a:rPr lang="es-AR" dirty="0"/>
              <a:t>Podría permitir Expropiar</a:t>
            </a:r>
          </a:p>
          <a:p>
            <a:r>
              <a:rPr lang="es-AR" dirty="0"/>
              <a:t>Procesos con mayor prioridad </a:t>
            </a:r>
          </a:p>
          <a:p>
            <a:r>
              <a:rPr lang="es-AR" dirty="0"/>
              <a:t>Puede ser que un proceso expropie (Tiempo Real)</a:t>
            </a:r>
          </a:p>
          <a:p>
            <a:r>
              <a:rPr lang="es-AR" dirty="0"/>
              <a:t>En sistemas de T.R. debemos garantizar que no ocurra, por eso permitimos la expropiación</a:t>
            </a:r>
          </a:p>
          <a:p>
            <a:r>
              <a:rPr lang="es-AR" dirty="0"/>
              <a:t>Debemos tener en cuenta en algunos sistemas que el mismo sea transaccional.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24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260648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7332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Evitarlo   ( Política de que no pase )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Una forma de resolver esto es determinar si:</a:t>
            </a:r>
          </a:p>
          <a:p>
            <a:r>
              <a:rPr lang="es-AR" dirty="0"/>
              <a:t>Proceso esta en estado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seguro</a:t>
            </a:r>
          </a:p>
          <a:p>
            <a:r>
              <a:rPr lang="es-AR" dirty="0"/>
              <a:t>Proceso esta en estado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inseguro</a:t>
            </a:r>
          </a:p>
          <a:p>
            <a:r>
              <a:rPr lang="es-AR" dirty="0"/>
              <a:t>Estando en estado inseguro no quiere decir que caída en </a:t>
            </a:r>
            <a:r>
              <a:rPr lang="es-AR" dirty="0" err="1"/>
              <a:t>Deadlocks</a:t>
            </a:r>
            <a:endParaRPr lang="es-AR" dirty="0"/>
          </a:p>
          <a:p>
            <a:r>
              <a:rPr lang="es-AR" dirty="0"/>
              <a:t>Para estar </a:t>
            </a:r>
            <a:r>
              <a:rPr lang="es-AR" b="1" dirty="0"/>
              <a:t>seguro</a:t>
            </a:r>
            <a:r>
              <a:rPr lang="es-AR" dirty="0"/>
              <a:t> debo asignar todos los recursos al momento de solicitarlos</a:t>
            </a:r>
          </a:p>
          <a:p>
            <a:r>
              <a:rPr lang="es-AR" dirty="0"/>
              <a:t>No empiezo hasta que tenga todo</a:t>
            </a:r>
          </a:p>
          <a:p>
            <a:r>
              <a:rPr lang="es-AR" dirty="0"/>
              <a:t>Si otro necesita algún recurso deberá ir a lista espera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260648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733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Evitarlo   ( Política de tener u Plan)</a:t>
            </a:r>
            <a:endParaRPr lang="es-AR" dirty="0"/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Detectar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Recuperar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La detección no es algo simple.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Algoritmos matemáticos que trabajen con grafos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Recurso tiene una sola instancia es mas fácil</a:t>
            </a:r>
          </a:p>
          <a:p>
            <a:pPr marL="0" indent="0">
              <a:buNone/>
            </a:pPr>
            <a:r>
              <a:rPr lang="es-AR" dirty="0"/>
              <a:t>Una política es sacar una foto de todos los procesos que están en </a:t>
            </a:r>
            <a:r>
              <a:rPr lang="es-AR" dirty="0" err="1"/>
              <a:t>wait</a:t>
            </a:r>
            <a:r>
              <a:rPr lang="es-AR" dirty="0"/>
              <a:t> esperando recursos, esto es especifico de algunos.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93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260648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73325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b="1" dirty="0"/>
              <a:t>Evitarlo   ( Política de tener u Plan)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Luego hago el grafo de asignación de recursos</a:t>
            </a:r>
          </a:p>
          <a:p>
            <a:pPr marL="0" indent="0">
              <a:buNone/>
            </a:pPr>
            <a:r>
              <a:rPr lang="es-AR" dirty="0"/>
              <a:t>En definitiva dejo que pase</a:t>
            </a:r>
          </a:p>
          <a:p>
            <a:pPr marL="0" indent="0">
              <a:buNone/>
            </a:pPr>
            <a:r>
              <a:rPr lang="es-AR" dirty="0"/>
              <a:t>Que puedo hacer?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Mato a todos ( que empiecen de nuevo)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Matar de a uno y ver que pasa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Cual mato, ahí puedo aplicar prioridad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Una política muy usada es modificar las condiciones del S.O. para que permita la expropiación de recursos.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dirty="0"/>
              <a:t>Queda en manos del usuario en ciertas ocasiones</a:t>
            </a:r>
          </a:p>
          <a:p>
            <a:pPr>
              <a:buFont typeface="Wingdings" panose="05000000000000000000" pitchFamily="2" charset="2"/>
              <a:buChar char="§"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920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sz="4400" b="1" i="1" dirty="0">
                <a:solidFill>
                  <a:srgbClr val="002060"/>
                </a:solidFill>
              </a:rPr>
              <a:t>Fin del Tema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008112"/>
          </a:xfrm>
        </p:spPr>
        <p:txBody>
          <a:bodyPr/>
          <a:lstStyle/>
          <a:p>
            <a:r>
              <a:rPr lang="es-AR" b="1" i="1" dirty="0">
                <a:solidFill>
                  <a:schemeClr val="tx2"/>
                </a:solidFill>
              </a:rPr>
              <a:t>Interbloqueo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196752"/>
            <a:ext cx="8877672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Distintas formas de llamarlo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 dirty="0"/>
              <a:t>Interbloqueo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 dirty="0"/>
              <a:t>Abrazo Mortal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 dirty="0"/>
              <a:t>Bloqueo Mutuo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AR" sz="4800" b="1"/>
              <a:t>Deadlocks</a:t>
            </a:r>
            <a:endParaRPr lang="es-AR" sz="4800" b="1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07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8326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4200" b="1" dirty="0"/>
              <a:t>Ejemplo mas sencillo de interbloqueo</a:t>
            </a:r>
          </a:p>
          <a:p>
            <a:pPr marL="0" indent="0" algn="just">
              <a:buNone/>
            </a:pPr>
            <a:endParaRPr lang="es-AR" sz="4200" b="1" dirty="0"/>
          </a:p>
          <a:p>
            <a:pPr marL="0" indent="0" algn="just">
              <a:buNone/>
            </a:pPr>
            <a:endParaRPr lang="es-AR" sz="4200" b="1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El proceso P1 esta reteniendo el R1</a:t>
            </a:r>
          </a:p>
          <a:p>
            <a:pPr marL="0" indent="0">
              <a:buNone/>
            </a:pPr>
            <a:r>
              <a:rPr lang="es-AR" dirty="0"/>
              <a:t>El Proceso P2 esta reteniendo el R2</a:t>
            </a:r>
          </a:p>
          <a:p>
            <a:pPr marL="0" indent="0">
              <a:buNone/>
            </a:pPr>
            <a:r>
              <a:rPr lang="es-AR" dirty="0"/>
              <a:t>Se bloquean entre si, por lo tanto decimos que se</a:t>
            </a:r>
          </a:p>
          <a:p>
            <a:pPr marL="0" indent="0" algn="ctr">
              <a:buNone/>
            </a:pPr>
            <a:r>
              <a:rPr lang="es-AR" b="1" dirty="0" err="1">
                <a:solidFill>
                  <a:srgbClr val="FF0000"/>
                </a:solidFill>
              </a:rPr>
              <a:t>Colgo</a:t>
            </a:r>
            <a:endParaRPr lang="es-A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3635896" y="2348880"/>
            <a:ext cx="576064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R1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635896" y="3356992"/>
            <a:ext cx="576064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R2</a:t>
            </a:r>
          </a:p>
        </p:txBody>
      </p:sp>
      <p:sp>
        <p:nvSpPr>
          <p:cNvPr id="3" name="2 Elipse"/>
          <p:cNvSpPr/>
          <p:nvPr/>
        </p:nvSpPr>
        <p:spPr>
          <a:xfrm>
            <a:off x="2555776" y="2864797"/>
            <a:ext cx="633389" cy="49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P1</a:t>
            </a:r>
          </a:p>
        </p:txBody>
      </p:sp>
      <p:sp>
        <p:nvSpPr>
          <p:cNvPr id="9" name="8 Elipse"/>
          <p:cNvSpPr/>
          <p:nvPr/>
        </p:nvSpPr>
        <p:spPr>
          <a:xfrm>
            <a:off x="4644008" y="2837176"/>
            <a:ext cx="648072" cy="519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P2</a:t>
            </a:r>
          </a:p>
        </p:txBody>
      </p:sp>
      <p:cxnSp>
        <p:nvCxnSpPr>
          <p:cNvPr id="11" name="10 Conector recto de flecha"/>
          <p:cNvCxnSpPr>
            <a:endCxn id="3" idx="7"/>
          </p:cNvCxnSpPr>
          <p:nvPr/>
        </p:nvCxnSpPr>
        <p:spPr>
          <a:xfrm flipH="1">
            <a:off x="3096407" y="2576764"/>
            <a:ext cx="539489" cy="360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211960" y="3212976"/>
            <a:ext cx="446731" cy="2880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9" idx="1"/>
          </p:cNvCxnSpPr>
          <p:nvPr/>
        </p:nvCxnSpPr>
        <p:spPr>
          <a:xfrm flipH="1" flipV="1">
            <a:off x="4207822" y="2540971"/>
            <a:ext cx="531094" cy="3723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3" idx="5"/>
            <a:endCxn id="6" idx="1"/>
          </p:cNvCxnSpPr>
          <p:nvPr/>
        </p:nvCxnSpPr>
        <p:spPr>
          <a:xfrm>
            <a:off x="3096407" y="3284912"/>
            <a:ext cx="539489" cy="288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/>
              <a:t>Condiciones (necesarias) que se deben dar para que haya interbloqueo:</a:t>
            </a:r>
          </a:p>
          <a:p>
            <a:pPr marL="0" indent="0" algn="just">
              <a:buNone/>
            </a:pPr>
            <a:r>
              <a:rPr lang="es-AR" sz="2800" b="1" dirty="0">
                <a:solidFill>
                  <a:schemeClr val="accent1">
                    <a:lumMod val="50000"/>
                  </a:schemeClr>
                </a:solidFill>
              </a:rPr>
              <a:t>(Dado que esto nos va a permitir salir del mismo)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002060"/>
                </a:solidFill>
              </a:rPr>
              <a:t>Exclusión Mutua </a:t>
            </a:r>
            <a:r>
              <a:rPr lang="es-AR" sz="2800" dirty="0"/>
              <a:t>(Al menos un R debe estar retenido en modo No Compartible)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002060"/>
                </a:solidFill>
              </a:rPr>
              <a:t>Retención y Espera </a:t>
            </a:r>
            <a:r>
              <a:rPr lang="es-AR" sz="2800" dirty="0"/>
              <a:t>(Al menos un P esta reteniendo un R y esperando adquirir otros) El S.O. debe ser permisivo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002060"/>
                </a:solidFill>
              </a:rPr>
              <a:t>No Apropiación </a:t>
            </a:r>
            <a:r>
              <a:rPr lang="es-AR" sz="2800" dirty="0"/>
              <a:t>(El S.O. no atienda solicitudes de expropiación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AR" sz="3600" b="1" dirty="0">
                <a:solidFill>
                  <a:srgbClr val="002060"/>
                </a:solidFill>
              </a:rPr>
              <a:t>Espera Circular </a:t>
            </a:r>
            <a:r>
              <a:rPr lang="es-AR" sz="2800" dirty="0"/>
              <a:t>(Ejemplo anterior)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96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/>
              <a:t>Otros ejemplos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764704"/>
            <a:ext cx="2762636" cy="2852936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17640"/>
            <a:ext cx="7354326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/>
              <a:t>Otros ejemplos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102" y="1196752"/>
            <a:ext cx="3115110" cy="309634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37112"/>
            <a:ext cx="767822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4584" y="8879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/>
              <a:t>Tenemos situaciones no deseadas</a:t>
            </a:r>
          </a:p>
          <a:p>
            <a:pPr marL="0" indent="0" algn="just">
              <a:buNone/>
            </a:pPr>
            <a:endParaRPr lang="es-AR" b="1" dirty="0"/>
          </a:p>
          <a:p>
            <a:pPr marL="0" indent="0" algn="just">
              <a:buNone/>
            </a:pPr>
            <a:r>
              <a:rPr lang="es-AR" b="1" dirty="0"/>
              <a:t>Por lo tanto dada la situación de que existan interbloqueos, vemos que hacen lo sistemas operativos??</a:t>
            </a:r>
          </a:p>
          <a:p>
            <a:pPr marL="0" indent="0" algn="just">
              <a:buNone/>
            </a:pPr>
            <a:endParaRPr lang="es-AR" b="1" dirty="0"/>
          </a:p>
          <a:p>
            <a:pPr marL="0" indent="0" algn="just">
              <a:buNone/>
            </a:pPr>
            <a:r>
              <a:rPr lang="es-AR" b="1" dirty="0"/>
              <a:t>Políticas por parte de los planificadores ante estas situaciones no deseadas??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37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260648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733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/>
              <a:t>Tenemos 3 políticas generales para evitar que esto pase. Son políticas generales de la Ingeniería.</a:t>
            </a:r>
          </a:p>
          <a:p>
            <a:pPr marL="0" indent="0" algn="just">
              <a:buNone/>
            </a:pPr>
            <a:endParaRPr lang="es-AR" b="1" dirty="0"/>
          </a:p>
          <a:p>
            <a:pPr marL="0" indent="0">
              <a:buNone/>
            </a:pPr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Que no ocurra: </a:t>
            </a:r>
            <a:r>
              <a:rPr lang="es-AR" dirty="0"/>
              <a:t>tomar las medidas necesarias para evitarlos</a:t>
            </a:r>
          </a:p>
          <a:p>
            <a:pPr marL="0" indent="0">
              <a:buNone/>
            </a:pPr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Tener un plan: </a:t>
            </a:r>
            <a:r>
              <a:rPr lang="es-AR" dirty="0"/>
              <a:t>detectarlo tempranamente y resolverlo.</a:t>
            </a:r>
          </a:p>
          <a:p>
            <a:pPr marL="0" indent="0">
              <a:buNone/>
            </a:pPr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No hacer nada: </a:t>
            </a:r>
            <a:r>
              <a:rPr lang="es-AR" dirty="0"/>
              <a:t>puede pasar? Y bueno que pase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53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65884" y="260648"/>
            <a:ext cx="9001911" cy="836712"/>
          </a:xfrm>
        </p:spPr>
        <p:txBody>
          <a:bodyPr>
            <a:normAutofit/>
          </a:bodyPr>
          <a:lstStyle/>
          <a:p>
            <a:r>
              <a:rPr lang="es-AR" sz="4800" b="1" i="1" dirty="0">
                <a:solidFill>
                  <a:schemeClr val="tx2"/>
                </a:solidFill>
              </a:rPr>
              <a:t>Interbloqueo</a:t>
            </a:r>
            <a:endParaRPr lang="es-AR" sz="5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600" b="1" dirty="0"/>
              <a:t>Empezamos por la ultima</a:t>
            </a:r>
          </a:p>
          <a:p>
            <a:pPr marL="0" indent="0">
              <a:buNone/>
            </a:pPr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No Hacer Nada</a:t>
            </a:r>
          </a:p>
          <a:p>
            <a:pPr marL="0" indent="0">
              <a:buNone/>
            </a:pPr>
            <a:r>
              <a:rPr lang="es-AR" sz="3600" b="1" dirty="0"/>
              <a:t>No seria buena idea pero ocurre</a:t>
            </a:r>
          </a:p>
          <a:p>
            <a:pPr marL="0" indent="0">
              <a:buNone/>
            </a:pPr>
            <a:endParaRPr lang="es-AR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AR" sz="4000" b="1" dirty="0">
                <a:solidFill>
                  <a:schemeClr val="accent1">
                    <a:lumMod val="75000"/>
                  </a:schemeClr>
                </a:solidFill>
              </a:rPr>
              <a:t>Que no ocurra: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/>
              <a:t>Prevenir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4000" b="1" dirty="0"/>
              <a:t>Evitarlo</a:t>
            </a: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38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11475</TotalTime>
  <Words>607</Words>
  <Application>Microsoft Office PowerPoint</Application>
  <PresentationFormat>Presentación en pantalla (4:3)</PresentationFormat>
  <Paragraphs>182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Sistemas Operativos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Interbloqueo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301</cp:revision>
  <dcterms:created xsi:type="dcterms:W3CDTF">2022-03-15T23:45:58Z</dcterms:created>
  <dcterms:modified xsi:type="dcterms:W3CDTF">2024-10-30T00:45:16Z</dcterms:modified>
</cp:coreProperties>
</file>