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7" r:id="rId3"/>
    <p:sldId id="347" r:id="rId4"/>
    <p:sldId id="318" r:id="rId5"/>
    <p:sldId id="348" r:id="rId6"/>
    <p:sldId id="349" r:id="rId7"/>
    <p:sldId id="350" r:id="rId8"/>
    <p:sldId id="351" r:id="rId9"/>
    <p:sldId id="352" r:id="rId10"/>
    <p:sldId id="353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08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82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30/10/2024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/>
              <a:t>Como pasamos de dirección simbólica a lógica: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simbólica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AR" sz="2800" b="1" dirty="0" smtClean="0"/>
              <a:t>Se encargara el Compilador / ensamblador / Interprete</a:t>
            </a:r>
            <a:endParaRPr lang="es-AR" sz="2800" b="1" dirty="0"/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Lógica</a:t>
            </a:r>
            <a:r>
              <a:rPr lang="es-AR" sz="2800" b="1" dirty="0" smtClean="0"/>
              <a:t> </a:t>
            </a: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AR" sz="2800" b="1" dirty="0" smtClean="0"/>
              <a:t>Tengo la Dirección Lógica, como paso a la Física?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</a:t>
            </a:r>
            <a:r>
              <a:rPr lang="es-AR" sz="2800" b="1" dirty="0" smtClean="0">
                <a:solidFill>
                  <a:srgbClr val="C00000"/>
                </a:solidFill>
              </a:rPr>
              <a:t>Compilación</a:t>
            </a:r>
            <a:endParaRPr lang="es-AR" sz="2800" b="1" dirty="0">
              <a:solidFill>
                <a:srgbClr val="C0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AR" sz="2800" b="1" dirty="0" smtClean="0"/>
              <a:t>Se puede hacer en 3 momentos                 </a:t>
            </a:r>
            <a:r>
              <a:rPr lang="es-AR" sz="2800" b="1" dirty="0" smtClean="0">
                <a:solidFill>
                  <a:srgbClr val="C00000"/>
                </a:solidFill>
              </a:rPr>
              <a:t>Carga </a:t>
            </a:r>
            <a:r>
              <a:rPr lang="es-AR" sz="2800" b="1" dirty="0" smtClean="0"/>
              <a:t> 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</a:t>
            </a:r>
            <a:r>
              <a:rPr lang="es-AR" sz="2800" b="1" dirty="0" smtClean="0">
                <a:solidFill>
                  <a:srgbClr val="C00000"/>
                </a:solidFill>
              </a:rPr>
              <a:t>Ejecucion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Física            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s-AR" sz="1800" dirty="0" smtClean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220072" y="3645024"/>
            <a:ext cx="936104" cy="57414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220072" y="4219172"/>
            <a:ext cx="936104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252625" y="4219172"/>
            <a:ext cx="903551" cy="6499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83817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AR" sz="3600" b="1" dirty="0" smtClean="0"/>
              <a:t>Compilador </a:t>
            </a:r>
            <a:r>
              <a:rPr lang="es-AR" sz="3000" b="1" dirty="0" smtClean="0">
                <a:solidFill>
                  <a:schemeClr val="accent1">
                    <a:lumMod val="75000"/>
                  </a:schemeClr>
                </a:solidFill>
              </a:rPr>
              <a:t>(Ya no se hace, salvo en microcontrolador)</a:t>
            </a:r>
          </a:p>
          <a:p>
            <a:pPr marL="0" indent="0" algn="just">
              <a:buNone/>
            </a:pPr>
            <a:endParaRPr lang="es-AR" sz="3600" b="1" dirty="0"/>
          </a:p>
          <a:p>
            <a:pPr marL="0" indent="0" algn="just">
              <a:buNone/>
            </a:pPr>
            <a:endParaRPr lang="es-AR" sz="3600" b="1" dirty="0" smtClean="0"/>
          </a:p>
          <a:p>
            <a:pPr marL="0" indent="0" algn="just">
              <a:buNone/>
            </a:pPr>
            <a:endParaRPr lang="es-AR" sz="3600" b="1" dirty="0" smtClean="0"/>
          </a:p>
          <a:p>
            <a:pPr marL="0" indent="0" algn="just">
              <a:buNone/>
            </a:pPr>
            <a:r>
              <a:rPr lang="es-AR" sz="3600" b="1" dirty="0" smtClean="0"/>
              <a:t> </a:t>
            </a:r>
            <a:r>
              <a:rPr lang="es-AR" sz="2800" b="1" dirty="0" err="1" smtClean="0"/>
              <a:t>Direcc</a:t>
            </a:r>
            <a:r>
              <a:rPr lang="es-AR" sz="2800" b="1" dirty="0" smtClean="0"/>
              <a:t>. Base           </a:t>
            </a:r>
            <a:r>
              <a:rPr lang="es-AR" sz="2400" b="1" dirty="0" smtClean="0"/>
              <a:t>0F00</a:t>
            </a:r>
            <a:r>
              <a:rPr lang="es-AR" sz="3600" b="1" dirty="0" smtClean="0"/>
              <a:t>  </a:t>
            </a:r>
          </a:p>
          <a:p>
            <a:pPr marL="0" indent="0" algn="just">
              <a:buNone/>
            </a:pPr>
            <a:r>
              <a:rPr lang="es-AR" sz="3600" b="1" dirty="0" smtClean="0"/>
              <a:t>                           </a:t>
            </a:r>
            <a:r>
              <a:rPr lang="es-AR" sz="2400" b="1" dirty="0" smtClean="0"/>
              <a:t>0000</a:t>
            </a:r>
            <a:r>
              <a:rPr lang="es-AR" sz="3600" b="1" dirty="0" smtClean="0"/>
              <a:t>    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3600" b="1" dirty="0" smtClean="0"/>
              <a:t>Por lo tanto en tiempo de compilación la dirección lógica y física son?</a:t>
            </a:r>
          </a:p>
          <a:p>
            <a:pPr marL="0" indent="0" algn="ctr">
              <a:buNone/>
            </a:pPr>
            <a:r>
              <a:rPr lang="es-AR" sz="4400" b="1" i="1" dirty="0" smtClean="0">
                <a:solidFill>
                  <a:srgbClr val="FF0000"/>
                </a:solidFill>
              </a:rPr>
              <a:t>Iguales</a:t>
            </a:r>
            <a:endParaRPr lang="es-AR" sz="4400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3600" b="1" dirty="0" smtClean="0"/>
          </a:p>
          <a:p>
            <a:pPr marL="0" indent="0" algn="just">
              <a:buNone/>
            </a:pPr>
            <a:r>
              <a:rPr lang="es-AR" sz="3600" b="1" dirty="0" smtClean="0"/>
              <a:t>Que dificultad puede traer??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68063"/>
              </p:ext>
            </p:extLst>
          </p:nvPr>
        </p:nvGraphicFramePr>
        <p:xfrm>
          <a:off x="3347864" y="1423132"/>
          <a:ext cx="1152128" cy="2221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</a:tblGrid>
              <a:tr h="15198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701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         </a:t>
                      </a:r>
                      <a:r>
                        <a:rPr lang="es-A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S.O.</a:t>
                      </a:r>
                      <a:endParaRPr lang="es-AR" sz="24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83817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/>
              <a:t>Carga  ( Solución al problema anterior )</a:t>
            </a:r>
          </a:p>
          <a:p>
            <a:pPr lvl="1" algn="just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Transformación de D.L. a D.F. en tiempo de carga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Va arrancar el código absoluto de la </a:t>
            </a:r>
            <a:r>
              <a:rPr lang="es-AR" b="1" dirty="0" err="1" smtClean="0">
                <a:solidFill>
                  <a:schemeClr val="tx2">
                    <a:lumMod val="50000"/>
                  </a:schemeClr>
                </a:solidFill>
              </a:rPr>
              <a:t>direcc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. 0000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En el momento de carga lee la D.B. </a:t>
            </a:r>
            <a:r>
              <a:rPr lang="es-AR" b="1" dirty="0" smtClean="0">
                <a:solidFill>
                  <a:srgbClr val="FF0000"/>
                </a:solidFill>
              </a:rPr>
              <a:t>(Constante K)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r>
              <a:rPr lang="es-AR" sz="2400" b="1" dirty="0" smtClean="0"/>
              <a:t> </a:t>
            </a:r>
            <a:r>
              <a:rPr lang="es-AR" sz="2800" b="1" dirty="0" err="1" smtClean="0"/>
              <a:t>Direcc</a:t>
            </a:r>
            <a:r>
              <a:rPr lang="es-AR" sz="2800" b="1" dirty="0" smtClean="0"/>
              <a:t>. Base                </a:t>
            </a:r>
            <a:r>
              <a:rPr lang="es-AR" sz="2800" b="1" dirty="0" smtClean="0">
                <a:solidFill>
                  <a:srgbClr val="FF0000"/>
                </a:solidFill>
              </a:rPr>
              <a:t>K</a:t>
            </a:r>
            <a:r>
              <a:rPr lang="es-AR" sz="3600" b="1" dirty="0" smtClean="0"/>
              <a:t>   </a:t>
            </a:r>
          </a:p>
          <a:p>
            <a:pPr marL="0" indent="0" algn="just">
              <a:buNone/>
            </a:pPr>
            <a:r>
              <a:rPr lang="es-AR" sz="3600" b="1" dirty="0" smtClean="0"/>
              <a:t>                           </a:t>
            </a:r>
            <a:r>
              <a:rPr lang="es-AR" sz="2400" b="1" dirty="0" smtClean="0"/>
              <a:t>0000</a:t>
            </a:r>
            <a:r>
              <a:rPr lang="es-AR" sz="3600" b="1" dirty="0" smtClean="0"/>
              <a:t>     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endParaRPr lang="es-AR" sz="3600" b="1" dirty="0" smtClean="0"/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El cargador lee del disco y le va a sumar a la D.L el valor de </a:t>
            </a:r>
            <a:r>
              <a:rPr lang="es-AR" sz="2800" b="1" dirty="0" smtClean="0">
                <a:solidFill>
                  <a:srgbClr val="FF0000"/>
                </a:solidFill>
              </a:rPr>
              <a:t>K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Por lo tanto a cada D.L. el cargador le suma </a:t>
            </a:r>
            <a:r>
              <a:rPr lang="es-AR" sz="2800" b="1" dirty="0" smtClean="0">
                <a:solidFill>
                  <a:srgbClr val="FF0000"/>
                </a:solidFill>
              </a:rPr>
              <a:t>K</a:t>
            </a:r>
          </a:p>
          <a:p>
            <a:pPr marL="0" indent="0" algn="just">
              <a:lnSpc>
                <a:spcPts val="30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D.F. = D.L. + K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30252"/>
              </p:ext>
            </p:extLst>
          </p:nvPr>
        </p:nvGraphicFramePr>
        <p:xfrm>
          <a:off x="3563888" y="2719276"/>
          <a:ext cx="1152128" cy="2077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</a:tblGrid>
              <a:tr h="14213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6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         </a:t>
                      </a:r>
                      <a:r>
                        <a:rPr lang="es-A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S.O.</a:t>
                      </a:r>
                      <a:endParaRPr lang="es-AR" sz="24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83817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/>
              <a:t>Carga  ( Solución al problema anterior )</a:t>
            </a:r>
          </a:p>
          <a:p>
            <a:pPr lvl="1" algn="just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Una vez que se carga van a estar todas las direcciones efectivas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Toda la ejecucion </a:t>
            </a:r>
            <a:r>
              <a:rPr lang="es-AR" b="1" dirty="0" err="1" smtClean="0">
                <a:solidFill>
                  <a:schemeClr val="tx2">
                    <a:lumMod val="50000"/>
                  </a:schemeClr>
                </a:solidFill>
              </a:rPr>
              <a:t>sera</a:t>
            </a: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 sobre D.F.. Reales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En el momento de carga lee la D.B. </a:t>
            </a:r>
            <a:r>
              <a:rPr lang="es-AR" b="1" dirty="0" smtClean="0">
                <a:solidFill>
                  <a:srgbClr val="FF0000"/>
                </a:solidFill>
              </a:rPr>
              <a:t>(Constante K)</a:t>
            </a: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</a:t>
            </a:r>
            <a:endParaRPr lang="es-AR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      D.L.                                D.F.               </a:t>
            </a: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sz="3500" b="1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s-AR" sz="4800" b="1" dirty="0" smtClean="0">
                <a:solidFill>
                  <a:srgbClr val="FF0000"/>
                </a:solidFill>
              </a:rPr>
              <a:t>+</a:t>
            </a: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smtClean="0">
                <a:solidFill>
                  <a:srgbClr val="FF0000"/>
                </a:solidFill>
              </a:rPr>
              <a:t>                                             (K)</a:t>
            </a:r>
            <a:endParaRPr lang="es-AR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                                     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r>
              <a:rPr lang="es-AR" sz="3500" b="1" dirty="0" smtClean="0"/>
              <a:t>Esto de llama </a:t>
            </a:r>
            <a:r>
              <a:rPr lang="es-AR" sz="4700" b="1" i="1" dirty="0" smtClean="0">
                <a:solidFill>
                  <a:srgbClr val="FF0000"/>
                </a:solidFill>
              </a:rPr>
              <a:t>Código Reubicable    </a:t>
            </a:r>
            <a:r>
              <a:rPr lang="es-AR" sz="4700" b="1" i="1" dirty="0" smtClean="0"/>
              <a:t>(Ej. DOS)</a:t>
            </a:r>
          </a:p>
          <a:p>
            <a:pPr marL="0" indent="0" algn="just">
              <a:buNone/>
            </a:pPr>
            <a:r>
              <a:rPr lang="es-AR" sz="2400" b="1" dirty="0" smtClean="0"/>
              <a:t> </a:t>
            </a:r>
            <a:endParaRPr lang="es-AR" sz="3600" b="1" dirty="0" smtClean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8109"/>
              </p:ext>
            </p:extLst>
          </p:nvPr>
        </p:nvGraphicFramePr>
        <p:xfrm>
          <a:off x="4716016" y="3573016"/>
          <a:ext cx="1152128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</a:tblGrid>
              <a:tr h="13299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142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         </a:t>
                      </a:r>
                      <a:r>
                        <a:rPr lang="es-A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S.O.</a:t>
                      </a:r>
                      <a:endParaRPr lang="es-AR" sz="24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051720" y="3501008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CPU</a:t>
            </a:r>
            <a:endParaRPr lang="es-AR" dirty="0"/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3131840" y="3717032"/>
            <a:ext cx="609908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4067944" y="3717032"/>
            <a:ext cx="609908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83817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4600" b="1" dirty="0" smtClean="0"/>
              <a:t>Ejecucion 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4000" b="1" dirty="0" smtClean="0">
                <a:solidFill>
                  <a:schemeClr val="tx2">
                    <a:lumMod val="50000"/>
                  </a:schemeClr>
                </a:solidFill>
              </a:rPr>
              <a:t>Se le sigue sumando K a la D.L. ?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4000" b="1" dirty="0" smtClean="0">
                <a:solidFill>
                  <a:schemeClr val="tx2">
                    <a:lumMod val="50000"/>
                  </a:schemeClr>
                </a:solidFill>
              </a:rPr>
              <a:t>Ahora en tiempo de Ejecucion</a:t>
            </a:r>
          </a:p>
          <a:p>
            <a:pPr lvl="1">
              <a:lnSpc>
                <a:spcPts val="352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AR" sz="4000" b="1" dirty="0" smtClean="0">
                <a:solidFill>
                  <a:schemeClr val="tx2">
                    <a:lumMod val="50000"/>
                  </a:schemeClr>
                </a:solidFill>
              </a:rPr>
              <a:t>Quien lo  hace?</a:t>
            </a:r>
            <a:endParaRPr lang="es-AR" sz="4000" b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 </a:t>
            </a:r>
            <a:endParaRPr lang="es-AR" sz="4600" b="1" dirty="0" smtClean="0">
              <a:solidFill>
                <a:srgbClr val="FF0000"/>
              </a:solidFill>
            </a:endParaRPr>
          </a:p>
          <a:p>
            <a:pPr marL="457200" lvl="1" indent="0" algn="ctr">
              <a:lnSpc>
                <a:spcPts val="3520"/>
              </a:lnSpc>
              <a:spcBef>
                <a:spcPts val="0"/>
              </a:spcBef>
              <a:buNone/>
            </a:pPr>
            <a:r>
              <a:rPr lang="es-AR" sz="4600" b="1" dirty="0" smtClean="0">
                <a:solidFill>
                  <a:srgbClr val="FF0000"/>
                </a:solidFill>
              </a:rPr>
              <a:t>   MMU (Management </a:t>
            </a:r>
            <a:r>
              <a:rPr lang="es-AR" sz="4600" b="1" dirty="0" err="1" smtClean="0">
                <a:solidFill>
                  <a:srgbClr val="FF0000"/>
                </a:solidFill>
              </a:rPr>
              <a:t>Memory</a:t>
            </a:r>
            <a:r>
              <a:rPr lang="es-AR" sz="4600" b="1" dirty="0" smtClean="0">
                <a:solidFill>
                  <a:srgbClr val="FF0000"/>
                </a:solidFill>
              </a:rPr>
              <a:t> </a:t>
            </a:r>
            <a:r>
              <a:rPr lang="es-AR" sz="4600" b="1" dirty="0" err="1" smtClean="0">
                <a:solidFill>
                  <a:srgbClr val="FF0000"/>
                </a:solidFill>
              </a:rPr>
              <a:t>Unit</a:t>
            </a:r>
            <a:r>
              <a:rPr lang="es-AR" sz="4600" b="1" dirty="0" smtClean="0">
                <a:solidFill>
                  <a:srgbClr val="FF0000"/>
                </a:solidFill>
              </a:rPr>
              <a:t>)</a:t>
            </a:r>
            <a:endParaRPr lang="es-AR" sz="46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       D.L.  =  512 + 10000                            D.F. = 10512               </a:t>
            </a: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sz="3500" b="1" dirty="0" smtClean="0">
                <a:solidFill>
                  <a:srgbClr val="FF0000"/>
                </a:solidFill>
              </a:rPr>
              <a:t>                                     </a:t>
            </a:r>
            <a:endParaRPr lang="es-AR" sz="4800" b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>
                <a:solidFill>
                  <a:srgbClr val="FF0000"/>
                </a:solidFill>
              </a:rPr>
              <a:t> </a:t>
            </a:r>
            <a:r>
              <a:rPr lang="es-AR" b="1" dirty="0" smtClean="0">
                <a:solidFill>
                  <a:srgbClr val="FF0000"/>
                </a:solidFill>
              </a:rPr>
              <a:t>                                             </a:t>
            </a:r>
            <a:endParaRPr lang="es-AR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endParaRPr lang="es-AR" b="1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ts val="352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rgbClr val="FF0000"/>
                </a:solidFill>
              </a:rPr>
              <a:t>                                                         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r>
              <a:rPr lang="es-AR" sz="4600" b="1" dirty="0" smtClean="0"/>
              <a:t>Explota la industrialización del Software</a:t>
            </a:r>
          </a:p>
          <a:p>
            <a:pPr marL="0" indent="0" algn="just">
              <a:buNone/>
            </a:pPr>
            <a:r>
              <a:rPr lang="es-AR" sz="2400" b="1" dirty="0" smtClean="0"/>
              <a:t> </a:t>
            </a:r>
            <a:endParaRPr lang="es-AR" sz="3600" b="1" dirty="0" smtClean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37096"/>
              </p:ext>
            </p:extLst>
          </p:nvPr>
        </p:nvGraphicFramePr>
        <p:xfrm>
          <a:off x="5292080" y="4005064"/>
          <a:ext cx="1368152" cy="208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</a:tblGrid>
              <a:tr h="1428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597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r>
                        <a:rPr lang="es-AR" sz="1100" dirty="0" smtClean="0">
                          <a:effectLst/>
                        </a:rPr>
                        <a:t>         </a:t>
                      </a:r>
                      <a:r>
                        <a:rPr lang="es-AR" sz="2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S.O.</a:t>
                      </a:r>
                      <a:endParaRPr lang="es-AR" sz="24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547664" y="400506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CPU</a:t>
            </a:r>
            <a:endParaRPr lang="es-AR" dirty="0"/>
          </a:p>
        </p:txBody>
      </p:sp>
      <p:cxnSp>
        <p:nvCxnSpPr>
          <p:cNvPr id="3" name="2 Conector recto de flecha"/>
          <p:cNvCxnSpPr/>
          <p:nvPr/>
        </p:nvCxnSpPr>
        <p:spPr>
          <a:xfrm>
            <a:off x="2859318" y="4473116"/>
            <a:ext cx="632562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4677852" y="4505252"/>
            <a:ext cx="609908" cy="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Rectángulo"/>
          <p:cNvSpPr/>
          <p:nvPr/>
        </p:nvSpPr>
        <p:spPr>
          <a:xfrm>
            <a:off x="3491880" y="4057734"/>
            <a:ext cx="1185972" cy="12241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MMU</a:t>
            </a: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DB=10000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Vamos hacer un repaso desde que se escribe un programa hasta su ejecucion 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2000" b="1" dirty="0"/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endParaRPr lang="es-AR" sz="2000" b="1" dirty="0" smtClean="0"/>
          </a:p>
          <a:p>
            <a:pPr marL="0" indent="0" algn="just">
              <a:buNone/>
            </a:pPr>
            <a:r>
              <a:rPr lang="es-AR" sz="2000" b="1" dirty="0" smtClean="0"/>
              <a:t> </a:t>
            </a:r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5112568" cy="5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Espacios de Memoria: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chemeClr val="tx2">
                    <a:lumMod val="75000"/>
                  </a:schemeClr>
                </a:solidFill>
              </a:rPr>
              <a:t>Lo definimos como un conjunto de direcciones de memoria.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/>
              <a:t>Lo podemos dividir en dos conceptos</a:t>
            </a:r>
          </a:p>
          <a:p>
            <a:pPr algn="just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>
                <a:solidFill>
                  <a:srgbClr val="C00000"/>
                </a:solidFill>
              </a:rPr>
              <a:t>Espacio de Direccionamiento: </a:t>
            </a:r>
            <a:r>
              <a:rPr lang="es-AR" sz="3600" b="1" dirty="0" smtClean="0"/>
              <a:t>el conjunto de direcciones posibles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dirty="0" smtClean="0"/>
              <a:t>Ej. Si tengo 4bits para manejar direcciones, esto significa que puedo manejar hasta 2</a:t>
            </a:r>
            <a:r>
              <a:rPr lang="es-AR" baseline="30000" dirty="0" smtClean="0"/>
              <a:t>n </a:t>
            </a:r>
            <a:r>
              <a:rPr lang="es-AR" dirty="0" smtClean="0"/>
              <a:t>direcciones de memoria 2</a:t>
            </a:r>
            <a:r>
              <a:rPr lang="es-AR" baseline="30000" dirty="0" smtClean="0"/>
              <a:t>4</a:t>
            </a:r>
            <a:r>
              <a:rPr lang="es-AR" dirty="0" smtClean="0"/>
              <a:t> = 16</a:t>
            </a:r>
          </a:p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Entonces define la cantidad de bits que tiene la longitud de la palabra de direccionamientos</a:t>
            </a:r>
            <a:endParaRPr lang="es-AR" sz="36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6315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3600" b="1" dirty="0" smtClean="0">
                <a:solidFill>
                  <a:srgbClr val="C00000"/>
                </a:solidFill>
              </a:rPr>
              <a:t>Espacio de Direcciones:</a:t>
            </a:r>
          </a:p>
          <a:p>
            <a:pPr marL="0" indent="0" algn="just">
              <a:buNone/>
            </a:pPr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Son todas las direcciones que estoy usando, seria un subconjunto de todo el espacio de direccionamiento.</a:t>
            </a:r>
          </a:p>
          <a:p>
            <a:pPr marL="0" indent="0" algn="just">
              <a:buNone/>
            </a:pPr>
            <a:r>
              <a:rPr lang="es-AR" sz="2800" b="1" dirty="0" smtClean="0"/>
              <a:t>Por ejemplo</a:t>
            </a:r>
          </a:p>
          <a:p>
            <a:pPr marL="0" indent="0" algn="just">
              <a:buNone/>
            </a:pPr>
            <a:endParaRPr lang="es-AR" sz="2000" b="1" dirty="0"/>
          </a:p>
          <a:p>
            <a:pPr algn="just"/>
            <a:r>
              <a:rPr lang="es-AR" sz="2400" b="1" dirty="0" smtClean="0"/>
              <a:t>El compilador va a generar un espacio de direccionamiento</a:t>
            </a:r>
          </a:p>
          <a:p>
            <a:pPr algn="just"/>
            <a:r>
              <a:rPr lang="es-AR" sz="2400" b="1" dirty="0" smtClean="0"/>
              <a:t>Que pasa cuando incorporamos librerías?</a:t>
            </a:r>
          </a:p>
          <a:p>
            <a:pPr algn="just"/>
            <a:r>
              <a:rPr lang="es-AR" sz="2400" b="1" dirty="0" smtClean="0"/>
              <a:t>Esas librerías fueron compiladas</a:t>
            </a:r>
          </a:p>
          <a:p>
            <a:pPr algn="just"/>
            <a:r>
              <a:rPr lang="es-AR" sz="2400" b="1" dirty="0" smtClean="0"/>
              <a:t>Estas generan otro espacio de direcciones</a:t>
            </a:r>
          </a:p>
          <a:p>
            <a:pPr algn="just"/>
            <a:r>
              <a:rPr lang="es-AR" sz="2400" b="1" dirty="0" smtClean="0"/>
              <a:t>Por lo tanto se pueden administrar varios espacios cada uno con su identificador</a:t>
            </a:r>
          </a:p>
          <a:p>
            <a:pPr algn="just"/>
            <a:r>
              <a:rPr lang="es-AR" sz="2400" b="1" dirty="0" smtClean="0"/>
              <a:t>Una librería cargada en memoria se puede compartir por varios  procesos</a:t>
            </a:r>
          </a:p>
          <a:p>
            <a:pPr algn="just"/>
            <a:r>
              <a:rPr lang="es-AR" sz="2400" b="1" dirty="0" smtClean="0"/>
              <a:t>El compilador debe informar el espacio de direcciones que necesita</a:t>
            </a:r>
          </a:p>
          <a:p>
            <a:pPr algn="just"/>
            <a:r>
              <a:rPr lang="es-AR" sz="2400" b="1" dirty="0" smtClean="0"/>
              <a:t>El cargador lee ese dato, y sabe si tiene espacio disponible para su ejecucion</a:t>
            </a:r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000" b="1" dirty="0"/>
          </a:p>
          <a:p>
            <a:pPr marL="0" indent="0" algn="just">
              <a:buNone/>
            </a:pPr>
            <a:endParaRPr lang="es-AR" sz="20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0215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Asignación Contigua de Memoria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La memoria se divide en lo que es el S.O. y los procesos de usuario.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Debemos proteger la memoria</a:t>
            </a: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71579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Asignación Contigua de Memoria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En este tipo de asignación se producen huecos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Hay algunas técnicas para la asignación del espacio 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Primer Ajuste: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Asigna el 1ero lo suficientemente grande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Mejor Ajuste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: El mas pequeño lo suficientemente grande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Peor Ajuste: </a:t>
            </a:r>
            <a:r>
              <a:rPr lang="es-AR" sz="2800" dirty="0" smtClean="0">
                <a:solidFill>
                  <a:schemeClr val="tx2">
                    <a:lumMod val="50000"/>
                  </a:schemeClr>
                </a:solidFill>
              </a:rPr>
              <a:t>Asigna el hueco mas grande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0" y="3188756"/>
            <a:ext cx="416300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 smtClean="0">
                <a:solidFill>
                  <a:schemeClr val="tx2"/>
                </a:solidFill>
              </a:rPr>
              <a:t>Administración de Memoria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87767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Jerarquía de Memorias </a:t>
            </a:r>
            <a:r>
              <a:rPr lang="es-AR" dirty="0" smtClean="0"/>
              <a:t>(en general 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8" y="1916832"/>
            <a:ext cx="6173061" cy="4648849"/>
          </a:xfrm>
          <a:prstGeom prst="rect">
            <a:avLst/>
          </a:prstGeom>
        </p:spPr>
      </p:pic>
      <p:sp>
        <p:nvSpPr>
          <p:cNvPr id="7" name="6 Abrir corchete"/>
          <p:cNvSpPr/>
          <p:nvPr/>
        </p:nvSpPr>
        <p:spPr>
          <a:xfrm>
            <a:off x="2339752" y="2132856"/>
            <a:ext cx="360040" cy="2016224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439606" y="2956302"/>
            <a:ext cx="17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Electrónicas</a:t>
            </a:r>
            <a:endParaRPr lang="es-AR" sz="2400" dirty="0"/>
          </a:p>
        </p:txBody>
      </p:sp>
      <p:sp>
        <p:nvSpPr>
          <p:cNvPr id="9" name="8 Abrir corchete"/>
          <p:cNvSpPr/>
          <p:nvPr/>
        </p:nvSpPr>
        <p:spPr>
          <a:xfrm>
            <a:off x="2130299" y="4241256"/>
            <a:ext cx="360040" cy="576064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Abrir corchete"/>
          <p:cNvSpPr/>
          <p:nvPr/>
        </p:nvSpPr>
        <p:spPr>
          <a:xfrm>
            <a:off x="1485468" y="5013176"/>
            <a:ext cx="360040" cy="1335028"/>
          </a:xfrm>
          <a:prstGeom prst="leftBracket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392295" y="4238268"/>
            <a:ext cx="173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Secundarias</a:t>
            </a:r>
            <a:endParaRPr lang="es-AR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0910" y="5449857"/>
            <a:ext cx="1362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Terciarias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4707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539801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s-AR" sz="3600" b="1" dirty="0" smtClean="0">
                <a:solidFill>
                  <a:srgbClr val="C00000"/>
                </a:solidFill>
              </a:rPr>
              <a:t>Intercambio (</a:t>
            </a:r>
            <a:r>
              <a:rPr lang="es-AR" sz="3600" b="1" dirty="0" err="1" smtClean="0">
                <a:solidFill>
                  <a:srgbClr val="C00000"/>
                </a:solidFill>
              </a:rPr>
              <a:t>Swapping</a:t>
            </a:r>
            <a:r>
              <a:rPr lang="es-AR" sz="3600" b="1" dirty="0" smtClean="0">
                <a:solidFill>
                  <a:srgbClr val="C00000"/>
                </a:solidFill>
              </a:rPr>
              <a:t>)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r>
              <a:rPr lang="es-AR" sz="2800" b="1" dirty="0" smtClean="0">
                <a:solidFill>
                  <a:schemeClr val="tx2">
                    <a:lumMod val="50000"/>
                  </a:schemeClr>
                </a:solidFill>
              </a:rPr>
              <a:t>Los procesos pueden ser intercambiados temporalmente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buNone/>
            </a:pPr>
            <a:endParaRPr lang="es-AR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2400" b="1" dirty="0"/>
          </a:p>
          <a:p>
            <a:pPr marL="0" indent="0" algn="just">
              <a:buNone/>
            </a:pPr>
            <a:endParaRPr lang="es-AR" sz="2400" b="1" dirty="0" smtClean="0"/>
          </a:p>
          <a:p>
            <a:pPr marL="0" indent="0" algn="just">
              <a:buNone/>
            </a:pPr>
            <a:endParaRPr lang="es-AR" sz="3600" b="1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60" y="2132856"/>
            <a:ext cx="5963482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835696" y="836712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CPU</a:t>
            </a:r>
            <a:endParaRPr lang="es-AR"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26308"/>
              </p:ext>
            </p:extLst>
          </p:nvPr>
        </p:nvGraphicFramePr>
        <p:xfrm>
          <a:off x="5508104" y="917830"/>
          <a:ext cx="2520280" cy="2696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280"/>
              </a:tblGrid>
              <a:tr h="422938"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</a:t>
                      </a:r>
                      <a:r>
                        <a:rPr lang="es-MX" baseline="0" dirty="0" smtClean="0"/>
                        <a:t> 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2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dirty="0" smtClean="0"/>
                        <a:t>Proceso 1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54086">
                <a:tc>
                  <a:txBody>
                    <a:bodyPr/>
                    <a:lstStyle/>
                    <a:p>
                      <a:r>
                        <a:rPr lang="es-MX" sz="2400" b="1" dirty="0" smtClean="0"/>
                        <a:t>Sistema Operativo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8 Conector recto"/>
          <p:cNvCxnSpPr>
            <a:stCxn id="4" idx="4"/>
          </p:cNvCxnSpPr>
          <p:nvPr/>
        </p:nvCxnSpPr>
        <p:spPr>
          <a:xfrm>
            <a:off x="2519772" y="2060848"/>
            <a:ext cx="0" cy="248434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2123728" y="4509120"/>
            <a:ext cx="5544616" cy="0"/>
          </a:xfrm>
          <a:prstGeom prst="line">
            <a:avLst/>
          </a:prstGeom>
          <a:ln w="1270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>
            <a:stCxn id="4" idx="6"/>
          </p:cNvCxnSpPr>
          <p:nvPr/>
        </p:nvCxnSpPr>
        <p:spPr>
          <a:xfrm>
            <a:off x="3203848" y="1448780"/>
            <a:ext cx="230425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115616" y="4221087"/>
            <a:ext cx="1008112" cy="6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smtClean="0"/>
              <a:t>C.I.</a:t>
            </a:r>
            <a:endParaRPr lang="es-AR" dirty="0"/>
          </a:p>
        </p:txBody>
      </p:sp>
      <p:sp>
        <p:nvSpPr>
          <p:cNvPr id="18" name="17 Documento"/>
          <p:cNvSpPr/>
          <p:nvPr/>
        </p:nvSpPr>
        <p:spPr>
          <a:xfrm>
            <a:off x="5356482" y="4972910"/>
            <a:ext cx="727686" cy="47231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Disco magnético"/>
          <p:cNvSpPr/>
          <p:nvPr/>
        </p:nvSpPr>
        <p:spPr>
          <a:xfrm>
            <a:off x="4067944" y="4941168"/>
            <a:ext cx="720080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Almacenamiento de acceso secuencial"/>
          <p:cNvSpPr/>
          <p:nvPr/>
        </p:nvSpPr>
        <p:spPr>
          <a:xfrm>
            <a:off x="2843808" y="4900903"/>
            <a:ext cx="576064" cy="54432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20 Conector recto"/>
          <p:cNvCxnSpPr/>
          <p:nvPr/>
        </p:nvCxnSpPr>
        <p:spPr>
          <a:xfrm>
            <a:off x="310493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4355976" y="4576936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5724128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07904" y="95064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2" name="31 CuadroTexto"/>
          <p:cNvSpPr txBox="1"/>
          <p:nvPr/>
        </p:nvSpPr>
        <p:spPr>
          <a:xfrm rot="16200000">
            <a:off x="1543308" y="2718245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</a:t>
            </a:r>
            <a:endParaRPr lang="es-AR" sz="3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785504" y="3789040"/>
            <a:ext cx="265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/>
              <a:t>Canal Principal</a:t>
            </a:r>
            <a:endParaRPr lang="es-AR" sz="3200" dirty="0"/>
          </a:p>
        </p:txBody>
      </p:sp>
      <p:sp>
        <p:nvSpPr>
          <p:cNvPr id="34" name="33 Pantalla"/>
          <p:cNvSpPr/>
          <p:nvPr/>
        </p:nvSpPr>
        <p:spPr>
          <a:xfrm>
            <a:off x="6660232" y="4972911"/>
            <a:ext cx="504056" cy="47231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5" name="34 Conector recto"/>
          <p:cNvCxnSpPr/>
          <p:nvPr/>
        </p:nvCxnSpPr>
        <p:spPr>
          <a:xfrm>
            <a:off x="6948264" y="4545193"/>
            <a:ext cx="0" cy="3959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8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dirty="0" smtClean="0"/>
              <a:t>Vamos a trabajar sobre la administración de la </a:t>
            </a:r>
            <a:r>
              <a:rPr lang="es-AR" sz="4200" b="1" i="1" dirty="0" smtClean="0">
                <a:solidFill>
                  <a:srgbClr val="FF0000"/>
                </a:solidFill>
              </a:rPr>
              <a:t>Memoria Principal</a:t>
            </a:r>
          </a:p>
          <a:p>
            <a:pPr marL="0" indent="0" algn="just">
              <a:buNone/>
            </a:pPr>
            <a:r>
              <a:rPr lang="es-AR" sz="4200" b="1" dirty="0" smtClean="0"/>
              <a:t>Definición: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Denominamos Memoria Principal al espacio ( Memoria ) en donde residen tanto el código a ejecutar como los datos del proceso en ejecucion</a:t>
            </a:r>
          </a:p>
          <a:p>
            <a:pPr marL="0" indent="0" algn="just">
              <a:buNone/>
            </a:pPr>
            <a:endParaRPr lang="es-AR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Denominamos Memorias Periféricas, donde guardamos con mayor o menor grado de permanencia, programas, datos, etc.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4000" b="1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4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11809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/>
              <a:t>Una de las característica esenciales de la  memoria principal, es que la podemos direccionar (es direccionable ) a nivel de palabra de memoria, hoy en día llamado </a:t>
            </a:r>
            <a:r>
              <a:rPr lang="es-AR" sz="2800" b="1" dirty="0" smtClean="0">
                <a:solidFill>
                  <a:srgbClr val="FF0000"/>
                </a:solidFill>
              </a:rPr>
              <a:t>byte, </a:t>
            </a:r>
            <a:r>
              <a:rPr lang="es-AR" sz="2800" b="1" dirty="0" smtClean="0"/>
              <a:t>también llamado </a:t>
            </a:r>
            <a:r>
              <a:rPr lang="es-AR" sz="2800" b="1" i="1" dirty="0" smtClean="0">
                <a:solidFill>
                  <a:srgbClr val="FF0000"/>
                </a:solidFill>
              </a:rPr>
              <a:t>octeto </a:t>
            </a:r>
          </a:p>
          <a:p>
            <a:pPr marL="0" indent="0" algn="just">
              <a:buNone/>
            </a:pPr>
            <a:r>
              <a:rPr lang="es-AR" b="1" dirty="0" smtClean="0"/>
              <a:t>Podemos hacer una diferencia en lo que seria :</a:t>
            </a:r>
          </a:p>
          <a:p>
            <a:pPr marL="0" indent="0" algn="just">
              <a:buNone/>
            </a:pPr>
            <a:r>
              <a:rPr lang="es-AR" sz="3600" b="1" dirty="0" smtClean="0">
                <a:solidFill>
                  <a:srgbClr val="FF0000"/>
                </a:solidFill>
              </a:rPr>
              <a:t>Byte lógico (8bits)</a:t>
            </a:r>
          </a:p>
          <a:p>
            <a:pPr marL="0" indent="0" algn="just">
              <a:buNone/>
            </a:pPr>
            <a:r>
              <a:rPr lang="es-AR" sz="3600" b="1" dirty="0" smtClean="0">
                <a:solidFill>
                  <a:srgbClr val="FF0000"/>
                </a:solidFill>
              </a:rPr>
              <a:t>Byte Físico (mas de 8 )</a:t>
            </a:r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Cada lugar donde guardamos un byte tiene una dirección</a:t>
            </a:r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La velocidad de acceso a cada dirección es la misma</a:t>
            </a:r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Cada acceso a la RAM es univoca</a:t>
            </a:r>
          </a:p>
          <a:p>
            <a:pPr marL="0" indent="0" algn="just">
              <a:buNone/>
            </a:pP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4000" b="1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62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/>
              <a:t>Quien dice, hay que ir a tal dirección de la </a:t>
            </a:r>
            <a:r>
              <a:rPr lang="es-AR" sz="2800" b="1" dirty="0" smtClean="0"/>
              <a:t>memoria?</a:t>
            </a: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/>
              <a:t>Cada dirección de memoria esta definida en </a:t>
            </a:r>
            <a:r>
              <a:rPr lang="es-AR" sz="2800" b="1" dirty="0" err="1" smtClean="0"/>
              <a:t>hexa</a:t>
            </a:r>
            <a:r>
              <a:rPr lang="es-AR" sz="2800" b="1" dirty="0" smtClean="0"/>
              <a:t>?</a:t>
            </a: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/>
              <a:t>Esa dirección hace referencia a un </a:t>
            </a:r>
            <a:r>
              <a:rPr lang="es-AR" sz="2800" b="1" dirty="0" smtClean="0"/>
              <a:t>byte?</a:t>
            </a: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/>
              <a:t>Que longitud tiene un dirección?</a:t>
            </a:r>
          </a:p>
          <a:p>
            <a:pPr marL="0" indent="0" algn="just">
              <a:buNone/>
            </a:pPr>
            <a:r>
              <a:rPr lang="es-AR" sz="2800" b="1" dirty="0" smtClean="0"/>
              <a:t>La longitud define la capacidad de </a:t>
            </a:r>
            <a:r>
              <a:rPr lang="es-AR" sz="2800" b="1" dirty="0" smtClean="0"/>
              <a:t>direccionamiento?</a:t>
            </a: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/>
              <a:t>Las primeras computadoras trabajaban con registros</a:t>
            </a:r>
          </a:p>
          <a:p>
            <a:pPr marL="0" indent="0" algn="just">
              <a:buNone/>
            </a:pPr>
            <a:r>
              <a:rPr lang="es-AR" sz="2800" b="1" dirty="0" smtClean="0"/>
              <a:t>Los programadores escribían en absoluto las direcc en hexa</a:t>
            </a:r>
          </a:p>
          <a:p>
            <a:pPr marL="0" indent="0" algn="just">
              <a:buNone/>
            </a:pPr>
            <a:r>
              <a:rPr lang="es-AR" sz="2800" b="1" dirty="0" smtClean="0"/>
              <a:t>Luego cambio </a:t>
            </a:r>
            <a:r>
              <a:rPr lang="es-AR" sz="2800" b="1" dirty="0" smtClean="0"/>
              <a:t>al tener memoria y lenguaje ensamblador</a:t>
            </a:r>
          </a:p>
          <a:p>
            <a:pPr marL="0" indent="0" algn="just">
              <a:buNone/>
            </a:pPr>
            <a:r>
              <a:rPr lang="es-AR" sz="2800" b="1" dirty="0" smtClean="0"/>
              <a:t>Por ejemplo los programadores definen variables (</a:t>
            </a:r>
            <a:r>
              <a:rPr lang="es-AR" sz="2800" b="1" dirty="0" err="1" smtClean="0"/>
              <a:t>simbolos</a:t>
            </a:r>
            <a:r>
              <a:rPr lang="es-AR" sz="2800" b="1" dirty="0" smtClean="0"/>
              <a:t>)</a:t>
            </a:r>
          </a:p>
          <a:p>
            <a:pPr marL="0" indent="0" algn="just">
              <a:buNone/>
            </a:pPr>
            <a:r>
              <a:rPr lang="es-AR" sz="2800" b="1" dirty="0" smtClean="0"/>
              <a:t>Aparecen los compiladores y empezamos hablar de</a:t>
            </a:r>
            <a:endParaRPr lang="es-AR" sz="2800" b="1" dirty="0" smtClean="0"/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Dirección Lógica y Dirección Física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4000" b="1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5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simbólica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AR" sz="1800" b="1" dirty="0"/>
              <a:t>#</a:t>
            </a:r>
            <a:r>
              <a:rPr lang="es-AR" sz="1800" b="1" dirty="0" err="1"/>
              <a:t>include</a:t>
            </a:r>
            <a:r>
              <a:rPr lang="es-AR" sz="1800" b="1" dirty="0"/>
              <a:t> &lt;</a:t>
            </a:r>
            <a:r>
              <a:rPr lang="es-AR" sz="1800" b="1" dirty="0" err="1"/>
              <a:t>stdlib.h</a:t>
            </a:r>
            <a:r>
              <a:rPr lang="es-AR" sz="1800" b="1" dirty="0" smtClean="0"/>
              <a:t>&gt;</a:t>
            </a:r>
          </a:p>
          <a:p>
            <a:pPr marL="0" indent="0" algn="just">
              <a:buNone/>
            </a:pPr>
            <a:r>
              <a:rPr lang="es-AR" sz="1800" b="1" dirty="0" err="1" smtClean="0"/>
              <a:t>int</a:t>
            </a:r>
            <a:r>
              <a:rPr lang="es-AR" sz="1800" b="1" dirty="0" smtClean="0"/>
              <a:t> </a:t>
            </a:r>
            <a:r>
              <a:rPr lang="es-AR" sz="1800" b="1" dirty="0" err="1"/>
              <a:t>main</a:t>
            </a:r>
            <a:r>
              <a:rPr lang="es-AR" sz="1800" b="1" dirty="0" smtClean="0"/>
              <a:t>(){</a:t>
            </a:r>
          </a:p>
          <a:p>
            <a:pPr marL="0" indent="0" algn="just">
              <a:buNone/>
            </a:pPr>
            <a:r>
              <a:rPr lang="es-AR" sz="1800" b="1" dirty="0"/>
              <a:t> </a:t>
            </a:r>
            <a:r>
              <a:rPr lang="es-AR" sz="1800" b="1" dirty="0" smtClean="0"/>
              <a:t>    </a:t>
            </a:r>
            <a:r>
              <a:rPr lang="es-AR" sz="1800" b="1" dirty="0" err="1" smtClean="0"/>
              <a:t>int</a:t>
            </a:r>
            <a:r>
              <a:rPr lang="es-AR" sz="1800" b="1" dirty="0" smtClean="0"/>
              <a:t> </a:t>
            </a:r>
            <a:r>
              <a:rPr lang="es-AR" sz="1800" b="1" dirty="0" err="1" smtClean="0"/>
              <a:t>i,j,n,cont</a:t>
            </a:r>
            <a:r>
              <a:rPr lang="es-AR" sz="1800" b="1" dirty="0" smtClean="0"/>
              <a:t>;</a:t>
            </a:r>
          </a:p>
          <a:p>
            <a:pPr marL="0" indent="0" algn="just">
              <a:buNone/>
            </a:pPr>
            <a:r>
              <a:rPr lang="es-AR" sz="1800" b="1" dirty="0" smtClean="0"/>
              <a:t>     </a:t>
            </a:r>
            <a:r>
              <a:rPr lang="es-AR" sz="1800" b="1" dirty="0" err="1" smtClean="0"/>
              <a:t>cont</a:t>
            </a:r>
            <a:r>
              <a:rPr lang="es-AR" sz="1800" b="1" dirty="0" smtClean="0"/>
              <a:t> = </a:t>
            </a:r>
            <a:r>
              <a:rPr lang="es-AR" sz="1800" b="1" dirty="0" err="1" smtClean="0"/>
              <a:t>i+j</a:t>
            </a:r>
            <a:endParaRPr lang="es-AR" sz="1800" b="1" dirty="0" smtClean="0"/>
          </a:p>
          <a:p>
            <a:pPr marL="0" indent="0" algn="just">
              <a:buNone/>
            </a:pPr>
            <a:r>
              <a:rPr lang="es-AR" sz="1800" b="1" dirty="0"/>
              <a:t> </a:t>
            </a:r>
            <a:r>
              <a:rPr lang="es-AR" sz="1800" b="1" dirty="0" smtClean="0"/>
              <a:t>    </a:t>
            </a:r>
            <a:r>
              <a:rPr lang="es-AR" sz="1800" b="1" dirty="0" err="1"/>
              <a:t>printf</a:t>
            </a:r>
            <a:r>
              <a:rPr lang="es-AR" sz="1800" b="1" dirty="0" smtClean="0"/>
              <a:t>(“Contador: %d\</a:t>
            </a:r>
            <a:r>
              <a:rPr lang="es-AR" sz="1800" b="1" dirty="0" err="1" smtClean="0"/>
              <a:t>n,cont</a:t>
            </a:r>
            <a:r>
              <a:rPr lang="es-AR" sz="1800" b="1" dirty="0" smtClean="0"/>
              <a:t>");</a:t>
            </a:r>
          </a:p>
          <a:p>
            <a:pPr marL="0" indent="0" algn="just">
              <a:buNone/>
            </a:pPr>
            <a:r>
              <a:rPr lang="es-AR" sz="1800" b="1" dirty="0" smtClean="0"/>
              <a:t>}</a:t>
            </a:r>
          </a:p>
          <a:p>
            <a:pPr marL="0" indent="0" algn="just">
              <a:buNone/>
            </a:pPr>
            <a:endParaRPr lang="es-AR" sz="1800" b="1" dirty="0"/>
          </a:p>
          <a:p>
            <a:pPr marL="0" indent="0" algn="just">
              <a:buNone/>
            </a:pPr>
            <a:r>
              <a:rPr lang="es-AR" sz="2400" b="1" dirty="0" smtClean="0">
                <a:solidFill>
                  <a:srgbClr val="FF0000"/>
                </a:solidFill>
              </a:rPr>
              <a:t>Quien pasa de Símbolo a Física ??</a:t>
            </a:r>
          </a:p>
          <a:p>
            <a:pPr marL="0" indent="0" algn="just">
              <a:buNone/>
            </a:pPr>
            <a:endParaRPr lang="es-AR" sz="1800" dirty="0"/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Dirección </a:t>
            </a: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Física            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s-AR" sz="18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7620"/>
              </p:ext>
            </p:extLst>
          </p:nvPr>
        </p:nvGraphicFramePr>
        <p:xfrm>
          <a:off x="4135959" y="4540103"/>
          <a:ext cx="788670" cy="166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670"/>
              </a:tblGrid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6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3347864" y="5373216"/>
            <a:ext cx="788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effectLst/>
                <a:latin typeface="Calibri"/>
                <a:ea typeface="Calibri"/>
                <a:cs typeface="Times New Roman"/>
              </a:rPr>
              <a:t> FF03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41594" y="1772816"/>
            <a:ext cx="122413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3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simbólica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AR" sz="1800" b="1" dirty="0"/>
              <a:t>#</a:t>
            </a:r>
            <a:r>
              <a:rPr lang="es-AR" sz="1800" b="1" dirty="0" err="1"/>
              <a:t>include</a:t>
            </a:r>
            <a:r>
              <a:rPr lang="es-AR" sz="1800" b="1" dirty="0"/>
              <a:t> &lt;</a:t>
            </a:r>
            <a:r>
              <a:rPr lang="es-AR" sz="1800" b="1" dirty="0" err="1"/>
              <a:t>stdlib.h</a:t>
            </a:r>
            <a:r>
              <a:rPr lang="es-AR" sz="1800" b="1" dirty="0" smtClean="0"/>
              <a:t>&gt;</a:t>
            </a:r>
          </a:p>
          <a:p>
            <a:pPr marL="0" indent="0" algn="just">
              <a:buNone/>
            </a:pPr>
            <a:r>
              <a:rPr lang="es-AR" sz="1800" b="1" dirty="0" err="1" smtClean="0"/>
              <a:t>int</a:t>
            </a:r>
            <a:r>
              <a:rPr lang="es-AR" sz="1800" b="1" dirty="0" smtClean="0"/>
              <a:t> </a:t>
            </a:r>
            <a:r>
              <a:rPr lang="es-AR" sz="1800" b="1" dirty="0" err="1"/>
              <a:t>main</a:t>
            </a:r>
            <a:r>
              <a:rPr lang="es-AR" sz="1800" b="1" dirty="0" smtClean="0"/>
              <a:t>(){</a:t>
            </a:r>
          </a:p>
          <a:p>
            <a:pPr marL="0" indent="0" algn="just">
              <a:buNone/>
            </a:pPr>
            <a:r>
              <a:rPr lang="es-AR" sz="1800" b="1" dirty="0"/>
              <a:t> </a:t>
            </a:r>
            <a:r>
              <a:rPr lang="es-AR" sz="1800" b="1" dirty="0" smtClean="0"/>
              <a:t>    </a:t>
            </a:r>
            <a:r>
              <a:rPr lang="es-AR" sz="1800" b="1" dirty="0" err="1" smtClean="0"/>
              <a:t>int</a:t>
            </a:r>
            <a:r>
              <a:rPr lang="es-AR" sz="1800" b="1" dirty="0" smtClean="0"/>
              <a:t> </a:t>
            </a:r>
            <a:r>
              <a:rPr lang="es-AR" sz="1800" b="1" dirty="0" err="1" smtClean="0"/>
              <a:t>i,j,n,cont</a:t>
            </a:r>
            <a:r>
              <a:rPr lang="es-AR" sz="1800" b="1" dirty="0" smtClean="0"/>
              <a:t>;</a:t>
            </a:r>
          </a:p>
          <a:p>
            <a:pPr marL="0" indent="0" algn="just">
              <a:buNone/>
            </a:pPr>
            <a:r>
              <a:rPr lang="es-AR" sz="1800" b="1" dirty="0" smtClean="0"/>
              <a:t>     </a:t>
            </a:r>
            <a:r>
              <a:rPr lang="es-AR" sz="1800" b="1" dirty="0" err="1" smtClean="0"/>
              <a:t>cont</a:t>
            </a:r>
            <a:r>
              <a:rPr lang="es-AR" sz="1800" b="1" dirty="0" smtClean="0"/>
              <a:t> = </a:t>
            </a:r>
            <a:r>
              <a:rPr lang="es-AR" sz="1800" b="1" dirty="0" err="1" smtClean="0"/>
              <a:t>i+j</a:t>
            </a:r>
            <a:endParaRPr lang="es-AR" sz="1800" b="1" dirty="0" smtClean="0"/>
          </a:p>
          <a:p>
            <a:pPr marL="0" indent="0" algn="just">
              <a:buNone/>
            </a:pPr>
            <a:r>
              <a:rPr lang="es-AR" sz="1800" b="1" dirty="0"/>
              <a:t> </a:t>
            </a:r>
            <a:r>
              <a:rPr lang="es-AR" sz="1800" b="1" dirty="0" smtClean="0"/>
              <a:t>    </a:t>
            </a:r>
            <a:r>
              <a:rPr lang="es-AR" sz="1800" b="1" dirty="0" err="1"/>
              <a:t>printf</a:t>
            </a:r>
            <a:r>
              <a:rPr lang="es-AR" sz="1800" b="1" dirty="0" smtClean="0"/>
              <a:t>(“Contador: %d\</a:t>
            </a:r>
            <a:r>
              <a:rPr lang="es-AR" sz="1800" b="1" dirty="0" err="1" smtClean="0"/>
              <a:t>n,cont</a:t>
            </a:r>
            <a:r>
              <a:rPr lang="es-AR" sz="1800" b="1" dirty="0" smtClean="0"/>
              <a:t>");</a:t>
            </a:r>
          </a:p>
          <a:p>
            <a:pPr marL="0" indent="0" algn="just">
              <a:buNone/>
            </a:pPr>
            <a:r>
              <a:rPr lang="es-AR" sz="1800" b="1" dirty="0" smtClean="0"/>
              <a:t>}</a:t>
            </a:r>
          </a:p>
          <a:p>
            <a:pPr marL="0" indent="0" algn="just">
              <a:buNone/>
            </a:pPr>
            <a:endParaRPr lang="es-AR" sz="1800" b="1" dirty="0"/>
          </a:p>
          <a:p>
            <a:pPr marL="0" indent="0" algn="just">
              <a:buNone/>
            </a:pPr>
            <a:r>
              <a:rPr lang="es-AR" sz="2400" b="1" dirty="0" smtClean="0"/>
              <a:t>Aparece otro tipo llamado </a:t>
            </a:r>
            <a:r>
              <a:rPr lang="es-AR" sz="2400" b="1" dirty="0" smtClean="0">
                <a:solidFill>
                  <a:srgbClr val="FF0000"/>
                </a:solidFill>
              </a:rPr>
              <a:t>Dirección lógica  </a:t>
            </a:r>
          </a:p>
          <a:p>
            <a:pPr marL="0" indent="0" algn="just">
              <a:buNone/>
            </a:pPr>
            <a:endParaRPr lang="es-AR" sz="1800" dirty="0"/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75000"/>
                  </a:schemeClr>
                </a:solidFill>
              </a:rPr>
              <a:t>Dirección </a:t>
            </a: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Física            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s-AR" sz="18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90971"/>
              </p:ext>
            </p:extLst>
          </p:nvPr>
        </p:nvGraphicFramePr>
        <p:xfrm>
          <a:off x="3995936" y="4365104"/>
          <a:ext cx="788670" cy="1769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670"/>
              </a:tblGrid>
              <a:tr h="3778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668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3347864" y="5373216"/>
            <a:ext cx="788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effectLst/>
                <a:latin typeface="Calibri"/>
                <a:ea typeface="Calibri"/>
                <a:cs typeface="Times New Roman"/>
              </a:rPr>
              <a:t> FF03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804248" y="3212976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CPU</a:t>
            </a:r>
            <a:endParaRPr lang="es-AR" dirty="0"/>
          </a:p>
        </p:txBody>
      </p:sp>
      <p:cxnSp>
        <p:nvCxnSpPr>
          <p:cNvPr id="8" name="7 Conector recto de flecha"/>
          <p:cNvCxnSpPr>
            <a:endCxn id="3" idx="1"/>
          </p:cNvCxnSpPr>
          <p:nvPr/>
        </p:nvCxnSpPr>
        <p:spPr>
          <a:xfrm flipV="1">
            <a:off x="5724128" y="3609020"/>
            <a:ext cx="1080120" cy="2520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683817"/>
          </a:xfrm>
        </p:spPr>
        <p:txBody>
          <a:bodyPr>
            <a:normAutofit fontScale="90000"/>
          </a:bodyPr>
          <a:lstStyle/>
          <a:p>
            <a:r>
              <a:rPr lang="es-AR" sz="4800" b="1" i="1" dirty="0" smtClean="0">
                <a:solidFill>
                  <a:schemeClr val="tx2"/>
                </a:solidFill>
              </a:rPr>
              <a:t>Memoria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90465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Dirección simbólica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AR" sz="2400" b="1" dirty="0" smtClean="0"/>
              <a:t>( La escribe el programador en su programa )</a:t>
            </a:r>
          </a:p>
          <a:p>
            <a:pPr marL="0" indent="0" algn="just">
              <a:buNone/>
            </a:pPr>
            <a:endParaRPr lang="es-AR" sz="1800" b="1" dirty="0" smtClean="0"/>
          </a:p>
          <a:p>
            <a:pPr marL="0" indent="0" algn="just">
              <a:buNone/>
            </a:pPr>
            <a:r>
              <a:rPr lang="es-AR" sz="28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Dirección Lógica               Dirección Física            </a:t>
            </a:r>
            <a:endParaRPr lang="es-A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s-AR" sz="1800" dirty="0" smtClean="0"/>
          </a:p>
          <a:p>
            <a:pPr marL="0" indent="0" algn="just">
              <a:buNone/>
            </a:pPr>
            <a:endParaRPr lang="es-AR" sz="1800" dirty="0"/>
          </a:p>
          <a:p>
            <a:pPr marL="0" indent="0" algn="just">
              <a:buNone/>
            </a:pPr>
            <a:endParaRPr lang="es-AR" sz="1800" dirty="0" smtClean="0"/>
          </a:p>
          <a:p>
            <a:pPr marL="0" indent="0" algn="just">
              <a:buNone/>
            </a:pPr>
            <a:endParaRPr lang="es-AR" sz="1800" dirty="0" smtClean="0"/>
          </a:p>
          <a:p>
            <a:pPr marL="0" indent="0" algn="just">
              <a:buNone/>
            </a:pPr>
            <a:r>
              <a:rPr lang="es-AR" sz="1800" dirty="0" smtClean="0"/>
              <a:t>                                                             </a:t>
            </a:r>
            <a:endParaRPr lang="es-AR" sz="1800" dirty="0" smtClean="0"/>
          </a:p>
          <a:p>
            <a:pPr marL="0" indent="0" algn="just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                                        Quien </a:t>
            </a:r>
            <a:r>
              <a:rPr lang="es-AR" sz="2800" b="1" dirty="0" smtClean="0">
                <a:solidFill>
                  <a:srgbClr val="FF0000"/>
                </a:solidFill>
              </a:rPr>
              <a:t>lo hace?</a:t>
            </a:r>
          </a:p>
          <a:p>
            <a:pPr marL="0" indent="0" algn="just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                               </a:t>
            </a:r>
            <a:endParaRPr lang="es-AR" sz="28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AR" sz="2800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s-AR" sz="3600" b="1" i="1" dirty="0" smtClean="0">
                <a:solidFill>
                  <a:srgbClr val="FF0000"/>
                </a:solidFill>
              </a:rPr>
              <a:t>Sistema </a:t>
            </a:r>
            <a:r>
              <a:rPr lang="es-AR" sz="3600" b="1" i="1" dirty="0" smtClean="0">
                <a:solidFill>
                  <a:srgbClr val="FF0000"/>
                </a:solidFill>
              </a:rPr>
              <a:t>Operativo</a:t>
            </a:r>
          </a:p>
          <a:p>
            <a:pPr marL="0" indent="0" algn="just">
              <a:buNone/>
            </a:pPr>
            <a:r>
              <a:rPr lang="es-AR" sz="3600" b="1" dirty="0" smtClean="0"/>
              <a:t>La administración </a:t>
            </a:r>
            <a:r>
              <a:rPr lang="es-AR" sz="3600" b="1" dirty="0" smtClean="0"/>
              <a:t>de </a:t>
            </a:r>
            <a:r>
              <a:rPr lang="es-AR" sz="3600" b="1" dirty="0" smtClean="0"/>
              <a:t>memoria pasa en </a:t>
            </a:r>
            <a:r>
              <a:rPr lang="es-AR" sz="3600" b="1" dirty="0" smtClean="0"/>
              <a:t>su </a:t>
            </a:r>
            <a:r>
              <a:rPr lang="es-AR" sz="3600" b="1" dirty="0" smtClean="0"/>
              <a:t>gran parte de como pasar de dirección </a:t>
            </a:r>
            <a:r>
              <a:rPr lang="es-AR" sz="3600" b="1" i="1" dirty="0" smtClean="0">
                <a:solidFill>
                  <a:srgbClr val="FF0000"/>
                </a:solidFill>
              </a:rPr>
              <a:t>lógica </a:t>
            </a:r>
            <a:r>
              <a:rPr lang="es-AR" sz="3600" b="1" i="1" dirty="0" smtClean="0">
                <a:solidFill>
                  <a:srgbClr val="FF0000"/>
                </a:solidFill>
              </a:rPr>
              <a:t>a física</a:t>
            </a:r>
            <a:endParaRPr lang="es-AR" sz="3600" b="1" i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AR" sz="36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70924"/>
              </p:ext>
            </p:extLst>
          </p:nvPr>
        </p:nvGraphicFramePr>
        <p:xfrm>
          <a:off x="6156176" y="2796446"/>
          <a:ext cx="1152128" cy="1587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</a:tblGrid>
              <a:tr h="26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19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AR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AR" sz="1100" dirty="0">
                          <a:effectLst/>
                        </a:rPr>
                        <a:t> 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Cuadro de texto 2"/>
          <p:cNvSpPr txBox="1">
            <a:spLocks noChangeArrowheads="1"/>
          </p:cNvSpPr>
          <p:nvPr/>
        </p:nvSpPr>
        <p:spPr bwMode="auto">
          <a:xfrm>
            <a:off x="5508104" y="3731902"/>
            <a:ext cx="78809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>
                <a:effectLst/>
                <a:latin typeface="Calibri"/>
                <a:ea typeface="Calibri"/>
                <a:cs typeface="Times New Roman"/>
              </a:rPr>
              <a:t> FF03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979712" y="2957831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CPU</a:t>
            </a:r>
            <a:endParaRPr lang="es-AR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307795" y="3320988"/>
            <a:ext cx="24482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4355976" y="3447018"/>
            <a:ext cx="13393" cy="5580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369369" y="4581128"/>
            <a:ext cx="0" cy="5040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13332</TotalTime>
  <Words>951</Words>
  <Application>Microsoft Office PowerPoint</Application>
  <PresentationFormat>Presentación en pantalla (4:3)</PresentationFormat>
  <Paragraphs>302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Sistemas Operativos</vt:lpstr>
      <vt:lpstr>Administración de Memoria</vt:lpstr>
      <vt:lpstr>Presentación de PowerPoint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348</cp:revision>
  <dcterms:created xsi:type="dcterms:W3CDTF">2022-03-15T23:45:58Z</dcterms:created>
  <dcterms:modified xsi:type="dcterms:W3CDTF">2024-10-30T05:03:24Z</dcterms:modified>
</cp:coreProperties>
</file>