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47" r:id="rId3"/>
    <p:sldId id="363" r:id="rId4"/>
    <p:sldId id="362" r:id="rId5"/>
    <p:sldId id="365" r:id="rId6"/>
    <p:sldId id="366" r:id="rId7"/>
    <p:sldId id="368" r:id="rId8"/>
    <p:sldId id="367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80" r:id="rId20"/>
    <p:sldId id="383" r:id="rId21"/>
    <p:sldId id="382" r:id="rId22"/>
    <p:sldId id="384" r:id="rId23"/>
    <p:sldId id="385" r:id="rId24"/>
    <p:sldId id="386" r:id="rId25"/>
    <p:sldId id="387" r:id="rId26"/>
    <p:sldId id="388" r:id="rId27"/>
    <p:sldId id="389" r:id="rId28"/>
    <p:sldId id="308" r:id="rId2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77" autoAdjust="0"/>
  </p:normalViewPr>
  <p:slideViewPr>
    <p:cSldViewPr>
      <p:cViewPr varScale="1">
        <p:scale>
          <a:sx n="74" d="100"/>
          <a:sy n="74" d="100"/>
        </p:scale>
        <p:origin x="-10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6" y="109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5E8E7-3187-4108-A764-F6B805D4D3FE}" type="datetimeFigureOut">
              <a:rPr lang="es-AR" smtClean="0"/>
              <a:t>17/10/2024</a:t>
            </a:fld>
            <a:endParaRPr lang="es-AR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67D11-3B4F-41E0-B20D-532A4DE86AC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6206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7D11-3B4F-41E0-B20D-532A4DE86AC9}" type="slidenum">
              <a:rPr lang="es-AR" smtClean="0"/>
              <a:t>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6979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7D11-3B4F-41E0-B20D-532A4DE86AC9}" type="slidenum">
              <a:rPr lang="es-AR" smtClean="0"/>
              <a:t>2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78272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17/10/2024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0369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17/10/2024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8156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17/10/2024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8981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17/10/2024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1182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17/10/2024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507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17/10/2024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4774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17/10/2024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4765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17/10/2024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382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17/10/2024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5068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17/10/2024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457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17/10/2024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158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B746-D658-4CA0-9CCB-4FE9AA236910}" type="datetimeFigureOut">
              <a:rPr lang="es-AR" smtClean="0"/>
              <a:t>17/10/2024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945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196752"/>
            <a:ext cx="7772400" cy="1470025"/>
          </a:xfrm>
        </p:spPr>
        <p:txBody>
          <a:bodyPr>
            <a:norm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Sistemas Operativos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780928"/>
            <a:ext cx="6400800" cy="3456384"/>
          </a:xfrm>
        </p:spPr>
        <p:txBody>
          <a:bodyPr>
            <a:normAutofit lnSpcReduction="10000"/>
          </a:bodyPr>
          <a:lstStyle/>
          <a:p>
            <a:r>
              <a:rPr lang="es-MX" sz="4400" b="1" i="1" dirty="0" smtClean="0">
                <a:solidFill>
                  <a:schemeClr val="tx2"/>
                </a:solidFill>
              </a:rPr>
              <a:t>Cursada 2022</a:t>
            </a:r>
          </a:p>
          <a:p>
            <a:endParaRPr lang="es-MX" sz="4000" b="1" dirty="0" smtClean="0">
              <a:solidFill>
                <a:schemeClr val="tx2"/>
              </a:solidFill>
            </a:endParaRPr>
          </a:p>
          <a:p>
            <a:endParaRPr lang="es-MX" sz="4000" b="1" dirty="0">
              <a:solidFill>
                <a:schemeClr val="tx2"/>
              </a:solidFill>
            </a:endParaRPr>
          </a:p>
          <a:p>
            <a:endParaRPr lang="es-MX" sz="4000" b="1" dirty="0" smtClean="0">
              <a:solidFill>
                <a:schemeClr val="tx2"/>
              </a:solidFill>
            </a:endParaRPr>
          </a:p>
          <a:p>
            <a:pPr algn="l"/>
            <a:r>
              <a:rPr lang="es-MX" sz="4000" b="1" dirty="0" smtClean="0">
                <a:solidFill>
                  <a:srgbClr val="FF0000"/>
                </a:solidFill>
              </a:rPr>
              <a:t>Comisión </a:t>
            </a:r>
            <a:r>
              <a:rPr lang="es-MX" sz="4000" b="1" dirty="0" smtClean="0">
                <a:solidFill>
                  <a:srgbClr val="FF0000"/>
                </a:solidFill>
              </a:rPr>
              <a:t>S21 y S22</a:t>
            </a:r>
            <a:endParaRPr lang="es-A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5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755825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(Paginación Simple)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Llamamos </a:t>
            </a:r>
            <a:r>
              <a:rPr lang="es-AR" b="1" i="1" dirty="0" smtClean="0">
                <a:solidFill>
                  <a:srgbClr val="FF0000"/>
                </a:solidFill>
              </a:rPr>
              <a:t>Paginación Simple </a:t>
            </a:r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a la técnica por el cual el espacio de direcciones físicas de un proceso no es contiguo.</a:t>
            </a:r>
          </a:p>
          <a:p>
            <a:pPr marL="0" indent="0" algn="just">
              <a:buNone/>
            </a:pPr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Las paginas de un proceso se divide en </a:t>
            </a:r>
            <a:r>
              <a:rPr lang="es-AR" b="1" i="1" dirty="0" smtClean="0">
                <a:solidFill>
                  <a:srgbClr val="FF0000"/>
                </a:solidFill>
              </a:rPr>
              <a:t>paginas</a:t>
            </a:r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 de igual tamaño</a:t>
            </a:r>
          </a:p>
          <a:p>
            <a:pPr marL="0" indent="0" algn="just">
              <a:buNone/>
            </a:pPr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La memoria física se divide en </a:t>
            </a:r>
            <a:r>
              <a:rPr lang="es-AR" b="1" i="1" dirty="0" smtClean="0">
                <a:solidFill>
                  <a:srgbClr val="FF0000"/>
                </a:solidFill>
              </a:rPr>
              <a:t>marcos</a:t>
            </a:r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 del mismo tamaño que las paginas.</a:t>
            </a:r>
          </a:p>
          <a:p>
            <a:pPr marL="0" indent="0" algn="just">
              <a:buNone/>
            </a:pPr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Esta técnica evita la fragmentación externa y la interna se puede dar en la </a:t>
            </a:r>
            <a:r>
              <a:rPr lang="es-AR" b="1" dirty="0">
                <a:solidFill>
                  <a:schemeClr val="tx2">
                    <a:lumMod val="50000"/>
                  </a:schemeClr>
                </a:solidFill>
              </a:rPr>
              <a:t>u</a:t>
            </a:r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ltima pagina.</a:t>
            </a:r>
          </a:p>
          <a:p>
            <a:pPr marL="0" indent="0" algn="just">
              <a:buNone/>
            </a:pPr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El tamaño de pagina puede ser 1k, 2k, 4K</a:t>
            </a:r>
            <a:endParaRPr lang="es-AR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Tabla de pagina</a:t>
            </a:r>
          </a:p>
          <a:p>
            <a:pPr marL="0" indent="0" algn="just">
              <a:buNone/>
            </a:pPr>
            <a:endParaRPr lang="es-AR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01027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755825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(Paginación Simple)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AR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3600" b="1" dirty="0" smtClean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80728"/>
            <a:ext cx="8280920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8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755825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(Paginación Simple)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AR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3600" b="1" dirty="0" smtClean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764704"/>
            <a:ext cx="7954485" cy="4915586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2555776" y="594928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T.P. en MMU</a:t>
            </a:r>
            <a:endParaRPr lang="es-A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80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>
            <a:normAutofit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(Paginación Simple)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4726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sz="2800" b="1" dirty="0" smtClean="0">
                <a:solidFill>
                  <a:schemeClr val="tx2">
                    <a:lumMod val="50000"/>
                  </a:schemeClr>
                </a:solidFill>
              </a:rPr>
              <a:t>La CPU emite una </a:t>
            </a:r>
            <a:r>
              <a:rPr lang="es-AR" sz="2800" b="1" dirty="0">
                <a:solidFill>
                  <a:srgbClr val="FF0000"/>
                </a:solidFill>
              </a:rPr>
              <a:t>D</a:t>
            </a:r>
            <a:r>
              <a:rPr lang="es-AR" sz="2800" b="1" dirty="0" smtClean="0">
                <a:solidFill>
                  <a:srgbClr val="FF0000"/>
                </a:solidFill>
              </a:rPr>
              <a:t>irección </a:t>
            </a:r>
            <a:r>
              <a:rPr lang="es-AR" sz="2800" b="1" dirty="0">
                <a:solidFill>
                  <a:srgbClr val="FF0000"/>
                </a:solidFill>
              </a:rPr>
              <a:t>L</a:t>
            </a:r>
            <a:r>
              <a:rPr lang="es-AR" sz="2800" b="1" dirty="0" smtClean="0">
                <a:solidFill>
                  <a:srgbClr val="FF0000"/>
                </a:solidFill>
              </a:rPr>
              <a:t>ógica</a:t>
            </a:r>
          </a:p>
          <a:p>
            <a:pPr marL="0" indent="0" algn="just">
              <a:buNone/>
            </a:pPr>
            <a:r>
              <a:rPr lang="es-AR" sz="2800" b="1" dirty="0" smtClean="0">
                <a:solidFill>
                  <a:schemeClr val="tx2">
                    <a:lumMod val="50000"/>
                  </a:schemeClr>
                </a:solidFill>
              </a:rPr>
              <a:t>Esta a través de la </a:t>
            </a:r>
            <a:r>
              <a:rPr lang="es-AR" sz="2800" b="1" dirty="0" smtClean="0">
                <a:solidFill>
                  <a:srgbClr val="FF0000"/>
                </a:solidFill>
              </a:rPr>
              <a:t>MMU</a:t>
            </a:r>
            <a:r>
              <a:rPr lang="es-AR" sz="2800" b="1" dirty="0" smtClean="0">
                <a:solidFill>
                  <a:schemeClr val="tx2">
                    <a:lumMod val="50000"/>
                  </a:schemeClr>
                </a:solidFill>
              </a:rPr>
              <a:t> se transforma en una </a:t>
            </a:r>
            <a:r>
              <a:rPr lang="es-AR" sz="2800" b="1" dirty="0" smtClean="0">
                <a:solidFill>
                  <a:srgbClr val="FF0000"/>
                </a:solidFill>
              </a:rPr>
              <a:t>Dirección </a:t>
            </a:r>
            <a:r>
              <a:rPr lang="es-AR" sz="2800" b="1" dirty="0">
                <a:solidFill>
                  <a:srgbClr val="FF0000"/>
                </a:solidFill>
              </a:rPr>
              <a:t>F</a:t>
            </a:r>
            <a:r>
              <a:rPr lang="es-AR" sz="2800" b="1" dirty="0" smtClean="0">
                <a:solidFill>
                  <a:srgbClr val="FF0000"/>
                </a:solidFill>
              </a:rPr>
              <a:t>ísica.</a:t>
            </a:r>
          </a:p>
          <a:p>
            <a:pPr marL="0" indent="0" algn="just">
              <a:buNone/>
            </a:pPr>
            <a:r>
              <a:rPr lang="es-AR" sz="2800" b="1" dirty="0" smtClean="0">
                <a:solidFill>
                  <a:srgbClr val="FF0000"/>
                </a:solidFill>
              </a:rPr>
              <a:t>                                              </a:t>
            </a:r>
            <a:r>
              <a:rPr lang="es-AR" sz="2800" b="1" dirty="0" smtClean="0">
                <a:solidFill>
                  <a:schemeClr val="tx2">
                    <a:lumMod val="50000"/>
                  </a:schemeClr>
                </a:solidFill>
              </a:rPr>
              <a:t>16 bits                      </a:t>
            </a:r>
            <a:endParaRPr lang="es-A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sz="2800" b="1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s-AR" sz="2800" b="1" dirty="0" smtClean="0"/>
          </a:p>
          <a:p>
            <a:pPr marL="0" indent="0" algn="just">
              <a:buNone/>
            </a:pPr>
            <a:endParaRPr lang="es-AR" sz="2800" b="1" dirty="0" smtClean="0"/>
          </a:p>
          <a:p>
            <a:pPr marL="0" indent="0" algn="just">
              <a:buNone/>
            </a:pPr>
            <a:r>
              <a:rPr lang="es-AR" sz="2800" b="1" dirty="0" smtClean="0"/>
              <a:t>Supongamos que la </a:t>
            </a:r>
            <a:r>
              <a:rPr lang="es-AR" sz="2800" b="1" dirty="0" smtClean="0">
                <a:solidFill>
                  <a:srgbClr val="FF0000"/>
                </a:solidFill>
              </a:rPr>
              <a:t>dirección lógica </a:t>
            </a:r>
            <a:r>
              <a:rPr lang="es-AR" sz="2800" b="1" dirty="0" smtClean="0"/>
              <a:t>es de 16bits y que el tamaño de pagina es de 1K</a:t>
            </a:r>
            <a:endParaRPr lang="es-AR" sz="2800" b="1" dirty="0"/>
          </a:p>
          <a:p>
            <a:pPr marL="0" indent="0" algn="just">
              <a:buNone/>
            </a:pPr>
            <a:endParaRPr lang="es-AR" sz="2800" b="1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s-AR" sz="28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s-AR" sz="2800" b="1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s-AR" sz="28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513235"/>
              </p:ext>
            </p:extLst>
          </p:nvPr>
        </p:nvGraphicFramePr>
        <p:xfrm>
          <a:off x="2177408" y="3789040"/>
          <a:ext cx="4464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820"/>
                <a:gridCol w="2829676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Nro</a:t>
                      </a:r>
                      <a:r>
                        <a:rPr lang="es-AR" dirty="0" smtClean="0"/>
                        <a:t> de Pagina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Desplazamiento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Cerrar llave"/>
          <p:cNvSpPr/>
          <p:nvPr/>
        </p:nvSpPr>
        <p:spPr>
          <a:xfrm rot="16200000">
            <a:off x="4031940" y="1232755"/>
            <a:ext cx="720080" cy="4392488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Cerrar corchete"/>
          <p:cNvSpPr/>
          <p:nvPr/>
        </p:nvSpPr>
        <p:spPr>
          <a:xfrm rot="5400000">
            <a:off x="5130062" y="3014954"/>
            <a:ext cx="198022" cy="2610290"/>
          </a:xfrm>
          <a:prstGeom prst="rightBracket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Cerrar corchete"/>
          <p:cNvSpPr/>
          <p:nvPr/>
        </p:nvSpPr>
        <p:spPr>
          <a:xfrm rot="5400000">
            <a:off x="2897814" y="3519010"/>
            <a:ext cx="198022" cy="1602178"/>
          </a:xfrm>
          <a:prstGeom prst="rightBracket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236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</p:spPr>
        <p:txBody>
          <a:bodyPr>
            <a:normAutofit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(Paginación Simple)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688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sz="2800" dirty="0"/>
              <a:t>La CPU en realidad emite un conjunto de bits, al cual se le aplica una máscara para determinar </a:t>
            </a:r>
            <a:r>
              <a:rPr lang="es-AR" sz="2800" b="1" dirty="0"/>
              <a:t>(</a:t>
            </a:r>
            <a:r>
              <a:rPr lang="es-AR" sz="2800" b="1" dirty="0" err="1"/>
              <a:t>p,d</a:t>
            </a:r>
            <a:r>
              <a:rPr lang="es-AR" sz="2800" b="1" dirty="0"/>
              <a:t>)</a:t>
            </a:r>
            <a:endParaRPr lang="es-AR" sz="2800" dirty="0"/>
          </a:p>
          <a:p>
            <a:pPr marL="0" indent="0">
              <a:buNone/>
            </a:pPr>
            <a:r>
              <a:rPr lang="es-AR" sz="2800" dirty="0" smtClean="0"/>
              <a:t>En </a:t>
            </a:r>
            <a:r>
              <a:rPr lang="es-AR" sz="2800" dirty="0"/>
              <a:t>un sistema de </a:t>
            </a:r>
            <a:r>
              <a:rPr lang="es-AR" sz="2800" b="1" dirty="0"/>
              <a:t>16bits</a:t>
            </a:r>
            <a:r>
              <a:rPr lang="es-AR" sz="2800" dirty="0"/>
              <a:t>, si tengo el tamaño de la página es de 4K,  y la CPU emite una dirección lógica como la siguiente   30F4)</a:t>
            </a:r>
            <a:r>
              <a:rPr lang="es-AR" sz="2800" baseline="-25000" dirty="0"/>
              <a:t>16 </a:t>
            </a:r>
            <a:r>
              <a:rPr lang="es-AR" sz="2800" dirty="0"/>
              <a:t> en binario seria   0011000011110100.</a:t>
            </a:r>
          </a:p>
          <a:p>
            <a:pPr marL="0" indent="0">
              <a:buNone/>
            </a:pPr>
            <a:r>
              <a:rPr lang="es-AR" sz="2800" dirty="0" smtClean="0"/>
              <a:t>Determinar </a:t>
            </a:r>
            <a:r>
              <a:rPr lang="es-AR" sz="2800" dirty="0"/>
              <a:t>la </a:t>
            </a:r>
            <a:r>
              <a:rPr lang="es-AR" sz="2800" b="1" dirty="0" smtClean="0">
                <a:solidFill>
                  <a:schemeClr val="tx2">
                    <a:lumMod val="50000"/>
                  </a:schemeClr>
                </a:solidFill>
              </a:rPr>
              <a:t>D.F. </a:t>
            </a:r>
            <a:r>
              <a:rPr lang="es-AR" sz="2800" dirty="0" smtClean="0"/>
              <a:t>a </a:t>
            </a:r>
            <a:r>
              <a:rPr lang="es-AR" sz="2800" dirty="0"/>
              <a:t>la que pertenece </a:t>
            </a:r>
            <a:r>
              <a:rPr lang="es-AR" sz="2800" dirty="0" smtClean="0"/>
              <a:t>dicha </a:t>
            </a:r>
            <a:r>
              <a:rPr lang="es-AR" sz="2800" b="1" dirty="0" smtClean="0"/>
              <a:t>D.L. </a:t>
            </a:r>
            <a:r>
              <a:rPr lang="es-AR" sz="2800" dirty="0" smtClean="0"/>
              <a:t>Determinar:</a:t>
            </a:r>
          </a:p>
          <a:p>
            <a:r>
              <a:rPr lang="es-AR" sz="2800" b="1" dirty="0" smtClean="0">
                <a:solidFill>
                  <a:schemeClr val="tx2">
                    <a:lumMod val="50000"/>
                  </a:schemeClr>
                </a:solidFill>
              </a:rPr>
              <a:t>Cantidad </a:t>
            </a:r>
            <a:r>
              <a:rPr lang="es-AR" sz="2800" b="1" dirty="0">
                <a:solidFill>
                  <a:schemeClr val="tx2">
                    <a:lumMod val="50000"/>
                  </a:schemeClr>
                </a:solidFill>
              </a:rPr>
              <a:t>de bits que usamos para el </a:t>
            </a:r>
            <a:r>
              <a:rPr lang="es-AR" sz="2800" b="1" dirty="0" smtClean="0">
                <a:solidFill>
                  <a:schemeClr val="tx2">
                    <a:lumMod val="50000"/>
                  </a:schemeClr>
                </a:solidFill>
              </a:rPr>
              <a:t>offset</a:t>
            </a:r>
          </a:p>
          <a:p>
            <a:r>
              <a:rPr lang="es-AR" sz="2800" b="1" dirty="0" smtClean="0">
                <a:solidFill>
                  <a:schemeClr val="tx2">
                    <a:lumMod val="50000"/>
                  </a:schemeClr>
                </a:solidFill>
              </a:rPr>
              <a:t>Cantidad para el </a:t>
            </a:r>
            <a:r>
              <a:rPr lang="es-AR" sz="2800" b="1" dirty="0">
                <a:solidFill>
                  <a:schemeClr val="tx2">
                    <a:lumMod val="50000"/>
                  </a:schemeClr>
                </a:solidFill>
              </a:rPr>
              <a:t>tamaño de </a:t>
            </a:r>
            <a:r>
              <a:rPr lang="es-AR" sz="2800" b="1" dirty="0" smtClean="0">
                <a:solidFill>
                  <a:schemeClr val="tx2">
                    <a:lumMod val="50000"/>
                  </a:schemeClr>
                </a:solidFill>
              </a:rPr>
              <a:t>página.</a:t>
            </a:r>
          </a:p>
          <a:p>
            <a:pPr marL="0" indent="0">
              <a:buNone/>
            </a:pPr>
            <a:r>
              <a:rPr lang="es-AR" sz="2800" dirty="0" smtClean="0"/>
              <a:t>4K </a:t>
            </a:r>
            <a:r>
              <a:rPr lang="es-AR" sz="2800" dirty="0"/>
              <a:t>= 2</a:t>
            </a:r>
            <a:r>
              <a:rPr lang="es-AR" sz="2800" baseline="30000" dirty="0"/>
              <a:t>2</a:t>
            </a:r>
            <a:r>
              <a:rPr lang="es-AR" sz="2800" dirty="0"/>
              <a:t> x 2</a:t>
            </a:r>
            <a:r>
              <a:rPr lang="es-AR" sz="2800" baseline="30000" dirty="0"/>
              <a:t>10</a:t>
            </a:r>
            <a:r>
              <a:rPr lang="es-AR" sz="2800" dirty="0"/>
              <a:t> = 2 </a:t>
            </a:r>
            <a:r>
              <a:rPr lang="es-AR" sz="2800" baseline="30000" dirty="0"/>
              <a:t>12</a:t>
            </a:r>
            <a:r>
              <a:rPr lang="es-AR" sz="2800" dirty="0"/>
              <a:t>  </a:t>
            </a:r>
            <a:r>
              <a:rPr lang="es-AR" sz="2400" dirty="0"/>
              <a:t>por lo tanto el </a:t>
            </a:r>
            <a:r>
              <a:rPr lang="es-AR" sz="2400" dirty="0" smtClean="0"/>
              <a:t>numero   </a:t>
            </a:r>
            <a:r>
              <a:rPr lang="es-AR" sz="2800" dirty="0" smtClean="0"/>
              <a:t>0</a:t>
            </a:r>
            <a:r>
              <a:rPr lang="es-AR" sz="2800" dirty="0" smtClean="0">
                <a:solidFill>
                  <a:schemeClr val="tx2">
                    <a:lumMod val="75000"/>
                  </a:schemeClr>
                </a:solidFill>
              </a:rPr>
              <a:t>011</a:t>
            </a:r>
            <a:r>
              <a:rPr lang="es-AR" sz="2800" dirty="0" smtClean="0">
                <a:solidFill>
                  <a:srgbClr val="C00000"/>
                </a:solidFill>
              </a:rPr>
              <a:t>000011110100</a:t>
            </a:r>
            <a:r>
              <a:rPr lang="es-AR" sz="2800" dirty="0" smtClean="0"/>
              <a:t>           </a:t>
            </a:r>
            <a:r>
              <a:rPr lang="es-AR" sz="2800" dirty="0"/>
              <a:t>Pagina = </a:t>
            </a:r>
            <a:r>
              <a:rPr lang="es-AR" sz="2800" dirty="0">
                <a:solidFill>
                  <a:schemeClr val="tx2">
                    <a:lumMod val="75000"/>
                  </a:schemeClr>
                </a:solidFill>
              </a:rPr>
              <a:t>0011</a:t>
            </a:r>
            <a:r>
              <a:rPr lang="es-AR" sz="2800" dirty="0"/>
              <a:t>   -  desplazamiento = </a:t>
            </a:r>
            <a:r>
              <a:rPr lang="es-AR" sz="2800" dirty="0">
                <a:solidFill>
                  <a:srgbClr val="C00000"/>
                </a:solidFill>
              </a:rPr>
              <a:t>000011110100</a:t>
            </a:r>
          </a:p>
          <a:p>
            <a:pPr marL="0" indent="0">
              <a:buNone/>
            </a:pPr>
            <a:r>
              <a:rPr lang="es-AR" sz="2800" b="1" dirty="0" smtClean="0"/>
              <a:t>                  3                                              </a:t>
            </a:r>
            <a:r>
              <a:rPr lang="es-AR" sz="2800" b="1" dirty="0"/>
              <a:t>F4)</a:t>
            </a:r>
            <a:r>
              <a:rPr lang="es-AR" sz="2800" b="1" baseline="-25000" dirty="0"/>
              <a:t>16</a:t>
            </a:r>
            <a:r>
              <a:rPr lang="es-AR" sz="2800" b="1" dirty="0"/>
              <a:t> = 244)</a:t>
            </a:r>
            <a:r>
              <a:rPr lang="es-AR" sz="2800" b="1" baseline="-25000" dirty="0"/>
              <a:t>10</a:t>
            </a:r>
            <a:r>
              <a:rPr lang="es-AR" sz="2800" dirty="0"/>
              <a:t> </a:t>
            </a:r>
            <a:r>
              <a:rPr lang="es-AR" sz="2800" b="1" dirty="0"/>
              <a:t>                                                      Pertenece a (</a:t>
            </a:r>
            <a:r>
              <a:rPr lang="es-AR" sz="2800" b="1" dirty="0" err="1"/>
              <a:t>p,d</a:t>
            </a:r>
            <a:r>
              <a:rPr lang="es-AR" sz="2800" b="1" dirty="0"/>
              <a:t>)  (3,244)</a:t>
            </a:r>
            <a:endParaRPr lang="es-AR" sz="2800" dirty="0"/>
          </a:p>
        </p:txBody>
      </p:sp>
      <p:sp>
        <p:nvSpPr>
          <p:cNvPr id="24" name="23 Cerrar corchete"/>
          <p:cNvSpPr/>
          <p:nvPr/>
        </p:nvSpPr>
        <p:spPr>
          <a:xfrm rot="5400000">
            <a:off x="1682679" y="5094185"/>
            <a:ext cx="126014" cy="540060"/>
          </a:xfrm>
          <a:prstGeom prst="rightBracket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24 Cerrar corchete"/>
          <p:cNvSpPr/>
          <p:nvPr/>
        </p:nvSpPr>
        <p:spPr>
          <a:xfrm rot="5400000">
            <a:off x="6250378" y="4297288"/>
            <a:ext cx="99628" cy="2160240"/>
          </a:xfrm>
          <a:prstGeom prst="rightBracket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889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(Paginación Simple)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sz="2800" b="1" dirty="0"/>
              <a:t>Ejercicio de Practica</a:t>
            </a:r>
            <a:endParaRPr lang="es-AR" sz="2800" dirty="0"/>
          </a:p>
          <a:p>
            <a:pPr marL="0" indent="0">
              <a:buNone/>
            </a:pPr>
            <a:r>
              <a:rPr lang="es-AR" sz="2800" dirty="0" smtClean="0"/>
              <a:t>Dada </a:t>
            </a:r>
            <a:r>
              <a:rPr lang="es-AR" sz="2800" dirty="0"/>
              <a:t>la siguiente tabla de páginas de un proceso, donde el tamaño de las mismas es de </a:t>
            </a:r>
            <a:r>
              <a:rPr lang="es-AR" sz="2800" dirty="0" smtClean="0"/>
              <a:t>1Kbyte</a:t>
            </a:r>
          </a:p>
          <a:p>
            <a:pPr marL="0" indent="0">
              <a:buNone/>
            </a:pPr>
            <a:endParaRPr lang="es-AR" sz="2800" dirty="0"/>
          </a:p>
          <a:p>
            <a:pPr marL="0" indent="0">
              <a:buNone/>
            </a:pPr>
            <a:endParaRPr lang="es-AR" sz="2800" dirty="0" smtClean="0"/>
          </a:p>
          <a:p>
            <a:pPr marL="0" indent="0">
              <a:buNone/>
            </a:pPr>
            <a:endParaRPr lang="es-AR" sz="2800" dirty="0"/>
          </a:p>
          <a:p>
            <a:pPr marL="0" indent="0">
              <a:buNone/>
            </a:pPr>
            <a:endParaRPr lang="es-AR" sz="2800" dirty="0" smtClean="0"/>
          </a:p>
          <a:p>
            <a:pPr marL="0" indent="0">
              <a:buNone/>
            </a:pPr>
            <a:endParaRPr lang="es-AR" sz="2800" dirty="0" smtClean="0"/>
          </a:p>
          <a:p>
            <a:pPr marL="0" indent="0">
              <a:buNone/>
            </a:pPr>
            <a:endParaRPr lang="es-AR" sz="2800" dirty="0"/>
          </a:p>
          <a:p>
            <a:pPr marL="0" indent="0">
              <a:buNone/>
            </a:pPr>
            <a:endParaRPr lang="es-AR" sz="2800" dirty="0"/>
          </a:p>
          <a:p>
            <a:pPr marL="0" indent="0">
              <a:buNone/>
            </a:pPr>
            <a:r>
              <a:rPr lang="es-AR" sz="2800" dirty="0"/>
              <a:t>Hacer un scripts que calcule la dirección física de las siguientes direcciones lógicas: </a:t>
            </a:r>
          </a:p>
          <a:p>
            <a:pPr marL="0" lvl="0" indent="0">
              <a:buNone/>
            </a:pPr>
            <a:r>
              <a:rPr lang="es-AR" sz="2800" dirty="0"/>
              <a:t>página 0 desplazamiento 80</a:t>
            </a:r>
          </a:p>
          <a:p>
            <a:pPr marL="0" lvl="0" indent="0">
              <a:buNone/>
            </a:pPr>
            <a:r>
              <a:rPr lang="es-AR" sz="2800" dirty="0"/>
              <a:t>página 3 desplazamiento 150</a:t>
            </a:r>
          </a:p>
          <a:p>
            <a:pPr marL="0" lvl="0" indent="0">
              <a:buNone/>
            </a:pPr>
            <a:r>
              <a:rPr lang="es-AR" sz="2800" dirty="0"/>
              <a:t>página 1 desplazamiento </a:t>
            </a:r>
            <a:r>
              <a:rPr lang="es-AR" sz="2800" dirty="0" smtClean="0"/>
              <a:t>600</a:t>
            </a:r>
            <a:endParaRPr lang="es-AR" sz="2800" dirty="0"/>
          </a:p>
          <a:p>
            <a:pPr marL="0" indent="0">
              <a:buNone/>
            </a:pPr>
            <a:endParaRPr lang="es-AR" sz="2800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601871"/>
              </p:ext>
            </p:extLst>
          </p:nvPr>
        </p:nvGraphicFramePr>
        <p:xfrm>
          <a:off x="2123728" y="2132856"/>
          <a:ext cx="4032448" cy="23762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6224"/>
                <a:gridCol w="2016224"/>
              </a:tblGrid>
              <a:tr h="34774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s-AR" sz="2000" dirty="0">
                          <a:effectLst/>
                        </a:rPr>
                        <a:t>Nº Página</a:t>
                      </a:r>
                      <a:endParaRPr lang="es-AR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s-AR" sz="2000">
                          <a:effectLst/>
                        </a:rPr>
                        <a:t>Dirección de Inicio</a:t>
                      </a:r>
                      <a:endParaRPr lang="es-AR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/>
                </a:tc>
              </a:tr>
              <a:tr h="51437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s-AR" sz="2000" dirty="0">
                          <a:effectLst/>
                        </a:rPr>
                        <a:t>P0</a:t>
                      </a:r>
                      <a:endParaRPr lang="es-AR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s-AR" sz="2000" dirty="0">
                          <a:effectLst/>
                        </a:rPr>
                        <a:t>4096</a:t>
                      </a:r>
                      <a:endParaRPr lang="es-AR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/>
                </a:tc>
              </a:tr>
              <a:tr h="47090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s-ES" sz="2000">
                          <a:effectLst/>
                        </a:rPr>
                        <a:t>P1</a:t>
                      </a:r>
                      <a:endParaRPr lang="es-AR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s-ES" sz="2000" dirty="0">
                          <a:effectLst/>
                        </a:rPr>
                        <a:t>8192</a:t>
                      </a:r>
                      <a:endParaRPr lang="es-AR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/>
                </a:tc>
              </a:tr>
              <a:tr h="34774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s-ES" sz="2000">
                          <a:effectLst/>
                        </a:rPr>
                        <a:t>P2</a:t>
                      </a:r>
                      <a:endParaRPr lang="es-AR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s-ES" sz="2000" dirty="0">
                          <a:effectLst/>
                        </a:rPr>
                        <a:t>2048</a:t>
                      </a:r>
                      <a:endParaRPr lang="es-AR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/>
                </a:tc>
              </a:tr>
              <a:tr h="34774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s-ES" sz="2000">
                          <a:effectLst/>
                        </a:rPr>
                        <a:t>P3</a:t>
                      </a:r>
                      <a:endParaRPr lang="es-AR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s-AR" sz="2000" dirty="0">
                          <a:effectLst/>
                        </a:rPr>
                        <a:t>6144</a:t>
                      </a:r>
                      <a:endParaRPr lang="es-AR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/>
                </a:tc>
              </a:tr>
              <a:tr h="34774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s-AR" sz="2000">
                          <a:effectLst/>
                        </a:rPr>
                        <a:t>P4</a:t>
                      </a:r>
                      <a:endParaRPr lang="es-AR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s-AR" sz="2000" dirty="0">
                          <a:effectLst/>
                        </a:rPr>
                        <a:t>1.024</a:t>
                      </a:r>
                      <a:endParaRPr lang="es-AR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7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(Paginación HW)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r>
              <a:rPr lang="es-AR" sz="2800" b="1" dirty="0" smtClean="0"/>
              <a:t>Esto funciono muy bien hasta la década del ‘80, </a:t>
            </a:r>
            <a:r>
              <a:rPr lang="es-AR" sz="2800" b="1" dirty="0" err="1" smtClean="0"/>
              <a:t>perooo</a:t>
            </a:r>
            <a:endParaRPr lang="es-AR" sz="2800" b="1" dirty="0" smtClean="0"/>
          </a:p>
          <a:p>
            <a:r>
              <a:rPr lang="es-AR" sz="2800" b="1" dirty="0" smtClean="0"/>
              <a:t>Donde reside la Tabla de Pagina ?</a:t>
            </a:r>
          </a:p>
          <a:p>
            <a:r>
              <a:rPr lang="es-AR" sz="2800" b="1" dirty="0" smtClean="0"/>
              <a:t>Que fue pasando con los P. con el paso del tiempo ?</a:t>
            </a:r>
          </a:p>
          <a:p>
            <a:r>
              <a:rPr lang="es-AR" sz="2800" b="1" dirty="0" smtClean="0"/>
              <a:t>Los tamaños de las memorias eran de 64, 128, 256KB</a:t>
            </a:r>
          </a:p>
          <a:p>
            <a:pPr marL="0" indent="0">
              <a:buNone/>
            </a:pPr>
            <a:r>
              <a:rPr lang="es-AR" sz="2800" b="1" dirty="0" smtClean="0"/>
              <a:t>Cada vez que un proceso esta en ejecucion se debe cargar la T.P. en los registros de la MMU, originalmente la tabla reside en la RAM.</a:t>
            </a:r>
          </a:p>
          <a:p>
            <a:pPr marL="0" indent="0">
              <a:buNone/>
            </a:pPr>
            <a:r>
              <a:rPr lang="es-AR" sz="2800" b="1" dirty="0" smtClean="0"/>
              <a:t>Los fabricantes de HW cada 2 años casi duplicaban la memoria.</a:t>
            </a:r>
          </a:p>
          <a:p>
            <a:pPr marL="0" indent="0">
              <a:buNone/>
            </a:pPr>
            <a:r>
              <a:rPr lang="es-AR" sz="2800" b="1" dirty="0" smtClean="0"/>
              <a:t>Para 1990 mas o menos había computadoras de 4MB x lo tanto la cantidad de paginas aumento</a:t>
            </a:r>
          </a:p>
          <a:p>
            <a:pPr marL="0" indent="0">
              <a:buNone/>
            </a:pPr>
            <a:endParaRPr lang="es-AR" sz="2800" b="1" dirty="0" smtClean="0"/>
          </a:p>
          <a:p>
            <a:pPr marL="0" indent="0">
              <a:buNone/>
            </a:pPr>
            <a:endParaRPr lang="es-AR" sz="2800" b="1" dirty="0" smtClean="0"/>
          </a:p>
          <a:p>
            <a:pPr marL="0" indent="0">
              <a:buNone/>
            </a:pPr>
            <a:endParaRPr lang="es-AR" sz="2800" b="1" dirty="0" smtClean="0"/>
          </a:p>
          <a:p>
            <a:pPr marL="0" indent="0">
              <a:buNone/>
            </a:pPr>
            <a:endParaRPr lang="es-AR" sz="2800" b="1" dirty="0"/>
          </a:p>
        </p:txBody>
      </p:sp>
    </p:spTree>
    <p:extLst>
      <p:ext uri="{BB962C8B-B14F-4D97-AF65-F5344CB8AC3E}">
        <p14:creationId xmlns:p14="http://schemas.microsoft.com/office/powerpoint/2010/main" val="74316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(Paginación)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r>
              <a:rPr lang="es-AR" sz="2800" b="1" dirty="0" smtClean="0"/>
              <a:t>Esto funciono muy bien hasta la década del ‘80, </a:t>
            </a:r>
            <a:r>
              <a:rPr lang="es-AR" sz="2800" b="1" dirty="0" err="1" smtClean="0"/>
              <a:t>perooo</a:t>
            </a:r>
            <a:endParaRPr lang="es-AR" sz="2800" b="1" dirty="0" smtClean="0"/>
          </a:p>
          <a:p>
            <a:r>
              <a:rPr lang="es-AR" sz="2800" b="1" dirty="0" smtClean="0"/>
              <a:t>Donde reside la Tabla de Pagina ?</a:t>
            </a:r>
          </a:p>
          <a:p>
            <a:r>
              <a:rPr lang="es-AR" sz="2800" b="1" dirty="0" smtClean="0"/>
              <a:t>Que fue pasando con los P. con el paso del tiempo ?</a:t>
            </a:r>
          </a:p>
          <a:p>
            <a:r>
              <a:rPr lang="es-AR" sz="2800" b="1" dirty="0" smtClean="0"/>
              <a:t>Los tamaños de las memorias eran de 64, 128, 256KB</a:t>
            </a:r>
          </a:p>
          <a:p>
            <a:pPr marL="0" indent="0">
              <a:buNone/>
            </a:pPr>
            <a:r>
              <a:rPr lang="es-AR" sz="2800" b="1" dirty="0" smtClean="0"/>
              <a:t>Cada vez que un proceso esta en ejecucion se debe cargar la T.P. en los registros de la MMU, originalmente la tabla reside en la RAM.</a:t>
            </a:r>
          </a:p>
          <a:p>
            <a:pPr marL="0" indent="0">
              <a:buNone/>
            </a:pPr>
            <a:r>
              <a:rPr lang="es-AR" sz="2800" b="1" dirty="0" smtClean="0"/>
              <a:t>Los fabricantes de HW cada 2 años casi duplicaban la memoria.</a:t>
            </a:r>
          </a:p>
          <a:p>
            <a:pPr marL="0" indent="0">
              <a:buNone/>
            </a:pPr>
            <a:r>
              <a:rPr lang="es-AR" sz="2800" b="1" dirty="0" smtClean="0"/>
              <a:t>Para 1990 mas o menos había computadoras de 4MB x lo tanto la cantidad de paginas aumento</a:t>
            </a:r>
          </a:p>
          <a:p>
            <a:pPr marL="0" indent="0">
              <a:buNone/>
            </a:pPr>
            <a:endParaRPr lang="es-AR" sz="2800" b="1" dirty="0" smtClean="0"/>
          </a:p>
          <a:p>
            <a:pPr marL="0" indent="0">
              <a:buNone/>
            </a:pPr>
            <a:endParaRPr lang="es-AR" sz="2800" b="1" dirty="0" smtClean="0"/>
          </a:p>
          <a:p>
            <a:pPr marL="0" indent="0">
              <a:buNone/>
            </a:pPr>
            <a:endParaRPr lang="es-AR" sz="2800" b="1" dirty="0" smtClean="0"/>
          </a:p>
          <a:p>
            <a:pPr marL="0" indent="0">
              <a:buNone/>
            </a:pPr>
            <a:endParaRPr lang="es-AR" sz="2800" b="1" dirty="0"/>
          </a:p>
        </p:txBody>
      </p:sp>
    </p:spTree>
    <p:extLst>
      <p:ext uri="{BB962C8B-B14F-4D97-AF65-F5344CB8AC3E}">
        <p14:creationId xmlns:p14="http://schemas.microsoft.com/office/powerpoint/2010/main" val="260606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(Paginación HW)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800" b="1" dirty="0" smtClean="0"/>
              <a:t>Ahora sobra RAM por lo tanto se decide colocar la T.P. en RAM</a:t>
            </a:r>
          </a:p>
          <a:p>
            <a:pPr marL="0" indent="0">
              <a:buNone/>
            </a:pPr>
            <a:endParaRPr lang="es-AR" sz="2800" b="1" dirty="0" smtClean="0"/>
          </a:p>
          <a:p>
            <a:pPr marL="0" indent="0">
              <a:buNone/>
            </a:pPr>
            <a:endParaRPr lang="es-AR" sz="2800" b="1" dirty="0" smtClean="0"/>
          </a:p>
          <a:p>
            <a:pPr marL="0" indent="0">
              <a:buNone/>
            </a:pPr>
            <a:endParaRPr lang="es-AR" sz="2800" b="1" dirty="0" smtClean="0"/>
          </a:p>
          <a:p>
            <a:pPr marL="0" indent="0">
              <a:buNone/>
            </a:pPr>
            <a:endParaRPr lang="es-AR" sz="2800" b="1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10" y="1654703"/>
            <a:ext cx="7200801" cy="4555546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3036824" y="621024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T.P. en RAM</a:t>
            </a:r>
            <a:endParaRPr lang="es-A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41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(Paginación HW)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800" b="1" dirty="0" smtClean="0"/>
              <a:t>Ahora los registros de la MMU para la T.P. los voy a usar para otra cosa (Page </a:t>
            </a:r>
            <a:r>
              <a:rPr lang="es-AR" sz="2800" b="1" dirty="0" err="1" smtClean="0"/>
              <a:t>Table</a:t>
            </a:r>
            <a:r>
              <a:rPr lang="es-AR" sz="2800" b="1" dirty="0" smtClean="0"/>
              <a:t> Base </a:t>
            </a:r>
            <a:r>
              <a:rPr lang="es-AR" sz="2800" b="1" dirty="0" err="1" smtClean="0"/>
              <a:t>Register</a:t>
            </a:r>
            <a:r>
              <a:rPr lang="es-AR" sz="2800" b="1" dirty="0" smtClean="0"/>
              <a:t>)</a:t>
            </a:r>
            <a:endParaRPr lang="es-AR" sz="2800" b="1" dirty="0"/>
          </a:p>
        </p:txBody>
      </p:sp>
      <p:sp>
        <p:nvSpPr>
          <p:cNvPr id="2" name="1 CuadroTexto"/>
          <p:cNvSpPr txBox="1"/>
          <p:nvPr/>
        </p:nvSpPr>
        <p:spPr>
          <a:xfrm>
            <a:off x="3995936" y="60932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T.P. en RAM</a:t>
            </a:r>
            <a:endParaRPr lang="es-AR" b="1" dirty="0">
              <a:solidFill>
                <a:srgbClr val="FF0000"/>
              </a:solidFill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425" y="2080321"/>
            <a:ext cx="5572903" cy="3429479"/>
          </a:xfrm>
          <a:prstGeom prst="rect">
            <a:avLst/>
          </a:prstGeom>
        </p:spPr>
      </p:pic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111211"/>
              </p:ext>
            </p:extLst>
          </p:nvPr>
        </p:nvGraphicFramePr>
        <p:xfrm>
          <a:off x="7524328" y="1772816"/>
          <a:ext cx="1008112" cy="39374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112"/>
              </a:tblGrid>
              <a:tr h="60963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963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963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963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591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TP1  TP2  TP3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729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         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 err="1">
                          <a:effectLst/>
                        </a:rPr>
                        <a:t>Kernel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11" name="1 Conector recto"/>
          <p:cNvCxnSpPr/>
          <p:nvPr/>
        </p:nvCxnSpPr>
        <p:spPr>
          <a:xfrm>
            <a:off x="9169400" y="5572125"/>
            <a:ext cx="6350" cy="271463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2 Conector recto"/>
          <p:cNvCxnSpPr/>
          <p:nvPr/>
        </p:nvCxnSpPr>
        <p:spPr>
          <a:xfrm>
            <a:off x="9466263" y="5573713"/>
            <a:ext cx="6350" cy="27305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49309"/>
              </p:ext>
            </p:extLst>
          </p:nvPr>
        </p:nvGraphicFramePr>
        <p:xfrm>
          <a:off x="2411760" y="4725143"/>
          <a:ext cx="788665" cy="12567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8665"/>
              </a:tblGrid>
              <a:tr h="3141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TP1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41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TP2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41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TP3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41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5" name="14 CuadroTexto"/>
          <p:cNvSpPr txBox="1"/>
          <p:nvPr/>
        </p:nvSpPr>
        <p:spPr>
          <a:xfrm>
            <a:off x="2411760" y="6093296"/>
            <a:ext cx="80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PTBR</a:t>
            </a:r>
            <a:endParaRPr lang="es-A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9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1835696" y="836712"/>
            <a:ext cx="136815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CPU</a:t>
            </a:r>
            <a:endParaRPr lang="es-AR" sz="2800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226308"/>
              </p:ext>
            </p:extLst>
          </p:nvPr>
        </p:nvGraphicFramePr>
        <p:xfrm>
          <a:off x="5508104" y="917830"/>
          <a:ext cx="2520280" cy="2696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280"/>
              </a:tblGrid>
              <a:tr h="422938">
                <a:tc>
                  <a:txBody>
                    <a:bodyPr/>
                    <a:lstStyle/>
                    <a:p>
                      <a:endParaRPr lang="es-MX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54086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54086">
                <a:tc>
                  <a:txBody>
                    <a:bodyPr/>
                    <a:lstStyle/>
                    <a:p>
                      <a:r>
                        <a:rPr lang="es-MX" dirty="0" smtClean="0"/>
                        <a:t>Proceso</a:t>
                      </a:r>
                      <a:r>
                        <a:rPr lang="es-MX" baseline="0" dirty="0" smtClean="0"/>
                        <a:t> 3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54086">
                <a:tc>
                  <a:txBody>
                    <a:bodyPr/>
                    <a:lstStyle/>
                    <a:p>
                      <a:r>
                        <a:rPr lang="es-MX" dirty="0" smtClean="0"/>
                        <a:t>Proceso 2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54086">
                <a:tc>
                  <a:txBody>
                    <a:bodyPr/>
                    <a:lstStyle/>
                    <a:p>
                      <a:r>
                        <a:rPr lang="es-MX" dirty="0" smtClean="0"/>
                        <a:t>Proceso 1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54086">
                <a:tc>
                  <a:txBody>
                    <a:bodyPr/>
                    <a:lstStyle/>
                    <a:p>
                      <a:r>
                        <a:rPr lang="es-MX" sz="2400" b="1" dirty="0" smtClean="0"/>
                        <a:t>Sistema Operativo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8 Conector recto"/>
          <p:cNvCxnSpPr>
            <a:stCxn id="4" idx="4"/>
          </p:cNvCxnSpPr>
          <p:nvPr/>
        </p:nvCxnSpPr>
        <p:spPr>
          <a:xfrm>
            <a:off x="2519772" y="2060848"/>
            <a:ext cx="0" cy="248434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>
            <a:off x="2123728" y="4509120"/>
            <a:ext cx="5544616" cy="0"/>
          </a:xfrm>
          <a:prstGeom prst="line">
            <a:avLst/>
          </a:prstGeom>
          <a:ln w="1270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>
            <a:stCxn id="4" idx="6"/>
          </p:cNvCxnSpPr>
          <p:nvPr/>
        </p:nvCxnSpPr>
        <p:spPr>
          <a:xfrm>
            <a:off x="3203848" y="1448780"/>
            <a:ext cx="230425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1115616" y="4221087"/>
            <a:ext cx="1008112" cy="67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 smtClean="0"/>
              <a:t>C.I.</a:t>
            </a:r>
            <a:endParaRPr lang="es-AR" dirty="0"/>
          </a:p>
        </p:txBody>
      </p:sp>
      <p:sp>
        <p:nvSpPr>
          <p:cNvPr id="18" name="17 Documento"/>
          <p:cNvSpPr/>
          <p:nvPr/>
        </p:nvSpPr>
        <p:spPr>
          <a:xfrm>
            <a:off x="5356482" y="4972910"/>
            <a:ext cx="727686" cy="47231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Disco magnético"/>
          <p:cNvSpPr/>
          <p:nvPr/>
        </p:nvSpPr>
        <p:spPr>
          <a:xfrm>
            <a:off x="4067944" y="4941168"/>
            <a:ext cx="720080" cy="5040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Almacenamiento de acceso secuencial"/>
          <p:cNvSpPr/>
          <p:nvPr/>
        </p:nvSpPr>
        <p:spPr>
          <a:xfrm>
            <a:off x="2843808" y="4900903"/>
            <a:ext cx="576064" cy="544321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1" name="20 Conector recto"/>
          <p:cNvCxnSpPr/>
          <p:nvPr/>
        </p:nvCxnSpPr>
        <p:spPr>
          <a:xfrm>
            <a:off x="3104938" y="4545193"/>
            <a:ext cx="0" cy="3959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4355976" y="4576936"/>
            <a:ext cx="0" cy="3959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>
            <a:off x="5724128" y="4545193"/>
            <a:ext cx="0" cy="3959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3707904" y="950648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Canal</a:t>
            </a:r>
            <a:endParaRPr lang="es-AR" sz="3200" dirty="0"/>
          </a:p>
        </p:txBody>
      </p:sp>
      <p:sp>
        <p:nvSpPr>
          <p:cNvPr id="32" name="31 CuadroTexto"/>
          <p:cNvSpPr txBox="1"/>
          <p:nvPr/>
        </p:nvSpPr>
        <p:spPr>
          <a:xfrm rot="16200000">
            <a:off x="1543308" y="2718245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Canal</a:t>
            </a:r>
            <a:endParaRPr lang="es-AR" sz="3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3785504" y="3789040"/>
            <a:ext cx="265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Canal Principal</a:t>
            </a:r>
            <a:endParaRPr lang="es-AR" sz="3200" dirty="0"/>
          </a:p>
        </p:txBody>
      </p:sp>
      <p:sp>
        <p:nvSpPr>
          <p:cNvPr id="34" name="33 Pantalla"/>
          <p:cNvSpPr/>
          <p:nvPr/>
        </p:nvSpPr>
        <p:spPr>
          <a:xfrm>
            <a:off x="6660232" y="4972911"/>
            <a:ext cx="504056" cy="472312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5" name="34 Conector recto"/>
          <p:cNvCxnSpPr/>
          <p:nvPr/>
        </p:nvCxnSpPr>
        <p:spPr>
          <a:xfrm>
            <a:off x="6948264" y="4545193"/>
            <a:ext cx="0" cy="3959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8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(Paginación HW)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400" b="1" dirty="0" smtClean="0"/>
              <a:t>El compilador deja la T.P. en RAM, luego el cargador la coloca en la MMU</a:t>
            </a:r>
          </a:p>
          <a:p>
            <a:pPr marL="0" indent="0">
              <a:buNone/>
            </a:pPr>
            <a:r>
              <a:rPr lang="es-AR" sz="2400" b="1" dirty="0" smtClean="0"/>
              <a:t>Algunas MMU llegaron a colocar registros para mas de un proceso.</a:t>
            </a:r>
          </a:p>
          <a:p>
            <a:pPr marL="0" indent="0">
              <a:buNone/>
            </a:pPr>
            <a:r>
              <a:rPr lang="es-AR" sz="2400" b="1" dirty="0" smtClean="0"/>
              <a:t>La longitud de los registros era del tamaño de la palabra de datos de la CPU</a:t>
            </a:r>
          </a:p>
          <a:p>
            <a:pPr marL="0" indent="0">
              <a:buNone/>
            </a:pPr>
            <a:r>
              <a:rPr lang="es-AR" sz="2800" b="1" dirty="0" smtClean="0"/>
              <a:t>     </a:t>
            </a:r>
            <a:r>
              <a:rPr lang="es-AR" sz="2800" b="1" dirty="0" err="1" smtClean="0"/>
              <a:t>Reg</a:t>
            </a:r>
            <a:r>
              <a:rPr lang="es-AR" sz="2800" b="1" dirty="0" smtClean="0"/>
              <a:t> 16 bit                                                               </a:t>
            </a:r>
            <a:r>
              <a:rPr lang="es-AR" sz="2800" b="1" dirty="0" err="1" smtClean="0"/>
              <a:t>Despl</a:t>
            </a:r>
            <a:r>
              <a:rPr lang="es-AR" sz="2800" b="1" dirty="0" smtClean="0"/>
              <a:t> 512</a:t>
            </a:r>
          </a:p>
          <a:p>
            <a:pPr marL="0" indent="0">
              <a:buNone/>
            </a:pPr>
            <a:endParaRPr lang="es-AR" sz="2800" b="1" dirty="0"/>
          </a:p>
          <a:p>
            <a:pPr marL="0" indent="0">
              <a:buNone/>
            </a:pPr>
            <a:r>
              <a:rPr lang="es-AR" sz="2800" b="1" dirty="0" smtClean="0"/>
              <a:t>     </a:t>
            </a:r>
            <a:r>
              <a:rPr lang="es-AR" sz="2800" b="1" dirty="0" err="1" smtClean="0"/>
              <a:t>Reg</a:t>
            </a:r>
            <a:r>
              <a:rPr lang="es-AR" sz="2800" b="1" dirty="0" smtClean="0"/>
              <a:t> 16 bit                                                               </a:t>
            </a:r>
            <a:r>
              <a:rPr lang="es-AR" sz="2800" b="1" dirty="0" err="1" smtClean="0"/>
              <a:t>Despl</a:t>
            </a:r>
            <a:r>
              <a:rPr lang="es-AR" sz="2800" b="1" dirty="0" smtClean="0"/>
              <a:t> 1K </a:t>
            </a:r>
            <a:endParaRPr lang="es-AR" sz="2800" b="1" dirty="0"/>
          </a:p>
          <a:p>
            <a:pPr marL="0" indent="0">
              <a:buNone/>
            </a:pPr>
            <a:endParaRPr lang="es-AR" sz="2800" b="1" dirty="0" smtClean="0"/>
          </a:p>
          <a:p>
            <a:pPr marL="0" indent="0">
              <a:buNone/>
            </a:pPr>
            <a:r>
              <a:rPr lang="es-AR" sz="2800" b="1" dirty="0"/>
              <a:t> </a:t>
            </a:r>
            <a:r>
              <a:rPr lang="es-AR" sz="2800" b="1" dirty="0" smtClean="0"/>
              <a:t>    </a:t>
            </a:r>
            <a:r>
              <a:rPr lang="es-AR" sz="2800" b="1" dirty="0" err="1" smtClean="0"/>
              <a:t>Reg</a:t>
            </a:r>
            <a:r>
              <a:rPr lang="es-AR" sz="2800" b="1" dirty="0" smtClean="0"/>
              <a:t> 32 bit                                                               </a:t>
            </a:r>
            <a:r>
              <a:rPr lang="es-AR" sz="2800" b="1" dirty="0" err="1" smtClean="0"/>
              <a:t>Despl</a:t>
            </a:r>
            <a:r>
              <a:rPr lang="es-AR" sz="2800" b="1" dirty="0" smtClean="0"/>
              <a:t> 4K      </a:t>
            </a:r>
          </a:p>
          <a:p>
            <a:pPr marL="0" indent="0">
              <a:buNone/>
            </a:pPr>
            <a:endParaRPr lang="es-AR" sz="2800" b="1" dirty="0"/>
          </a:p>
          <a:p>
            <a:pPr marL="0" indent="0">
              <a:buNone/>
            </a:pPr>
            <a:r>
              <a:rPr lang="es-AR" sz="2800" dirty="0" smtClean="0"/>
              <a:t>Muchos Registros en la </a:t>
            </a:r>
            <a:r>
              <a:rPr lang="es-AR" sz="2800" b="1" dirty="0" smtClean="0"/>
              <a:t>MMU</a:t>
            </a:r>
            <a:endParaRPr lang="es-AR" sz="2800" b="1" dirty="0"/>
          </a:p>
          <a:p>
            <a:pPr marL="0" indent="0">
              <a:buNone/>
            </a:pPr>
            <a:endParaRPr lang="es-AR" sz="2800" dirty="0"/>
          </a:p>
          <a:p>
            <a:pPr marL="0" indent="0">
              <a:buNone/>
            </a:pPr>
            <a:endParaRPr lang="es-AR" sz="2800" b="1" dirty="0" smtClean="0"/>
          </a:p>
          <a:p>
            <a:pPr marL="0" indent="0">
              <a:buNone/>
            </a:pPr>
            <a:endParaRPr lang="es-AR" sz="2800" b="1" dirty="0"/>
          </a:p>
          <a:p>
            <a:pPr marL="0" indent="0">
              <a:buNone/>
            </a:pPr>
            <a:endParaRPr lang="es-AR" sz="2800" b="1" dirty="0" smtClean="0"/>
          </a:p>
          <a:p>
            <a:pPr marL="0" indent="0">
              <a:buNone/>
            </a:pPr>
            <a:endParaRPr lang="es-AR" sz="2800" b="1" dirty="0"/>
          </a:p>
          <a:p>
            <a:pPr marL="0" indent="0">
              <a:buNone/>
            </a:pPr>
            <a:endParaRPr lang="es-AR" sz="2800" b="1" dirty="0"/>
          </a:p>
        </p:txBody>
      </p:sp>
      <p:cxnSp>
        <p:nvCxnSpPr>
          <p:cNvPr id="11" name="1 Conector recto"/>
          <p:cNvCxnSpPr/>
          <p:nvPr/>
        </p:nvCxnSpPr>
        <p:spPr>
          <a:xfrm>
            <a:off x="9169400" y="5572125"/>
            <a:ext cx="6350" cy="271463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2 Conector recto"/>
          <p:cNvCxnSpPr/>
          <p:nvPr/>
        </p:nvCxnSpPr>
        <p:spPr>
          <a:xfrm>
            <a:off x="9466263" y="5573713"/>
            <a:ext cx="6350" cy="27305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155095"/>
              </p:ext>
            </p:extLst>
          </p:nvPr>
        </p:nvGraphicFramePr>
        <p:xfrm>
          <a:off x="2771799" y="3068960"/>
          <a:ext cx="38164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416"/>
                <a:gridCol w="2440009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          </a:t>
                      </a:r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                 9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660479"/>
              </p:ext>
            </p:extLst>
          </p:nvPr>
        </p:nvGraphicFramePr>
        <p:xfrm>
          <a:off x="2699792" y="3994264"/>
          <a:ext cx="38884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2592288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           </a:t>
                      </a:r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                  10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524101"/>
              </p:ext>
            </p:extLst>
          </p:nvPr>
        </p:nvGraphicFramePr>
        <p:xfrm>
          <a:off x="2051720" y="5085184"/>
          <a:ext cx="45365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252"/>
                <a:gridCol w="2268252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                  </a:t>
                      </a:r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            12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53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(Paginación HW)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800" b="1" dirty="0" smtClean="0"/>
              <a:t>La solución fue usar una cache de HW especial, se la conoce como registros Asociativos o Buffers de Traducción de vista lateral. </a:t>
            </a:r>
          </a:p>
          <a:p>
            <a:pPr marL="0" indent="0">
              <a:buNone/>
            </a:pPr>
            <a:endParaRPr lang="es-AR" sz="2800" b="1" dirty="0"/>
          </a:p>
          <a:p>
            <a:pPr marL="0" indent="0">
              <a:buNone/>
            </a:pPr>
            <a:endParaRPr lang="es-AR" sz="2800" b="1" dirty="0"/>
          </a:p>
        </p:txBody>
      </p:sp>
      <p:cxnSp>
        <p:nvCxnSpPr>
          <p:cNvPr id="11" name="1 Conector recto"/>
          <p:cNvCxnSpPr/>
          <p:nvPr/>
        </p:nvCxnSpPr>
        <p:spPr>
          <a:xfrm>
            <a:off x="9169400" y="5572125"/>
            <a:ext cx="6350" cy="271463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2 Conector recto"/>
          <p:cNvCxnSpPr/>
          <p:nvPr/>
        </p:nvCxnSpPr>
        <p:spPr>
          <a:xfrm>
            <a:off x="9466263" y="5573713"/>
            <a:ext cx="6350" cy="27305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88841"/>
            <a:ext cx="6552728" cy="4869160"/>
          </a:xfrm>
          <a:prstGeom prst="rect">
            <a:avLst/>
          </a:prstGeom>
        </p:spPr>
      </p:pic>
      <p:cxnSp>
        <p:nvCxnSpPr>
          <p:cNvPr id="8" name="7 Conector recto de flecha"/>
          <p:cNvCxnSpPr/>
          <p:nvPr/>
        </p:nvCxnSpPr>
        <p:spPr>
          <a:xfrm flipV="1">
            <a:off x="1835696" y="4005064"/>
            <a:ext cx="1656184" cy="28803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971600" y="4100255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 smtClean="0">
                <a:solidFill>
                  <a:schemeClr val="tx2">
                    <a:lumMod val="75000"/>
                  </a:schemeClr>
                </a:solidFill>
              </a:rPr>
              <a:t>TLB</a:t>
            </a:r>
            <a:endParaRPr lang="es-AR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00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(Paginación HW)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400" b="1" dirty="0" smtClean="0"/>
              <a:t>Fines del siglo anterior y principio de este siglo era común tener equipos con 64/128/256/512 Mb de RAM.</a:t>
            </a:r>
          </a:p>
          <a:p>
            <a:pPr marL="0" indent="0">
              <a:buNone/>
            </a:pPr>
            <a:r>
              <a:rPr lang="es-AR" sz="2400" b="1" dirty="0" smtClean="0"/>
              <a:t>Los procesos empezaron a crecer en tamaño.</a:t>
            </a:r>
          </a:p>
          <a:p>
            <a:pPr marL="0" indent="0">
              <a:buNone/>
            </a:pPr>
            <a:r>
              <a:rPr lang="es-AR" sz="2400" b="1" dirty="0" smtClean="0"/>
              <a:t>La longitud de los registros era del tamaño de la palabra de datos de la CPU</a:t>
            </a:r>
          </a:p>
          <a:p>
            <a:pPr marL="0" indent="0">
              <a:buNone/>
            </a:pPr>
            <a:r>
              <a:rPr lang="es-AR" sz="2800" b="1" dirty="0" smtClean="0"/>
              <a:t>     </a:t>
            </a:r>
            <a:r>
              <a:rPr lang="es-AR" sz="2800" b="1" dirty="0" err="1" smtClean="0"/>
              <a:t>Reg</a:t>
            </a:r>
            <a:r>
              <a:rPr lang="es-AR" sz="2800" b="1" dirty="0" smtClean="0"/>
              <a:t> 32 bit                                                               </a:t>
            </a:r>
            <a:r>
              <a:rPr lang="es-AR" sz="2800" b="1" dirty="0" err="1" smtClean="0"/>
              <a:t>Despl</a:t>
            </a:r>
            <a:r>
              <a:rPr lang="es-AR" sz="2800" b="1" dirty="0" smtClean="0"/>
              <a:t> 4K      </a:t>
            </a:r>
          </a:p>
          <a:p>
            <a:pPr marL="0" indent="0">
              <a:buNone/>
            </a:pPr>
            <a:endParaRPr lang="es-AR" sz="2800" b="1" dirty="0" smtClean="0"/>
          </a:p>
          <a:p>
            <a:pPr marL="0" indent="0">
              <a:buNone/>
            </a:pPr>
            <a:r>
              <a:rPr lang="es-AR" sz="2400" b="1" dirty="0" smtClean="0"/>
              <a:t>El espacio en la RAM para las T.P. de los procesos era fijo.</a:t>
            </a:r>
          </a:p>
          <a:p>
            <a:pPr marL="0" indent="0">
              <a:buNone/>
            </a:pPr>
            <a:r>
              <a:rPr lang="es-AR" sz="2400" b="1" dirty="0" smtClean="0"/>
              <a:t>Por lo tanto al ir terminando procesos quedaban huecos.</a:t>
            </a:r>
          </a:p>
          <a:p>
            <a:pPr marL="0" indent="0">
              <a:buNone/>
            </a:pPr>
            <a:r>
              <a:rPr lang="es-AR" sz="2400" b="1" dirty="0" smtClean="0"/>
              <a:t>Los procesos pueden tener 250000 paginas o mas</a:t>
            </a:r>
          </a:p>
          <a:p>
            <a:pPr marL="0" indent="0">
              <a:buNone/>
            </a:pPr>
            <a:r>
              <a:rPr lang="es-AR" sz="2400" b="1" dirty="0" smtClean="0"/>
              <a:t>Como resolvemos la fragmentación externa??</a:t>
            </a:r>
          </a:p>
          <a:p>
            <a:pPr marL="0" indent="0">
              <a:buNone/>
            </a:pPr>
            <a:r>
              <a:rPr lang="es-AR" sz="2400" b="1" dirty="0" smtClean="0"/>
              <a:t>Se resuelve haciendo paginación, aquí nace lo que se llama</a:t>
            </a:r>
          </a:p>
          <a:p>
            <a:pPr marL="0" indent="0" algn="ctr">
              <a:buNone/>
            </a:pPr>
            <a:r>
              <a:rPr lang="es-AR" b="1" dirty="0" smtClean="0">
                <a:solidFill>
                  <a:srgbClr val="FF0000"/>
                </a:solidFill>
              </a:rPr>
              <a:t>Paginación Jerárquica</a:t>
            </a:r>
            <a:endParaRPr lang="es-A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AR" sz="2800" dirty="0"/>
          </a:p>
          <a:p>
            <a:pPr marL="0" indent="0">
              <a:buNone/>
            </a:pPr>
            <a:endParaRPr lang="es-AR" sz="2800" b="1" dirty="0" smtClean="0"/>
          </a:p>
          <a:p>
            <a:pPr marL="0" indent="0">
              <a:buNone/>
            </a:pPr>
            <a:endParaRPr lang="es-AR" sz="2800" b="1" dirty="0"/>
          </a:p>
          <a:p>
            <a:pPr marL="0" indent="0">
              <a:buNone/>
            </a:pPr>
            <a:endParaRPr lang="es-AR" sz="2800" b="1" dirty="0" smtClean="0"/>
          </a:p>
          <a:p>
            <a:pPr marL="0" indent="0">
              <a:buNone/>
            </a:pPr>
            <a:endParaRPr lang="es-AR" sz="2800" b="1" dirty="0"/>
          </a:p>
          <a:p>
            <a:pPr marL="0" indent="0">
              <a:buNone/>
            </a:pPr>
            <a:endParaRPr lang="es-AR" sz="2800" b="1" dirty="0"/>
          </a:p>
        </p:txBody>
      </p:sp>
      <p:cxnSp>
        <p:nvCxnSpPr>
          <p:cNvPr id="11" name="1 Conector recto"/>
          <p:cNvCxnSpPr/>
          <p:nvPr/>
        </p:nvCxnSpPr>
        <p:spPr>
          <a:xfrm>
            <a:off x="9169400" y="5572125"/>
            <a:ext cx="6350" cy="271463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2 Conector recto"/>
          <p:cNvCxnSpPr/>
          <p:nvPr/>
        </p:nvCxnSpPr>
        <p:spPr>
          <a:xfrm>
            <a:off x="9466263" y="5573713"/>
            <a:ext cx="6350" cy="27305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520561"/>
              </p:ext>
            </p:extLst>
          </p:nvPr>
        </p:nvGraphicFramePr>
        <p:xfrm>
          <a:off x="2195736" y="3068960"/>
          <a:ext cx="45365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252"/>
                <a:gridCol w="2268252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                  </a:t>
                      </a:r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            12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11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(Paginación Jerárquica)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800" b="1" dirty="0" smtClean="0"/>
              <a:t>Ahora la dirección de la pagina a buscar en la RAM va a estar constituida por:</a:t>
            </a:r>
          </a:p>
          <a:p>
            <a:r>
              <a:rPr lang="es-AR" sz="2800" b="1" dirty="0" err="1" smtClean="0"/>
              <a:t>Nro</a:t>
            </a:r>
            <a:r>
              <a:rPr lang="es-AR" sz="2800" b="1" dirty="0" smtClean="0"/>
              <a:t> pagina Externa</a:t>
            </a:r>
          </a:p>
          <a:p>
            <a:r>
              <a:rPr lang="es-AR" sz="2800" b="1" dirty="0" err="1" smtClean="0"/>
              <a:t>Nro</a:t>
            </a:r>
            <a:r>
              <a:rPr lang="es-AR" sz="2800" b="1" dirty="0" smtClean="0"/>
              <a:t> pagina Interna</a:t>
            </a:r>
          </a:p>
          <a:p>
            <a:r>
              <a:rPr lang="es-AR" sz="2800" b="1" dirty="0" smtClean="0"/>
              <a:t>Desplazamiento</a:t>
            </a:r>
          </a:p>
          <a:p>
            <a:pPr marL="0" indent="0">
              <a:buNone/>
            </a:pPr>
            <a:endParaRPr lang="es-AR" sz="2800" b="1" dirty="0" smtClean="0"/>
          </a:p>
          <a:p>
            <a:pPr marL="0" indent="0">
              <a:buNone/>
            </a:pPr>
            <a:r>
              <a:rPr lang="es-AR" sz="2800" b="1" dirty="0" smtClean="0"/>
              <a:t>Los procesos empezaron a crecer en tamaño.</a:t>
            </a:r>
          </a:p>
          <a:p>
            <a:pPr marL="0" indent="0">
              <a:buNone/>
            </a:pPr>
            <a:r>
              <a:rPr lang="es-AR" sz="2800" b="1" dirty="0" smtClean="0"/>
              <a:t>Para evitar la fragmentación dentro del espacio para las T.P. </a:t>
            </a:r>
          </a:p>
          <a:p>
            <a:pPr marL="0" indent="0">
              <a:buNone/>
            </a:pPr>
            <a:endParaRPr lang="es-AR" sz="28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s-AR" sz="3600" b="1" dirty="0" smtClean="0">
                <a:solidFill>
                  <a:srgbClr val="FF0000"/>
                </a:solidFill>
              </a:rPr>
              <a:t>Se paginaron las tablas de pagina.</a:t>
            </a:r>
          </a:p>
          <a:p>
            <a:pPr marL="0" indent="0">
              <a:buNone/>
            </a:pPr>
            <a:endParaRPr lang="es-AR" sz="2400" b="1" dirty="0" smtClean="0"/>
          </a:p>
          <a:p>
            <a:pPr marL="0" indent="0">
              <a:buNone/>
            </a:pPr>
            <a:endParaRPr lang="es-AR" sz="2400" b="1" dirty="0" smtClean="0"/>
          </a:p>
          <a:p>
            <a:pPr marL="0" indent="0">
              <a:buNone/>
            </a:pPr>
            <a:endParaRPr lang="es-AR" sz="2800" b="1" dirty="0" smtClean="0"/>
          </a:p>
          <a:p>
            <a:pPr marL="0" indent="0">
              <a:buNone/>
            </a:pPr>
            <a:endParaRPr lang="es-AR" sz="2800" dirty="0"/>
          </a:p>
          <a:p>
            <a:pPr marL="0" indent="0">
              <a:buNone/>
            </a:pPr>
            <a:endParaRPr lang="es-AR" sz="2800" b="1" dirty="0" smtClean="0"/>
          </a:p>
          <a:p>
            <a:pPr marL="0" indent="0">
              <a:buNone/>
            </a:pPr>
            <a:endParaRPr lang="es-AR" sz="2800" b="1" dirty="0"/>
          </a:p>
          <a:p>
            <a:pPr marL="0" indent="0">
              <a:buNone/>
            </a:pPr>
            <a:endParaRPr lang="es-AR" sz="2800" b="1" dirty="0" smtClean="0"/>
          </a:p>
          <a:p>
            <a:pPr marL="0" indent="0">
              <a:buNone/>
            </a:pPr>
            <a:endParaRPr lang="es-AR" sz="2800" b="1" dirty="0"/>
          </a:p>
          <a:p>
            <a:pPr marL="0" indent="0">
              <a:buNone/>
            </a:pPr>
            <a:endParaRPr lang="es-AR" sz="2800" b="1" dirty="0"/>
          </a:p>
        </p:txBody>
      </p:sp>
      <p:cxnSp>
        <p:nvCxnSpPr>
          <p:cNvPr id="11" name="1 Conector recto"/>
          <p:cNvCxnSpPr/>
          <p:nvPr/>
        </p:nvCxnSpPr>
        <p:spPr>
          <a:xfrm>
            <a:off x="9169400" y="5572125"/>
            <a:ext cx="6350" cy="271463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2 Conector recto"/>
          <p:cNvCxnSpPr/>
          <p:nvPr/>
        </p:nvCxnSpPr>
        <p:spPr>
          <a:xfrm>
            <a:off x="9466263" y="5573713"/>
            <a:ext cx="6350" cy="27305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00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(Paginación Jerárquica)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400" b="1" dirty="0" smtClean="0"/>
              <a:t>Ahora la dirección será de la siguiente manera:</a:t>
            </a:r>
          </a:p>
          <a:p>
            <a:pPr marL="0" indent="0">
              <a:buNone/>
            </a:pPr>
            <a:endParaRPr lang="es-AR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AR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AR" sz="2400" b="1" dirty="0" smtClean="0"/>
          </a:p>
          <a:p>
            <a:pPr marL="0" indent="0">
              <a:buNone/>
            </a:pPr>
            <a:endParaRPr lang="es-AR" sz="2400" b="1" dirty="0" smtClean="0"/>
          </a:p>
          <a:p>
            <a:pPr marL="0" indent="0">
              <a:buNone/>
            </a:pPr>
            <a:endParaRPr lang="es-AR" sz="2800" b="1" dirty="0" smtClean="0"/>
          </a:p>
          <a:p>
            <a:pPr marL="0" indent="0">
              <a:buNone/>
            </a:pPr>
            <a:endParaRPr lang="es-AR" sz="2800" dirty="0"/>
          </a:p>
          <a:p>
            <a:pPr marL="0" indent="0">
              <a:buNone/>
            </a:pPr>
            <a:endParaRPr lang="es-AR" sz="2800" b="1" dirty="0" smtClean="0"/>
          </a:p>
          <a:p>
            <a:pPr marL="0" indent="0">
              <a:buNone/>
            </a:pPr>
            <a:endParaRPr lang="es-AR" sz="2800" b="1" dirty="0"/>
          </a:p>
          <a:p>
            <a:pPr marL="0" indent="0">
              <a:buNone/>
            </a:pPr>
            <a:endParaRPr lang="es-AR" sz="2800" b="1" dirty="0" smtClean="0"/>
          </a:p>
          <a:p>
            <a:pPr marL="0" indent="0">
              <a:buNone/>
            </a:pPr>
            <a:endParaRPr lang="es-AR" sz="2800" b="1" dirty="0"/>
          </a:p>
          <a:p>
            <a:pPr marL="0" indent="0">
              <a:buNone/>
            </a:pPr>
            <a:endParaRPr lang="es-AR" sz="2800" b="1" dirty="0"/>
          </a:p>
        </p:txBody>
      </p:sp>
      <p:cxnSp>
        <p:nvCxnSpPr>
          <p:cNvPr id="11" name="1 Conector recto"/>
          <p:cNvCxnSpPr/>
          <p:nvPr/>
        </p:nvCxnSpPr>
        <p:spPr>
          <a:xfrm>
            <a:off x="9169400" y="5572125"/>
            <a:ext cx="6350" cy="271463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2 Conector recto"/>
          <p:cNvCxnSpPr/>
          <p:nvPr/>
        </p:nvCxnSpPr>
        <p:spPr>
          <a:xfrm>
            <a:off x="9466263" y="5573713"/>
            <a:ext cx="6350" cy="27305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8712968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8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(Paginación Jerárquica)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400" b="1" dirty="0" smtClean="0"/>
              <a:t>Se vería de la siguiente manera:</a:t>
            </a:r>
          </a:p>
          <a:p>
            <a:pPr marL="0" indent="0">
              <a:buNone/>
            </a:pPr>
            <a:endParaRPr lang="es-AR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AR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AR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AR" sz="2400" b="1" dirty="0" smtClean="0"/>
          </a:p>
          <a:p>
            <a:pPr marL="0" indent="0">
              <a:buNone/>
            </a:pPr>
            <a:endParaRPr lang="es-AR" sz="2400" b="1" dirty="0" smtClean="0"/>
          </a:p>
          <a:p>
            <a:pPr marL="0" indent="0" algn="r">
              <a:buNone/>
            </a:pPr>
            <a:endParaRPr lang="es-AR" sz="2800" b="1" dirty="0" smtClean="0"/>
          </a:p>
          <a:p>
            <a:pPr marL="0" indent="0">
              <a:buNone/>
            </a:pPr>
            <a:endParaRPr lang="es-AR" sz="2800" dirty="0"/>
          </a:p>
          <a:p>
            <a:pPr marL="0" indent="0">
              <a:buNone/>
            </a:pPr>
            <a:endParaRPr lang="es-AR" sz="2800" b="1" dirty="0" smtClean="0"/>
          </a:p>
          <a:p>
            <a:pPr marL="0" indent="0">
              <a:buNone/>
            </a:pPr>
            <a:endParaRPr lang="es-AR" sz="2800" b="1" dirty="0"/>
          </a:p>
          <a:p>
            <a:pPr marL="0" indent="0">
              <a:buNone/>
            </a:pPr>
            <a:endParaRPr lang="es-AR" sz="2800" b="1" dirty="0" smtClean="0"/>
          </a:p>
          <a:p>
            <a:pPr marL="0" indent="0">
              <a:buNone/>
            </a:pPr>
            <a:endParaRPr lang="es-AR" sz="2800" b="1" dirty="0"/>
          </a:p>
          <a:p>
            <a:pPr marL="0" indent="0">
              <a:buNone/>
            </a:pPr>
            <a:endParaRPr lang="es-AR" sz="2800" b="1" dirty="0"/>
          </a:p>
        </p:txBody>
      </p:sp>
      <p:cxnSp>
        <p:nvCxnSpPr>
          <p:cNvPr id="11" name="1 Conector recto"/>
          <p:cNvCxnSpPr/>
          <p:nvPr/>
        </p:nvCxnSpPr>
        <p:spPr>
          <a:xfrm>
            <a:off x="9169400" y="5572125"/>
            <a:ext cx="6350" cy="271463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2 Conector recto"/>
          <p:cNvCxnSpPr/>
          <p:nvPr/>
        </p:nvCxnSpPr>
        <p:spPr>
          <a:xfrm>
            <a:off x="9466263" y="5573713"/>
            <a:ext cx="6350" cy="27305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12776"/>
            <a:ext cx="7632848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1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(Paginación Jerárquica)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r>
              <a:rPr lang="es-AR" sz="2400" b="1" dirty="0" smtClean="0"/>
              <a:t>Como sabemos, mas o menos a partir del año 2005 en adelante, nos empiezan a dar Gigas de memoria RAM</a:t>
            </a:r>
          </a:p>
          <a:p>
            <a:r>
              <a:rPr lang="es-AR" sz="2400" b="1" dirty="0" smtClean="0"/>
              <a:t>En los 4GB se nos termino el </a:t>
            </a:r>
            <a:r>
              <a:rPr lang="es-AR" sz="2400" b="1" dirty="0" err="1" smtClean="0"/>
              <a:t>direcc</a:t>
            </a:r>
            <a:r>
              <a:rPr lang="es-AR" sz="2400" b="1" dirty="0" smtClean="0"/>
              <a:t>. de 32bits</a:t>
            </a:r>
          </a:p>
          <a:p>
            <a:r>
              <a:rPr lang="es-AR" sz="2400" b="1" dirty="0" smtClean="0"/>
              <a:t>Los procesadores de 64bits cambian drásticamente la cantidad de memoria a direccionar  </a:t>
            </a:r>
            <a:r>
              <a:rPr lang="es-MX" sz="2800" b="1" dirty="0" smtClean="0"/>
              <a:t>2</a:t>
            </a:r>
            <a:r>
              <a:rPr lang="es-MX" sz="2800" b="1" baseline="30000" dirty="0" smtClean="0"/>
              <a:t>64 </a:t>
            </a:r>
            <a:endParaRPr lang="es-AR" sz="2800" b="1" dirty="0"/>
          </a:p>
          <a:p>
            <a:pPr marL="0" indent="0">
              <a:buNone/>
            </a:pPr>
            <a:r>
              <a:rPr lang="es-AR" sz="2800" b="1" dirty="0" smtClean="0">
                <a:solidFill>
                  <a:schemeClr val="tx2">
                    <a:lumMod val="75000"/>
                  </a:schemeClr>
                </a:solidFill>
              </a:rPr>
              <a:t>Una solución seria seguir dividiendo</a:t>
            </a:r>
          </a:p>
          <a:p>
            <a:pPr marL="0" indent="0">
              <a:buNone/>
            </a:pPr>
            <a:endParaRPr lang="es-AR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s-AR" sz="2800" b="1" dirty="0" smtClean="0">
                <a:solidFill>
                  <a:srgbClr val="FF0000"/>
                </a:solidFill>
              </a:rPr>
              <a:t>64 bits</a:t>
            </a:r>
          </a:p>
          <a:p>
            <a:pPr marL="0" indent="0">
              <a:buNone/>
            </a:pPr>
            <a:r>
              <a:rPr lang="es-AR" sz="2800" b="1" dirty="0" smtClean="0"/>
              <a:t>Esto nos llevaría a tener varios acceso a la RAM</a:t>
            </a:r>
          </a:p>
          <a:p>
            <a:pPr marL="0" indent="0">
              <a:buNone/>
            </a:pPr>
            <a:endParaRPr lang="es-AR" sz="2800" b="1" dirty="0"/>
          </a:p>
          <a:p>
            <a:pPr marL="0" indent="0">
              <a:buNone/>
            </a:pPr>
            <a:r>
              <a:rPr lang="es-AR" sz="2800" b="1" dirty="0" smtClean="0"/>
              <a:t>Para resolver esto se uso la </a:t>
            </a:r>
            <a:r>
              <a:rPr lang="es-AR" b="1" dirty="0" err="1" smtClean="0">
                <a:solidFill>
                  <a:srgbClr val="C00000"/>
                </a:solidFill>
              </a:rPr>
              <a:t>Tecnica</a:t>
            </a:r>
            <a:r>
              <a:rPr lang="es-AR" b="1" dirty="0" smtClean="0">
                <a:solidFill>
                  <a:srgbClr val="C00000"/>
                </a:solidFill>
              </a:rPr>
              <a:t> de Hash </a:t>
            </a:r>
          </a:p>
          <a:p>
            <a:pPr marL="0" indent="0">
              <a:buNone/>
            </a:pPr>
            <a:endParaRPr lang="es-AR" sz="2400" b="1" dirty="0" smtClean="0"/>
          </a:p>
          <a:p>
            <a:pPr marL="0" indent="0">
              <a:buNone/>
            </a:pPr>
            <a:endParaRPr lang="es-AR" sz="2400" b="1" dirty="0" smtClean="0"/>
          </a:p>
          <a:p>
            <a:pPr marL="0" indent="0" algn="r">
              <a:buNone/>
            </a:pPr>
            <a:endParaRPr lang="es-AR" sz="2800" b="1" dirty="0" smtClean="0"/>
          </a:p>
          <a:p>
            <a:pPr marL="0" indent="0">
              <a:buNone/>
            </a:pPr>
            <a:endParaRPr lang="es-AR" sz="2800" dirty="0"/>
          </a:p>
          <a:p>
            <a:pPr marL="0" indent="0">
              <a:buNone/>
            </a:pPr>
            <a:endParaRPr lang="es-AR" sz="2800" b="1" dirty="0" smtClean="0"/>
          </a:p>
          <a:p>
            <a:pPr marL="0" indent="0">
              <a:buNone/>
            </a:pPr>
            <a:endParaRPr lang="es-AR" sz="2800" b="1" dirty="0"/>
          </a:p>
          <a:p>
            <a:pPr marL="0" indent="0">
              <a:buNone/>
            </a:pPr>
            <a:endParaRPr lang="es-AR" sz="2800" b="1" dirty="0" smtClean="0"/>
          </a:p>
          <a:p>
            <a:pPr marL="0" indent="0">
              <a:buNone/>
            </a:pPr>
            <a:endParaRPr lang="es-AR" sz="2800" b="1" dirty="0"/>
          </a:p>
          <a:p>
            <a:pPr marL="0" indent="0">
              <a:buNone/>
            </a:pPr>
            <a:endParaRPr lang="es-AR" sz="2800" b="1" dirty="0"/>
          </a:p>
        </p:txBody>
      </p:sp>
      <p:cxnSp>
        <p:nvCxnSpPr>
          <p:cNvPr id="11" name="1 Conector recto"/>
          <p:cNvCxnSpPr/>
          <p:nvPr/>
        </p:nvCxnSpPr>
        <p:spPr>
          <a:xfrm>
            <a:off x="9169400" y="5572125"/>
            <a:ext cx="6350" cy="271463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2 Conector recto"/>
          <p:cNvCxnSpPr/>
          <p:nvPr/>
        </p:nvCxnSpPr>
        <p:spPr>
          <a:xfrm>
            <a:off x="9466263" y="5573713"/>
            <a:ext cx="6350" cy="27305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872773"/>
              </p:ext>
            </p:extLst>
          </p:nvPr>
        </p:nvGraphicFramePr>
        <p:xfrm>
          <a:off x="1547664" y="4149080"/>
          <a:ext cx="69600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3"/>
                <a:gridCol w="1224136"/>
                <a:gridCol w="1224136"/>
                <a:gridCol w="1296144"/>
                <a:gridCol w="119945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12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2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(Técnica Hash)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s-AR" sz="2400" b="1" dirty="0" smtClean="0"/>
          </a:p>
          <a:p>
            <a:pPr marL="0" indent="0">
              <a:buNone/>
            </a:pPr>
            <a:endParaRPr lang="es-AR" sz="2400" b="1" dirty="0"/>
          </a:p>
          <a:p>
            <a:pPr marL="0" indent="0">
              <a:buNone/>
            </a:pPr>
            <a:endParaRPr lang="es-AR" sz="2400" b="1" dirty="0" smtClean="0"/>
          </a:p>
          <a:p>
            <a:pPr marL="0" indent="0">
              <a:buNone/>
            </a:pPr>
            <a:endParaRPr lang="es-AR" sz="2400" b="1" dirty="0"/>
          </a:p>
          <a:p>
            <a:pPr marL="0" indent="0">
              <a:buNone/>
            </a:pPr>
            <a:endParaRPr lang="es-AR" sz="2400" b="1" dirty="0" smtClean="0"/>
          </a:p>
          <a:p>
            <a:pPr marL="0" indent="0">
              <a:buNone/>
            </a:pPr>
            <a:endParaRPr lang="es-AR" sz="2400" b="1" dirty="0"/>
          </a:p>
          <a:p>
            <a:pPr marL="0" indent="0">
              <a:buNone/>
            </a:pPr>
            <a:endParaRPr lang="es-AR" sz="2400" b="1" dirty="0" smtClean="0"/>
          </a:p>
          <a:p>
            <a:pPr marL="0" indent="0">
              <a:buNone/>
            </a:pPr>
            <a:endParaRPr lang="es-AR" sz="2400" b="1" dirty="0"/>
          </a:p>
          <a:p>
            <a:pPr marL="0" indent="0">
              <a:buNone/>
            </a:pPr>
            <a:endParaRPr lang="es-AR" sz="2400" b="1" dirty="0" smtClean="0"/>
          </a:p>
          <a:p>
            <a:pPr marL="0" indent="0">
              <a:buNone/>
            </a:pPr>
            <a:endParaRPr lang="es-AR" sz="2400" b="1" dirty="0" smtClean="0"/>
          </a:p>
          <a:p>
            <a:pPr marL="0" indent="0">
              <a:buNone/>
            </a:pPr>
            <a:endParaRPr lang="es-AR" sz="2400" b="1" dirty="0"/>
          </a:p>
          <a:p>
            <a:pPr marL="0" indent="0">
              <a:buNone/>
            </a:pPr>
            <a:endParaRPr lang="es-AR" sz="2400" b="1" dirty="0" smtClean="0"/>
          </a:p>
          <a:p>
            <a:pPr marL="0" indent="0">
              <a:buNone/>
            </a:pPr>
            <a:endParaRPr lang="es-AR" sz="2400" b="1" dirty="0"/>
          </a:p>
          <a:p>
            <a:pPr marL="0" indent="0">
              <a:buNone/>
            </a:pPr>
            <a:endParaRPr lang="es-AR" sz="2400" b="1" dirty="0" smtClean="0"/>
          </a:p>
          <a:p>
            <a:pPr marL="0" indent="0">
              <a:buNone/>
            </a:pPr>
            <a:endParaRPr lang="es-AR" sz="2400" b="1" dirty="0"/>
          </a:p>
          <a:p>
            <a:pPr marL="0" indent="0">
              <a:buNone/>
            </a:pPr>
            <a:endParaRPr lang="es-AR" sz="2400" b="1" dirty="0" smtClean="0"/>
          </a:p>
          <a:p>
            <a:pPr marL="0" indent="0">
              <a:buNone/>
            </a:pPr>
            <a:endParaRPr lang="es-AR" sz="2400" b="1" dirty="0"/>
          </a:p>
          <a:p>
            <a:pPr marL="0" indent="0">
              <a:buNone/>
            </a:pPr>
            <a:endParaRPr lang="es-AR" sz="2400" b="1" dirty="0" smtClean="0"/>
          </a:p>
          <a:p>
            <a:pPr marL="0" indent="0">
              <a:buNone/>
            </a:pPr>
            <a:endParaRPr lang="es-AR" sz="2400" b="1" dirty="0"/>
          </a:p>
          <a:p>
            <a:pPr marL="0" indent="0">
              <a:buNone/>
            </a:pPr>
            <a:endParaRPr lang="es-AR" sz="2400" b="1" dirty="0" smtClean="0"/>
          </a:p>
          <a:p>
            <a:pPr marL="0" indent="0">
              <a:buNone/>
            </a:pPr>
            <a:endParaRPr lang="es-AR" sz="2400" b="1" dirty="0"/>
          </a:p>
          <a:p>
            <a:pPr marL="0" indent="0">
              <a:buNone/>
            </a:pPr>
            <a:endParaRPr lang="es-AR" sz="2400" b="1" dirty="0" smtClean="0"/>
          </a:p>
          <a:p>
            <a:pPr marL="0" indent="0">
              <a:buNone/>
            </a:pPr>
            <a:endParaRPr lang="es-AR" sz="2400" b="1" dirty="0"/>
          </a:p>
          <a:p>
            <a:pPr marL="0" indent="0">
              <a:buNone/>
            </a:pPr>
            <a:endParaRPr lang="es-AR" sz="2400" b="1" dirty="0" smtClean="0"/>
          </a:p>
          <a:p>
            <a:pPr marL="0" indent="0">
              <a:buNone/>
            </a:pPr>
            <a:endParaRPr lang="es-AR" sz="2400" b="1" dirty="0"/>
          </a:p>
          <a:p>
            <a:pPr marL="0" indent="0">
              <a:buNone/>
            </a:pPr>
            <a:endParaRPr lang="es-AR" sz="2400" b="1" dirty="0" smtClean="0"/>
          </a:p>
          <a:p>
            <a:pPr marL="0" indent="0">
              <a:buNone/>
            </a:pPr>
            <a:endParaRPr lang="es-AR" sz="2400" b="1" dirty="0"/>
          </a:p>
          <a:p>
            <a:pPr marL="0" indent="0">
              <a:buNone/>
            </a:pPr>
            <a:endParaRPr lang="es-AR" sz="2400" b="1" dirty="0" smtClean="0"/>
          </a:p>
          <a:p>
            <a:pPr marL="0" indent="0">
              <a:buNone/>
            </a:pPr>
            <a:endParaRPr lang="es-AR" sz="2400" b="1" dirty="0"/>
          </a:p>
          <a:p>
            <a:pPr marL="0" indent="0">
              <a:buNone/>
            </a:pPr>
            <a:endParaRPr lang="es-AR" sz="2400" b="1" dirty="0" smtClean="0"/>
          </a:p>
          <a:p>
            <a:pPr marL="0" indent="0">
              <a:buNone/>
            </a:pPr>
            <a:endParaRPr lang="es-AR" sz="2400" b="1" dirty="0" smtClean="0"/>
          </a:p>
          <a:p>
            <a:pPr marL="0" indent="0">
              <a:buNone/>
            </a:pPr>
            <a:endParaRPr lang="es-AR" sz="2400" b="1" dirty="0"/>
          </a:p>
          <a:p>
            <a:pPr marL="0" indent="0">
              <a:buNone/>
            </a:pPr>
            <a:endParaRPr lang="es-AR" sz="2400" b="1" dirty="0" smtClean="0"/>
          </a:p>
          <a:p>
            <a:pPr marL="0" indent="0">
              <a:buNone/>
            </a:pPr>
            <a:endParaRPr lang="es-AR" sz="2400" b="1" dirty="0"/>
          </a:p>
          <a:p>
            <a:pPr marL="0" indent="0">
              <a:buNone/>
            </a:pPr>
            <a:endParaRPr lang="es-AR" sz="2400" b="1" dirty="0" smtClean="0"/>
          </a:p>
          <a:p>
            <a:pPr marL="0" indent="0">
              <a:buNone/>
            </a:pPr>
            <a:endParaRPr lang="es-AR" sz="2400" b="1" dirty="0"/>
          </a:p>
          <a:p>
            <a:pPr marL="0" indent="0">
              <a:buNone/>
            </a:pPr>
            <a:r>
              <a:rPr lang="es-MX" sz="7400" dirty="0"/>
              <a:t>Para cada elemento de la tabla hash, hay tres campos:</a:t>
            </a:r>
          </a:p>
          <a:p>
            <a:r>
              <a:rPr lang="es-MX" sz="7400" dirty="0"/>
              <a:t>Número de página virtual (que es el valor hash).</a:t>
            </a:r>
          </a:p>
          <a:p>
            <a:r>
              <a:rPr lang="es-MX" sz="7400" dirty="0"/>
              <a:t>Valor del marco de página asignado.</a:t>
            </a:r>
          </a:p>
          <a:p>
            <a:r>
              <a:rPr lang="es-MX" sz="7400" dirty="0"/>
              <a:t>Un puntero al siguiente elemento de la lista vinculada.</a:t>
            </a:r>
          </a:p>
          <a:p>
            <a:pPr marL="0" indent="0">
              <a:buNone/>
            </a:pPr>
            <a:endParaRPr lang="es-AR" sz="2400" b="1" dirty="0" smtClean="0"/>
          </a:p>
          <a:p>
            <a:pPr marL="0" indent="0">
              <a:buNone/>
            </a:pPr>
            <a:endParaRPr lang="es-AR" sz="2800" b="1" dirty="0"/>
          </a:p>
          <a:p>
            <a:pPr marL="0" indent="0">
              <a:buNone/>
            </a:pPr>
            <a:endParaRPr lang="es-AR" sz="2800" b="1" dirty="0"/>
          </a:p>
        </p:txBody>
      </p:sp>
      <p:cxnSp>
        <p:nvCxnSpPr>
          <p:cNvPr id="11" name="1 Conector recto"/>
          <p:cNvCxnSpPr/>
          <p:nvPr/>
        </p:nvCxnSpPr>
        <p:spPr>
          <a:xfrm>
            <a:off x="9169400" y="5572125"/>
            <a:ext cx="6350" cy="271463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2 Conector recto"/>
          <p:cNvCxnSpPr/>
          <p:nvPr/>
        </p:nvCxnSpPr>
        <p:spPr>
          <a:xfrm>
            <a:off x="9466263" y="5573713"/>
            <a:ext cx="6350" cy="27305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09185"/>
            <a:ext cx="8568951" cy="403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3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sz="4400" b="1" i="1" dirty="0" smtClean="0">
                <a:solidFill>
                  <a:srgbClr val="002060"/>
                </a:solidFill>
              </a:rPr>
              <a:t>Fin del Tema</a:t>
            </a:r>
            <a:endParaRPr lang="es-AR" sz="44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1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539801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 smtClean="0">
                <a:solidFill>
                  <a:srgbClr val="C00000"/>
                </a:solidFill>
              </a:rPr>
              <a:t>Asignación Contigua de Memoria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es-AR" sz="2800" b="1" dirty="0" smtClean="0">
                <a:solidFill>
                  <a:schemeClr val="tx2">
                    <a:lumMod val="50000"/>
                  </a:schemeClr>
                </a:solidFill>
              </a:rPr>
              <a:t>En este tipo de asignación se producen huecos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es-AR" sz="2800" b="1" dirty="0" smtClean="0">
                <a:solidFill>
                  <a:schemeClr val="tx2">
                    <a:lumMod val="50000"/>
                  </a:schemeClr>
                </a:solidFill>
              </a:rPr>
              <a:t>Hay algunas técnicas para la asignación del espacio 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endParaRPr lang="es-A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sz="2800" b="1" dirty="0" smtClean="0">
                <a:solidFill>
                  <a:schemeClr val="tx2">
                    <a:lumMod val="50000"/>
                  </a:schemeClr>
                </a:solidFill>
              </a:rPr>
              <a:t>Primer Ajuste: </a:t>
            </a:r>
            <a:r>
              <a:rPr lang="es-AR" sz="2800" dirty="0" smtClean="0">
                <a:solidFill>
                  <a:schemeClr val="tx2">
                    <a:lumMod val="50000"/>
                  </a:schemeClr>
                </a:solidFill>
              </a:rPr>
              <a:t>Asigna el 1ero lo suficientemente grande</a:t>
            </a:r>
          </a:p>
          <a:p>
            <a:pPr algn="just">
              <a:lnSpc>
                <a:spcPts val="28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sz="2800" b="1" dirty="0" smtClean="0">
                <a:solidFill>
                  <a:schemeClr val="tx2">
                    <a:lumMod val="50000"/>
                  </a:schemeClr>
                </a:solidFill>
              </a:rPr>
              <a:t>Mejor Ajuste</a:t>
            </a:r>
            <a:r>
              <a:rPr lang="es-AR" sz="2800" dirty="0" smtClean="0">
                <a:solidFill>
                  <a:schemeClr val="tx2">
                    <a:lumMod val="50000"/>
                  </a:schemeClr>
                </a:solidFill>
              </a:rPr>
              <a:t>: El mas pequeño lo suficientemente grande</a:t>
            </a:r>
          </a:p>
          <a:p>
            <a:pPr algn="just">
              <a:lnSpc>
                <a:spcPts val="28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sz="2800" b="1" dirty="0" smtClean="0">
                <a:solidFill>
                  <a:schemeClr val="tx2">
                    <a:lumMod val="50000"/>
                  </a:schemeClr>
                </a:solidFill>
              </a:rPr>
              <a:t>Peor Ajuste: </a:t>
            </a:r>
            <a:r>
              <a:rPr lang="es-AR" sz="2800" dirty="0" smtClean="0">
                <a:solidFill>
                  <a:schemeClr val="tx2">
                    <a:lumMod val="50000"/>
                  </a:schemeClr>
                </a:solidFill>
              </a:rPr>
              <a:t>Asigna el hueco mas grande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endParaRPr lang="es-A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3600" b="1" dirty="0" smtClean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30" y="3188756"/>
            <a:ext cx="4163006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539801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 smtClean="0">
                <a:solidFill>
                  <a:srgbClr val="C00000"/>
                </a:solidFill>
              </a:rPr>
              <a:t>Asignación Contigua de Memoria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es-AR" sz="2800" b="1" dirty="0" smtClean="0">
                <a:solidFill>
                  <a:schemeClr val="tx2">
                    <a:lumMod val="50000"/>
                  </a:schemeClr>
                </a:solidFill>
              </a:rPr>
              <a:t>La memoria se divide en lo que es el S.O. y los procesos de usuario.</a:t>
            </a:r>
          </a:p>
          <a:p>
            <a:pPr marL="0" indent="0" algn="just">
              <a:buNone/>
            </a:pPr>
            <a:r>
              <a:rPr lang="es-AR" sz="2800" b="1" dirty="0" smtClean="0">
                <a:solidFill>
                  <a:schemeClr val="tx2">
                    <a:lumMod val="50000"/>
                  </a:schemeClr>
                </a:solidFill>
              </a:rPr>
              <a:t>Debemos proteger la memoria</a:t>
            </a:r>
          </a:p>
          <a:p>
            <a:pPr marL="0" indent="0" algn="just">
              <a:buNone/>
            </a:pPr>
            <a:endParaRPr lang="es-AR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3600" b="1" dirty="0" smtClean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708920"/>
            <a:ext cx="5715798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5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539801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>
                <a:solidFill>
                  <a:srgbClr val="C00000"/>
                </a:solidFill>
              </a:rPr>
              <a:t>Asignación Contigua de Memoria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es-AR" sz="2800" b="1" dirty="0" smtClean="0"/>
              <a:t>Cuando aparece la multiprogramación, varios procesos en memoria, por lo tanto debemos cambiar la forma de administración de memoria.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es-AR" sz="2800" b="1" dirty="0" smtClean="0"/>
              <a:t>Método </a:t>
            </a:r>
            <a:r>
              <a:rPr lang="es-AR" sz="2800" b="1" dirty="0"/>
              <a:t>desarrollado por IBM ( 360/OS )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buNone/>
            </a:pPr>
            <a:r>
              <a:rPr lang="es-AR" sz="2800" b="1" dirty="0" smtClean="0"/>
              <a:t>Hay dos formas de administración en lo que denominamos asignación contigua</a:t>
            </a:r>
          </a:p>
          <a:p>
            <a:pPr marL="0" indent="0" algn="just">
              <a:buNone/>
            </a:pPr>
            <a:endParaRPr lang="es-AR" b="1" dirty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MFT </a:t>
            </a:r>
            <a:r>
              <a:rPr lang="es-AR" sz="2800" b="1" dirty="0" smtClean="0">
                <a:solidFill>
                  <a:schemeClr val="tx2">
                    <a:lumMod val="50000"/>
                  </a:schemeClr>
                </a:solidFill>
              </a:rPr>
              <a:t>( multiprogramación con numero fijo de tareas )</a:t>
            </a:r>
          </a:p>
          <a:p>
            <a:pPr marL="0" indent="0" algn="just">
              <a:buNone/>
            </a:pPr>
            <a:endParaRPr lang="es-AR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s-AR" sz="2800" b="1" dirty="0" smtClean="0">
                <a:solidFill>
                  <a:schemeClr val="tx2">
                    <a:lumMod val="50000"/>
                  </a:schemeClr>
                </a:solidFill>
              </a:rPr>
              <a:t>MVT </a:t>
            </a:r>
            <a:r>
              <a:rPr lang="es-AR" sz="2800" b="1" dirty="0">
                <a:solidFill>
                  <a:schemeClr val="tx2">
                    <a:lumMod val="50000"/>
                  </a:schemeClr>
                </a:solidFill>
              </a:rPr>
              <a:t>( multiprogramación con numero </a:t>
            </a:r>
            <a:r>
              <a:rPr lang="es-AR" sz="2800" b="1" dirty="0" smtClean="0">
                <a:solidFill>
                  <a:schemeClr val="tx2">
                    <a:lumMod val="50000"/>
                  </a:schemeClr>
                </a:solidFill>
              </a:rPr>
              <a:t>Variable </a:t>
            </a:r>
            <a:r>
              <a:rPr lang="es-AR" sz="2800" b="1" dirty="0">
                <a:solidFill>
                  <a:schemeClr val="tx2">
                    <a:lumMod val="50000"/>
                  </a:schemeClr>
                </a:solidFill>
              </a:rPr>
              <a:t>de tareas )</a:t>
            </a:r>
          </a:p>
          <a:p>
            <a:pPr marL="0" indent="0" algn="just">
              <a:buNone/>
            </a:pPr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marL="0" indent="0" algn="just">
              <a:buNone/>
            </a:pPr>
            <a:endParaRPr lang="es-AR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80629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539801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MFT </a:t>
            </a:r>
            <a:r>
              <a:rPr lang="es-AR" sz="2800" b="1" dirty="0" smtClean="0">
                <a:solidFill>
                  <a:schemeClr val="tx2">
                    <a:lumMod val="50000"/>
                  </a:schemeClr>
                </a:solidFill>
              </a:rPr>
              <a:t>( multiprogramación con numero fijo de tareas )</a:t>
            </a:r>
          </a:p>
          <a:p>
            <a:pPr marL="0" indent="0" algn="just">
              <a:buNone/>
            </a:pPr>
            <a:r>
              <a:rPr lang="es-AR" sz="2800" b="1" dirty="0" smtClean="0"/>
              <a:t>Se divide la memoria en particiones</a:t>
            </a:r>
          </a:p>
          <a:p>
            <a:pPr marL="0" indent="0" algn="just">
              <a:buNone/>
            </a:pPr>
            <a:r>
              <a:rPr lang="es-AR" sz="2800" b="1" dirty="0" smtClean="0"/>
              <a:t>Lo realiza el operador con un comando del S.O.</a:t>
            </a:r>
          </a:p>
          <a:p>
            <a:pPr marL="0" indent="0" algn="just">
              <a:buNone/>
            </a:pPr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marL="0" indent="0" algn="just">
              <a:buNone/>
            </a:pPr>
            <a:endParaRPr lang="es-AR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3600" b="1" dirty="0" smtClean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32856"/>
            <a:ext cx="7776864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3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539801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MFT </a:t>
            </a:r>
            <a:r>
              <a:rPr lang="es-AR" sz="2800" b="1" dirty="0" smtClean="0">
                <a:solidFill>
                  <a:schemeClr val="tx2">
                    <a:lumMod val="50000"/>
                  </a:schemeClr>
                </a:solidFill>
              </a:rPr>
              <a:t>( multiprogramación con numero fijo de tareas )</a:t>
            </a:r>
          </a:p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lang="es-AR" sz="2400" b="1" dirty="0" smtClean="0"/>
              <a:t>El operador tiene una carga de trabajo  preestablecida</a:t>
            </a:r>
          </a:p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lang="es-AR" sz="2400" b="1" dirty="0" smtClean="0"/>
              <a:t>Decide de acuerdo a las prioridades que procesos carga</a:t>
            </a:r>
          </a:p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lang="es-AR" sz="2400" b="1" dirty="0" smtClean="0"/>
              <a:t>Se evalúan los tipos de procesos que tiene para ejecutar</a:t>
            </a:r>
          </a:p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lang="es-AR" sz="2400" b="1" dirty="0" smtClean="0"/>
              <a:t>Cual es el problema que hay con esta metodología</a:t>
            </a:r>
          </a:p>
          <a:p>
            <a:pPr marL="0" indent="0" algn="just">
              <a:buNone/>
            </a:pPr>
            <a:endParaRPr lang="es-AR" sz="2800" b="1" dirty="0" smtClean="0"/>
          </a:p>
          <a:p>
            <a:pPr marL="0" indent="0" algn="just">
              <a:buNone/>
            </a:pPr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marL="0" indent="0" algn="just">
              <a:buNone/>
            </a:pPr>
            <a:endParaRPr lang="es-AR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3600" b="1" dirty="0" smtClean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563584"/>
            <a:ext cx="6392167" cy="429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539801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s-AR" sz="2800" b="1" dirty="0" smtClean="0">
                <a:solidFill>
                  <a:schemeClr val="tx2">
                    <a:lumMod val="50000"/>
                  </a:schemeClr>
                </a:solidFill>
              </a:rPr>
              <a:t>MVT </a:t>
            </a:r>
            <a:r>
              <a:rPr lang="es-AR" sz="2800" b="1" dirty="0">
                <a:solidFill>
                  <a:schemeClr val="tx2">
                    <a:lumMod val="50000"/>
                  </a:schemeClr>
                </a:solidFill>
              </a:rPr>
              <a:t>( multiprogramación con numero </a:t>
            </a:r>
            <a:r>
              <a:rPr lang="es-AR" sz="2800" b="1" dirty="0" smtClean="0">
                <a:solidFill>
                  <a:schemeClr val="tx2">
                    <a:lumMod val="50000"/>
                  </a:schemeClr>
                </a:solidFill>
              </a:rPr>
              <a:t>Variable </a:t>
            </a:r>
            <a:r>
              <a:rPr lang="es-AR" sz="2800" b="1" dirty="0">
                <a:solidFill>
                  <a:schemeClr val="tx2">
                    <a:lumMod val="50000"/>
                  </a:schemeClr>
                </a:solidFill>
              </a:rPr>
              <a:t>de tareas )</a:t>
            </a:r>
          </a:p>
          <a:p>
            <a:pPr marL="0" indent="0" algn="just">
              <a:buNone/>
            </a:pPr>
            <a:r>
              <a:rPr lang="es-AR" sz="2400" b="1" dirty="0" smtClean="0">
                <a:solidFill>
                  <a:schemeClr val="tx2">
                    <a:lumMod val="50000"/>
                  </a:schemeClr>
                </a:solidFill>
              </a:rPr>
              <a:t>En este caso la RAM se divide en particiones de longitud variable</a:t>
            </a:r>
          </a:p>
          <a:p>
            <a:pPr marL="0" indent="0" algn="just">
              <a:buNone/>
            </a:pPr>
            <a:r>
              <a:rPr lang="es-AR" sz="2400" b="1" dirty="0" smtClean="0">
                <a:solidFill>
                  <a:schemeClr val="tx2">
                    <a:lumMod val="50000"/>
                  </a:schemeClr>
                </a:solidFill>
              </a:rPr>
              <a:t>Aparece el planificador de largo plazo</a:t>
            </a:r>
          </a:p>
          <a:p>
            <a:pPr marL="0" indent="0" algn="just">
              <a:buNone/>
            </a:pPr>
            <a:r>
              <a:rPr lang="es-AR" sz="2400" b="1" dirty="0" smtClean="0">
                <a:solidFill>
                  <a:schemeClr val="tx2">
                    <a:lumMod val="50000"/>
                  </a:schemeClr>
                </a:solidFill>
              </a:rPr>
              <a:t>Las particiones son creadas por el S.O.</a:t>
            </a:r>
          </a:p>
          <a:p>
            <a:pPr marL="0" indent="0" algn="just">
              <a:buNone/>
            </a:pPr>
            <a:endParaRPr lang="es-AR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3600" b="1" dirty="0" smtClean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51" y="2475108"/>
            <a:ext cx="8820472" cy="438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8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755825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AR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Llamamos </a:t>
            </a:r>
            <a:r>
              <a:rPr lang="es-AR" b="1" i="1" dirty="0" smtClean="0">
                <a:solidFill>
                  <a:srgbClr val="FF0000"/>
                </a:solidFill>
              </a:rPr>
              <a:t>fragmentación interna </a:t>
            </a:r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a la pedida de un recurso por estar asignado a un proceso que no lo utiliza.</a:t>
            </a:r>
          </a:p>
          <a:p>
            <a:pPr marL="0" indent="0" algn="just">
              <a:buNone/>
            </a:pPr>
            <a:endParaRPr lang="es-AR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s-AR" b="1" dirty="0">
                <a:solidFill>
                  <a:schemeClr val="tx2">
                    <a:lumMod val="50000"/>
                  </a:schemeClr>
                </a:solidFill>
              </a:rPr>
              <a:t>Llamamos </a:t>
            </a:r>
            <a:r>
              <a:rPr lang="es-AR" b="1" i="1" dirty="0">
                <a:solidFill>
                  <a:srgbClr val="FF0000"/>
                </a:solidFill>
              </a:rPr>
              <a:t>fragmentación </a:t>
            </a:r>
            <a:r>
              <a:rPr lang="es-AR" b="1" i="1" dirty="0" smtClean="0">
                <a:solidFill>
                  <a:srgbClr val="FF0000"/>
                </a:solidFill>
              </a:rPr>
              <a:t>externa </a:t>
            </a:r>
            <a:r>
              <a:rPr lang="es-AR" b="1" dirty="0">
                <a:solidFill>
                  <a:schemeClr val="tx2">
                    <a:lumMod val="50000"/>
                  </a:schemeClr>
                </a:solidFill>
              </a:rPr>
              <a:t>a la pedida de un recurso por </a:t>
            </a:r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no estar </a:t>
            </a:r>
            <a:r>
              <a:rPr lang="es-AR" b="1" dirty="0">
                <a:solidFill>
                  <a:schemeClr val="tx2">
                    <a:lumMod val="50000"/>
                  </a:schemeClr>
                </a:solidFill>
              </a:rPr>
              <a:t>asignado a </a:t>
            </a:r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ningún proceso, porque este recurso no alcanza a satisfacer las necesidades que requieren dicho/s proceso/s.</a:t>
            </a:r>
          </a:p>
          <a:p>
            <a:pPr marL="0" indent="0" algn="just">
              <a:buNone/>
            </a:pPr>
            <a:endParaRPr lang="es-AR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9174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15859</TotalTime>
  <Words>1371</Words>
  <Application>Microsoft Office PowerPoint</Application>
  <PresentationFormat>Presentación en pantalla (4:3)</PresentationFormat>
  <Paragraphs>356</Paragraphs>
  <Slides>28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Tema de Office</vt:lpstr>
      <vt:lpstr>Sistemas Operativos</vt:lpstr>
      <vt:lpstr>Presentación de PowerPoint</vt:lpstr>
      <vt:lpstr>Memoria</vt:lpstr>
      <vt:lpstr>Memoria</vt:lpstr>
      <vt:lpstr>Memoria</vt:lpstr>
      <vt:lpstr>Memoria</vt:lpstr>
      <vt:lpstr>Memoria</vt:lpstr>
      <vt:lpstr>Memoria</vt:lpstr>
      <vt:lpstr>Memoria</vt:lpstr>
      <vt:lpstr>Memoria (Paginación Simple)</vt:lpstr>
      <vt:lpstr>Memoria (Paginación Simple)</vt:lpstr>
      <vt:lpstr>Memoria (Paginación Simple)</vt:lpstr>
      <vt:lpstr>Memoria (Paginación Simple)</vt:lpstr>
      <vt:lpstr>Memoria (Paginación Simple)</vt:lpstr>
      <vt:lpstr>Memoria (Paginación Simple)</vt:lpstr>
      <vt:lpstr>Memoria (Paginación HW)</vt:lpstr>
      <vt:lpstr>Memoria (Paginación)</vt:lpstr>
      <vt:lpstr>Memoria (Paginación HW)</vt:lpstr>
      <vt:lpstr>Memoria (Paginación HW)</vt:lpstr>
      <vt:lpstr>Memoria (Paginación HW)</vt:lpstr>
      <vt:lpstr>Memoria (Paginación HW)</vt:lpstr>
      <vt:lpstr>Memoria (Paginación HW)</vt:lpstr>
      <vt:lpstr>Memoria (Paginación Jerárquica)</vt:lpstr>
      <vt:lpstr>Memoria (Paginación Jerárquica)</vt:lpstr>
      <vt:lpstr>Memoria (Paginación Jerárquica)</vt:lpstr>
      <vt:lpstr>Memoria (Paginación Jerárquica)</vt:lpstr>
      <vt:lpstr>Memoria (Técnica Hash)</vt:lpstr>
      <vt:lpstr>Presentación de PowerPoint</vt:lpstr>
    </vt:vector>
  </TitlesOfParts>
  <Company>IOMA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RODRIGUEZ, Lisardo Luis</dc:creator>
  <cp:lastModifiedBy>RODRIGUEZ, Lisardo Luis</cp:lastModifiedBy>
  <cp:revision>399</cp:revision>
  <dcterms:created xsi:type="dcterms:W3CDTF">2022-03-15T23:45:58Z</dcterms:created>
  <dcterms:modified xsi:type="dcterms:W3CDTF">2024-10-17T10:55:35Z</dcterms:modified>
</cp:coreProperties>
</file>