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63" r:id="rId3"/>
    <p:sldId id="396" r:id="rId4"/>
    <p:sldId id="397" r:id="rId5"/>
    <p:sldId id="398" r:id="rId6"/>
    <p:sldId id="399" r:id="rId7"/>
    <p:sldId id="400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308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81" d="100"/>
          <a:sy n="81" d="100"/>
        </p:scale>
        <p:origin x="-106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E8E7-3187-4108-A764-F6B805D4D3FE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7D11-3B4F-41E0-B20D-532A4DE86AC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20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97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36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15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98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18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5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77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76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8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6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45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15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3456384"/>
          </a:xfrm>
        </p:spPr>
        <p:txBody>
          <a:bodyPr>
            <a:normAutofit lnSpcReduction="10000"/>
          </a:bodyPr>
          <a:lstStyle/>
          <a:p>
            <a:r>
              <a:rPr lang="es-MX" sz="4400" b="1" i="1" dirty="0" smtClean="0">
                <a:solidFill>
                  <a:schemeClr val="tx2"/>
                </a:solidFill>
              </a:rPr>
              <a:t>Cursada 2022</a:t>
            </a: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pPr algn="l"/>
            <a:r>
              <a:rPr lang="es-MX" sz="4000" b="1" dirty="0" smtClean="0">
                <a:solidFill>
                  <a:srgbClr val="FF0000"/>
                </a:solidFill>
              </a:rPr>
              <a:t>Comisión </a:t>
            </a:r>
            <a:r>
              <a:rPr lang="es-MX" sz="4000" b="1" dirty="0" smtClean="0">
                <a:solidFill>
                  <a:srgbClr val="FF0000"/>
                </a:solidFill>
              </a:rPr>
              <a:t>S21 y S22</a:t>
            </a:r>
            <a:endParaRPr lang="es-A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Si el </a:t>
            </a:r>
            <a:r>
              <a:rPr lang="es-AR" sz="3600" b="1" dirty="0" smtClean="0"/>
              <a:t>BV </a:t>
            </a:r>
            <a:r>
              <a:rPr lang="es-AR" sz="3600" dirty="0" smtClean="0"/>
              <a:t>esta en </a:t>
            </a:r>
            <a:r>
              <a:rPr lang="es-AR" sz="3600" b="1" dirty="0" smtClean="0"/>
              <a:t>0 </a:t>
            </a:r>
            <a:r>
              <a:rPr lang="es-AR" sz="3600" dirty="0" smtClean="0"/>
              <a:t>se produce lo que se llama: </a:t>
            </a:r>
            <a:r>
              <a:rPr lang="es-AR" sz="4400" b="1" dirty="0" smtClean="0">
                <a:solidFill>
                  <a:srgbClr val="FF0000"/>
                </a:solidFill>
              </a:rPr>
              <a:t>Fallo de Pagina</a:t>
            </a:r>
          </a:p>
          <a:p>
            <a:pPr marL="0" indent="0" algn="just">
              <a:lnSpc>
                <a:spcPts val="3000"/>
              </a:lnSpc>
              <a:spcBef>
                <a:spcPts val="0"/>
              </a:spcBef>
              <a:buNone/>
            </a:pPr>
            <a:r>
              <a:rPr lang="es-AR" dirty="0" smtClean="0"/>
              <a:t>Por lo tanto se activa la rutina que atiende los fallos de pagina. </a:t>
            </a:r>
          </a:p>
          <a:p>
            <a:pPr marL="0" indent="0" algn="just">
              <a:lnSpc>
                <a:spcPts val="3000"/>
              </a:lnSpc>
              <a:spcBef>
                <a:spcPts val="0"/>
              </a:spcBef>
              <a:buNone/>
            </a:pPr>
            <a:r>
              <a:rPr lang="es-AR" dirty="0" smtClean="0"/>
              <a:t>Esta deberá buscar en la pila de marcos libres cuales están disponibles</a:t>
            </a: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4000" b="1" dirty="0" smtClean="0"/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4000" b="1" dirty="0" smtClean="0"/>
              <a:t>La Dirección lógica</a:t>
            </a: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4000" b="1" dirty="0"/>
              <a:t> </a:t>
            </a:r>
            <a:r>
              <a:rPr lang="es-AR" sz="4000" b="1" dirty="0" smtClean="0"/>
              <a:t>          ahora</a:t>
            </a: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4000" b="1" dirty="0" smtClean="0">
                <a:solidFill>
                  <a:srgbClr val="FF0000"/>
                </a:solidFill>
              </a:rPr>
              <a:t>Dirección Virtual</a:t>
            </a: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4000" b="1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82" y="3068960"/>
            <a:ext cx="2764038" cy="316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Que pasa si esta Pila esta vacía: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AR" sz="3600" dirty="0" smtClean="0"/>
              <a:t>No se pueden cargar mas procesos, por lo tanto deberíamos sacrificar una pagina de las que están en memoria, a esta pagina se le llama:</a:t>
            </a:r>
          </a:p>
          <a:p>
            <a:pPr marL="0" indent="0" algn="ctr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4400" b="1" dirty="0" smtClean="0">
                <a:solidFill>
                  <a:srgbClr val="FF0000"/>
                </a:solidFill>
              </a:rPr>
              <a:t>Pagina Victima</a:t>
            </a:r>
          </a:p>
          <a:p>
            <a:pPr marL="0" indent="0" algn="just">
              <a:lnSpc>
                <a:spcPts val="3000"/>
              </a:lnSpc>
              <a:spcBef>
                <a:spcPts val="0"/>
              </a:spcBef>
              <a:buNone/>
            </a:pPr>
            <a:r>
              <a:rPr lang="es-AR" sz="3600" dirty="0" smtClean="0"/>
              <a:t>La idea es tener la menor cantidad de fallos de pagina. Para esto los SO toman las medidas necesaria para que los fallos no sean recurrentes. La programación estructurada y modelo de objetos bien resueltos evitan tener muchos fallos de pagina.</a:t>
            </a:r>
          </a:p>
          <a:p>
            <a:pPr marL="0" indent="0" algn="just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 algn="just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4000" b="1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196752"/>
            <a:ext cx="1472939" cy="157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/>
              <a:t>Concepto básico del intercambiador de paginas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 </a:t>
            </a:r>
          </a:p>
          <a:p>
            <a:pPr marL="0" indent="0" algn="just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 algn="just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4000" b="1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763284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dirty="0" smtClean="0"/>
              <a:t>En M.V. cuando nace un proceso carga pocas paginas en la memoria real. En realidad habíamos visto el concepto de </a:t>
            </a:r>
            <a:r>
              <a:rPr lang="es-AR" b="1" dirty="0" smtClean="0"/>
              <a:t>Paginación bajo Demanda </a:t>
            </a:r>
            <a:r>
              <a:rPr lang="es-AR" dirty="0" smtClean="0"/>
              <a:t>(Cargaría la inicial), pero este no es el adecuado. (9.2.2 libro Rendimiento de paginas bajo demanda)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b="1" dirty="0" smtClean="0"/>
              <a:t>Copia Durante la Escritura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b="1" dirty="0" smtClean="0"/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AR" b="1" dirty="0" smtClean="0"/>
              <a:t>Habíamos dicho que podíamos cargar solo una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AR" b="1" dirty="0" smtClean="0"/>
              <a:t>Que pasa cuando se ejecuta un </a:t>
            </a:r>
            <a:r>
              <a:rPr lang="es-AR" b="1" dirty="0" err="1" smtClean="0"/>
              <a:t>fork</a:t>
            </a:r>
            <a:r>
              <a:rPr lang="es-AR" b="1" dirty="0" smtClean="0"/>
              <a:t>(), el padre crea un hijo</a:t>
            </a:r>
            <a:endParaRPr lang="es-AR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b="1" dirty="0" smtClean="0"/>
          </a:p>
        </p:txBody>
      </p:sp>
    </p:spTree>
    <p:extLst>
      <p:ext uri="{BB962C8B-B14F-4D97-AF65-F5344CB8AC3E}">
        <p14:creationId xmlns:p14="http://schemas.microsoft.com/office/powerpoint/2010/main" val="34960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/>
              <a:t>Algoritmos de selección de </a:t>
            </a:r>
            <a:r>
              <a:rPr lang="es-AR" sz="3600" b="1" dirty="0"/>
              <a:t>P</a:t>
            </a:r>
            <a:r>
              <a:rPr lang="es-AR" sz="3600" b="1" dirty="0" smtClean="0"/>
              <a:t>agina Victima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FIFO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Optimo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LRU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Segunda Chance o Reloj</a:t>
            </a:r>
            <a:endParaRPr lang="es-AR" sz="36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 </a:t>
            </a:r>
          </a:p>
          <a:p>
            <a:pPr marL="0" indent="0" algn="just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 algn="just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46927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b="1" i="1" dirty="0" smtClean="0">
                <a:solidFill>
                  <a:srgbClr val="002060"/>
                </a:solidFill>
              </a:rPr>
              <a:t>Fin del Tema</a:t>
            </a:r>
            <a:endParaRPr lang="es-AR" sz="4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836712"/>
          </a:xfrm>
        </p:spPr>
        <p:txBody>
          <a:bodyPr>
            <a:normAutofit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La </a:t>
            </a:r>
            <a:r>
              <a:rPr lang="es-AR" sz="3600" b="1" dirty="0" smtClean="0"/>
              <a:t>memoria virtual </a:t>
            </a:r>
            <a:r>
              <a:rPr lang="es-AR" sz="3600" dirty="0" smtClean="0"/>
              <a:t>es la técnica por la cual la ejecucion de un proceso, </a:t>
            </a:r>
            <a:r>
              <a:rPr lang="es-AR" sz="3600" b="1" dirty="0" smtClean="0"/>
              <a:t>NO</a:t>
            </a:r>
            <a:r>
              <a:rPr lang="es-AR" sz="3600" dirty="0" smtClean="0"/>
              <a:t> requiere que el mismo este </a:t>
            </a:r>
            <a:r>
              <a:rPr lang="es-AR" sz="3600" b="1" dirty="0" smtClean="0"/>
              <a:t>totalmente en memoria</a:t>
            </a:r>
            <a:r>
              <a:rPr lang="es-AR" sz="3600" dirty="0" smtClean="0"/>
              <a:t>.</a:t>
            </a: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La </a:t>
            </a:r>
            <a:r>
              <a:rPr lang="es-AR" sz="3600" b="1" dirty="0" smtClean="0"/>
              <a:t>ventaja</a:t>
            </a:r>
            <a:r>
              <a:rPr lang="es-AR" sz="3600" dirty="0" smtClean="0"/>
              <a:t> mas visible es que ahora no importa el </a:t>
            </a:r>
            <a:r>
              <a:rPr lang="es-AR" sz="3600" b="1" dirty="0" smtClean="0"/>
              <a:t>tamaño del proceso</a:t>
            </a:r>
            <a:r>
              <a:rPr lang="es-AR" sz="3600" dirty="0" smtClean="0"/>
              <a:t>, el programador se desentiende  de este problema.</a:t>
            </a: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La </a:t>
            </a:r>
            <a:r>
              <a:rPr lang="es-AR" sz="3600" b="1" dirty="0" smtClean="0"/>
              <a:t>desventaja</a:t>
            </a:r>
            <a:r>
              <a:rPr lang="es-AR" sz="3600" dirty="0" smtClean="0"/>
              <a:t> principal de esto es que tiene que estar bien </a:t>
            </a:r>
            <a:r>
              <a:rPr lang="es-AR" sz="3600" b="1" dirty="0" smtClean="0"/>
              <a:t>administrada</a:t>
            </a:r>
            <a:r>
              <a:rPr lang="es-AR" sz="3600" dirty="0" smtClean="0"/>
              <a:t> para que la performance no se vea alterada en demasía.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endParaRPr lang="es-AR" sz="2800" dirty="0" smtClean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645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836712"/>
          </a:xfrm>
        </p:spPr>
        <p:txBody>
          <a:bodyPr>
            <a:normAutofit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3600" dirty="0" smtClean="0"/>
              <a:t>La </a:t>
            </a:r>
            <a:r>
              <a:rPr lang="es-AR" sz="3600" b="1" dirty="0" smtClean="0"/>
              <a:t>memoria virtual </a:t>
            </a:r>
            <a:r>
              <a:rPr lang="es-AR" sz="3600" dirty="0" smtClean="0"/>
              <a:t>como concepto no es  nuevo, sino que se empezó a hablar en la </a:t>
            </a:r>
            <a:r>
              <a:rPr lang="es-AR" sz="3600" b="1" dirty="0" smtClean="0"/>
              <a:t>década del ’70.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3600" dirty="0" smtClean="0"/>
              <a:t>Ya en la década del </a:t>
            </a:r>
            <a:r>
              <a:rPr lang="es-AR" sz="3600" b="1" dirty="0" smtClean="0"/>
              <a:t>‘80 </a:t>
            </a:r>
            <a:r>
              <a:rPr lang="es-AR" sz="3600" dirty="0" smtClean="0"/>
              <a:t>los equipos empezaron a tener cada vez mas </a:t>
            </a:r>
            <a:r>
              <a:rPr lang="es-AR" sz="3600" b="1" dirty="0" smtClean="0"/>
              <a:t>memoria</a:t>
            </a:r>
            <a:r>
              <a:rPr lang="es-AR" sz="3600" dirty="0" smtClean="0"/>
              <a:t>, sobre todo los </a:t>
            </a:r>
            <a:r>
              <a:rPr lang="es-AR" sz="3600" b="1" dirty="0" smtClean="0"/>
              <a:t>mainframe</a:t>
            </a:r>
            <a:r>
              <a:rPr lang="es-AR" sz="3600" dirty="0" smtClean="0"/>
              <a:t>.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3600" dirty="0" smtClean="0"/>
              <a:t>Nace </a:t>
            </a:r>
            <a:r>
              <a:rPr lang="es-AR" sz="3600" b="1" dirty="0" smtClean="0"/>
              <a:t>UNIX </a:t>
            </a:r>
            <a:r>
              <a:rPr lang="es-AR" sz="3600" dirty="0" smtClean="0"/>
              <a:t>con una tecnología de </a:t>
            </a:r>
            <a:r>
              <a:rPr lang="es-AR" sz="3600" b="1" dirty="0" smtClean="0"/>
              <a:t>32bits</a:t>
            </a:r>
            <a:r>
              <a:rPr lang="es-AR" sz="3600" dirty="0" smtClean="0"/>
              <a:t>.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3600" dirty="0" smtClean="0"/>
              <a:t>Ya en los </a:t>
            </a:r>
            <a:r>
              <a:rPr lang="es-AR" sz="3600" b="1" dirty="0" smtClean="0"/>
              <a:t>‘90 </a:t>
            </a:r>
            <a:r>
              <a:rPr lang="es-AR" sz="3600" dirty="0" smtClean="0"/>
              <a:t>el desarrollo del software crece drásticamente en todos los ámbitos.</a:t>
            </a: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</p:txBody>
      </p:sp>
    </p:spTree>
    <p:extLst>
      <p:ext uri="{BB962C8B-B14F-4D97-AF65-F5344CB8AC3E}">
        <p14:creationId xmlns:p14="http://schemas.microsoft.com/office/powerpoint/2010/main" val="6084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3600" dirty="0" smtClean="0"/>
              <a:t>Unix en esa época explota mucho los procesos cooperativos, había poca cantidad de memoria</a:t>
            </a:r>
            <a:r>
              <a:rPr lang="es-AR" sz="3600" b="1" dirty="0" smtClean="0"/>
              <a:t>.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3600" dirty="0" smtClean="0"/>
              <a:t>Década del </a:t>
            </a:r>
            <a:r>
              <a:rPr lang="es-AR" sz="3600" b="1" dirty="0" smtClean="0"/>
              <a:t>‘80 </a:t>
            </a:r>
            <a:r>
              <a:rPr lang="es-AR" sz="3600" dirty="0" smtClean="0"/>
              <a:t>y cerca de los</a:t>
            </a:r>
            <a:r>
              <a:rPr lang="es-AR" sz="3600" b="1" dirty="0" smtClean="0"/>
              <a:t> ’90 </a:t>
            </a:r>
            <a:r>
              <a:rPr lang="es-AR" sz="3600" dirty="0" smtClean="0"/>
              <a:t>los sistemas eran un conjunto de programas aislados.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3600" dirty="0" smtClean="0"/>
              <a:t>Muchas veces bajo un ‘</a:t>
            </a:r>
            <a:r>
              <a:rPr lang="es-AR" sz="3600" b="1" dirty="0" err="1" smtClean="0"/>
              <a:t>Main</a:t>
            </a:r>
            <a:r>
              <a:rPr lang="es-AR" sz="3600" b="1" dirty="0" smtClean="0"/>
              <a:t> principal</a:t>
            </a:r>
            <a:r>
              <a:rPr lang="es-AR" sz="3600" dirty="0" smtClean="0"/>
              <a:t>’ que en realidad era un </a:t>
            </a:r>
            <a:r>
              <a:rPr lang="es-AR" sz="3600" b="1" dirty="0" smtClean="0"/>
              <a:t>Menú</a:t>
            </a:r>
            <a:r>
              <a:rPr lang="es-AR" sz="3600" dirty="0" smtClean="0"/>
              <a:t>.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3600" dirty="0" smtClean="0"/>
              <a:t>Esta forma de trabajo tenia algunas consecuencias que eran de mantenimiento del sistema.</a:t>
            </a:r>
          </a:p>
        </p:txBody>
      </p:sp>
    </p:spTree>
    <p:extLst>
      <p:ext uri="{BB962C8B-B14F-4D97-AF65-F5344CB8AC3E}">
        <p14:creationId xmlns:p14="http://schemas.microsoft.com/office/powerpoint/2010/main" val="5612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854558"/>
            <a:ext cx="9144000" cy="6021288"/>
          </a:xfrm>
        </p:spPr>
        <p:txBody>
          <a:bodyPr>
            <a:normAutofit/>
          </a:bodyPr>
          <a:lstStyle/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4000" dirty="0" smtClean="0"/>
              <a:t>Como ya había mucho mas memoria se pensó en otra forma de trabajo.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4000" dirty="0" smtClean="0"/>
              <a:t>Aparecieron los paquetes de software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4000" dirty="0" smtClean="0"/>
              <a:t>El sistema era un solo </a:t>
            </a:r>
            <a:r>
              <a:rPr lang="es-AR" sz="4000" b="1" dirty="0" smtClean="0"/>
              <a:t>Programa Ejecutable</a:t>
            </a:r>
            <a:r>
              <a:rPr lang="es-AR" sz="4000" dirty="0" smtClean="0"/>
              <a:t> que contenían todas las rutinas.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4000" dirty="0" smtClean="0"/>
              <a:t>Todo ese programa se cargada en la memoria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4000" dirty="0" smtClean="0"/>
              <a:t>Ahora todo este gran programa se usaba por completo?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4000" dirty="0" smtClean="0"/>
              <a:t>De aquí que </a:t>
            </a:r>
            <a:r>
              <a:rPr lang="es-AR" sz="4000" b="1" dirty="0" smtClean="0"/>
              <a:t>surgió ?</a:t>
            </a:r>
          </a:p>
        </p:txBody>
      </p:sp>
    </p:spTree>
    <p:extLst>
      <p:ext uri="{BB962C8B-B14F-4D97-AF65-F5344CB8AC3E}">
        <p14:creationId xmlns:p14="http://schemas.microsoft.com/office/powerpoint/2010/main" val="27900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1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052736"/>
            <a:ext cx="8604448" cy="5400600"/>
          </a:xfrm>
        </p:spPr>
      </p:pic>
    </p:spTree>
    <p:extLst>
      <p:ext uri="{BB962C8B-B14F-4D97-AF65-F5344CB8AC3E}">
        <p14:creationId xmlns:p14="http://schemas.microsoft.com/office/powerpoint/2010/main" val="17498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854558"/>
            <a:ext cx="9144000" cy="6021288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4000" b="1" dirty="0" smtClean="0"/>
              <a:t>Esto tiene enormes ventajas:</a:t>
            </a: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4000" b="1" dirty="0"/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4000" dirty="0" smtClean="0"/>
              <a:t>Me permite tener muchos procesos en ejecucion.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4000" dirty="0" smtClean="0"/>
              <a:t>Además me permite ejecutar un proceso rápidamente.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4000" dirty="0" smtClean="0"/>
              <a:t>Esto porque cargo solo lo que necesito.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4000" dirty="0" smtClean="0"/>
              <a:t>El resto esta en la memoria virtual (Disco)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4000" dirty="0" smtClean="0"/>
              <a:t>A medida que va requiriendo el sistema se piden al disco, esto se llama:</a:t>
            </a:r>
          </a:p>
          <a:p>
            <a:pPr marL="0" indent="0" algn="ctr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4400" b="1" dirty="0" smtClean="0">
                <a:solidFill>
                  <a:srgbClr val="FF0000"/>
                </a:solidFill>
              </a:rPr>
              <a:t>Paginación bajo Demanda</a:t>
            </a: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9150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854558"/>
            <a:ext cx="9144000" cy="6021288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4000" dirty="0" smtClean="0"/>
              <a:t>Vamos a usar como ejemplo este grafico ya visto </a:t>
            </a: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4000" b="1" dirty="0" smtClean="0"/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4000" b="1" dirty="0" smtClean="0"/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4000" b="1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90" y="1985487"/>
            <a:ext cx="6049219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/>
              <a:t>Ahora como sabemos si la pagina esta o no en memoria:</a:t>
            </a: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4000" b="1" dirty="0" smtClean="0"/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4000" b="1" dirty="0" smtClean="0"/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4000" b="1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42" y="1772816"/>
            <a:ext cx="6742516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16926</TotalTime>
  <Words>595</Words>
  <Application>Microsoft Office PowerPoint</Application>
  <PresentationFormat>Presentación en pantalla (4:3)</PresentationFormat>
  <Paragraphs>99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Sistemas Operativos</vt:lpstr>
      <vt:lpstr>Memoria Virtual </vt:lpstr>
      <vt:lpstr>Memoria Virtual </vt:lpstr>
      <vt:lpstr>Memoria Virtual </vt:lpstr>
      <vt:lpstr>Memoria Virtual </vt:lpstr>
      <vt:lpstr>Memoria Virtual </vt:lpstr>
      <vt:lpstr>Memoria Virtual </vt:lpstr>
      <vt:lpstr>Memoria Virtual </vt:lpstr>
      <vt:lpstr>Memoria Virtual </vt:lpstr>
      <vt:lpstr>Memoria Virtual </vt:lpstr>
      <vt:lpstr>Memoria Virtual </vt:lpstr>
      <vt:lpstr>Memoria Virtual </vt:lpstr>
      <vt:lpstr>Memoria Virtual </vt:lpstr>
      <vt:lpstr>Memoria Virtual </vt:lpstr>
      <vt:lpstr>Presentación de PowerPoint</vt:lpstr>
    </vt:vector>
  </TitlesOfParts>
  <Company>IOMA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RODRIGUEZ, Lisardo Luis</dc:creator>
  <cp:lastModifiedBy>RODRIGUEZ, Lisardo Luis</cp:lastModifiedBy>
  <cp:revision>438</cp:revision>
  <dcterms:created xsi:type="dcterms:W3CDTF">2022-03-15T23:45:58Z</dcterms:created>
  <dcterms:modified xsi:type="dcterms:W3CDTF">2024-10-30T05:10:55Z</dcterms:modified>
</cp:coreProperties>
</file>