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22" r:id="rId13"/>
    <p:sldId id="421" r:id="rId14"/>
    <p:sldId id="418" r:id="rId15"/>
    <p:sldId id="419" r:id="rId16"/>
    <p:sldId id="420" r:id="rId17"/>
    <p:sldId id="423" r:id="rId18"/>
    <p:sldId id="425" r:id="rId19"/>
    <p:sldId id="424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308" r:id="rId3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81" d="100"/>
          <a:sy n="81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</a:t>
            </a:r>
            <a:r>
              <a:rPr lang="es-MX" sz="4000" b="1" dirty="0" smtClean="0">
                <a:solidFill>
                  <a:srgbClr val="FF0000"/>
                </a:solidFill>
              </a:rPr>
              <a:t>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 LRU por Aproximación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600" b="1" dirty="0" smtClean="0"/>
              <a:t>Algoritmo de bits de referencias adicionales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dirty="0" smtClean="0"/>
              <a:t>Se usan registros de desplazamientos de 8bits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" y="3284984"/>
            <a:ext cx="868801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 LRU por Aproximación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600" b="1" dirty="0" smtClean="0"/>
              <a:t>Algoritmo segunda chance o reloj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21090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 LRU por Aproximación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600" b="1" dirty="0" smtClean="0"/>
              <a:t>Algoritmo segunda chance o reloj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94" y="1772816"/>
            <a:ext cx="914400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 LRU por Aproximación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600" b="1" dirty="0" smtClean="0"/>
              <a:t>Algoritmo segunda chance o reloj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799288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 LRU por Aproximación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600" b="1" dirty="0" smtClean="0"/>
              <a:t>Algoritmo segunda chance o reloj mejorado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Este algoritmo usa 2 bits en lugar de uno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(0,0)  </a:t>
            </a:r>
            <a:r>
              <a:rPr lang="es-AR" sz="3600" b="1" dirty="0" smtClean="0"/>
              <a:t>Ni usada – Ni modificada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(0,1)  </a:t>
            </a:r>
            <a:r>
              <a:rPr lang="es-AR" sz="3600" b="1" dirty="0" smtClean="0"/>
              <a:t>No Usada – Si modificada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(1,0)   </a:t>
            </a:r>
            <a:r>
              <a:rPr lang="es-AR" sz="3600" b="1" dirty="0" smtClean="0"/>
              <a:t>Si usada – No modificada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(1,1)   </a:t>
            </a:r>
            <a:r>
              <a:rPr lang="es-AR" sz="3600" b="1" dirty="0" smtClean="0"/>
              <a:t>Si Usada –Si modificada</a:t>
            </a: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772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Algoritmos con base de conteo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Tienen un contador que indica la cantidad de veces que se uso</a:t>
            </a: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LFU  </a:t>
            </a:r>
            <a:r>
              <a:rPr lang="es-AR" sz="3600" b="1" dirty="0" smtClean="0"/>
              <a:t>Menos frecuentemente Usada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MFU </a:t>
            </a:r>
            <a:r>
              <a:rPr lang="es-AR" sz="3600" b="1" dirty="0" smtClean="0"/>
              <a:t>Mas frecuentemente Usada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b="1" dirty="0" smtClean="0"/>
              <a:t>Implementaciones costosas, por lo tanto no fueron implementadas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6298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Algoritmos con base de conteo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Tienen un contador que indica la cantidad de veces que se uso</a:t>
            </a: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LFU  </a:t>
            </a:r>
            <a:r>
              <a:rPr lang="es-AR" sz="3600" b="1" dirty="0" smtClean="0"/>
              <a:t>Menos frecuentemente Usada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MFU </a:t>
            </a:r>
            <a:r>
              <a:rPr lang="es-AR" sz="3600" b="1" dirty="0" smtClean="0"/>
              <a:t>Mas frecuentemente Usada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000" b="1" dirty="0" smtClean="0"/>
              <a:t>Son costosas, por lo tanto no fueron implementadas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4600" b="1" dirty="0" smtClean="0"/>
              <a:t>Los S.O. modernos en realidad tienen en cuenta de no quedarse con la pila de marcos vacíos, por lo tanto hacen pre sacrificio de marcos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4001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dirty="0" smtClean="0"/>
              <a:t>Otra problemática en la administración de memoria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AR" dirty="0" smtClean="0"/>
              <a:t>La paginación bajo demanda o autosatisfacción no funcionan muy bien.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AR" dirty="0" smtClean="0"/>
              <a:t>Debemos tener en cuanta los tipos de procesamiento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Asignación inicial de marcos</a:t>
            </a:r>
          </a:p>
          <a:p>
            <a:pPr lvl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200" b="1" dirty="0" smtClean="0">
                <a:solidFill>
                  <a:schemeClr val="tx2">
                    <a:lumMod val="75000"/>
                  </a:schemeClr>
                </a:solidFill>
              </a:rPr>
              <a:t>Equitativa           </a:t>
            </a:r>
            <a:r>
              <a:rPr lang="es-AR" sz="3200" dirty="0" smtClean="0"/>
              <a:t>(Interativo)</a:t>
            </a:r>
          </a:p>
          <a:p>
            <a:pPr lvl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200" b="1" dirty="0" smtClean="0">
                <a:solidFill>
                  <a:schemeClr val="tx2">
                    <a:lumMod val="75000"/>
                  </a:schemeClr>
                </a:solidFill>
              </a:rPr>
              <a:t>Proporcional      </a:t>
            </a:r>
            <a:r>
              <a:rPr lang="es-AR" sz="3200" dirty="0" smtClean="0"/>
              <a:t>(batch)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FF0000"/>
                </a:solidFill>
              </a:rPr>
              <a:t>Sustitución de marcos</a:t>
            </a:r>
          </a:p>
          <a:p>
            <a:pPr lvl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200" b="1" dirty="0" smtClean="0">
                <a:solidFill>
                  <a:schemeClr val="tx2">
                    <a:lumMod val="75000"/>
                  </a:schemeClr>
                </a:solidFill>
              </a:rPr>
              <a:t>Local                     </a:t>
            </a:r>
            <a:r>
              <a:rPr lang="es-AR" sz="3200" dirty="0"/>
              <a:t>(Interativo)</a:t>
            </a:r>
          </a:p>
          <a:p>
            <a:pPr lvl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200" b="1" dirty="0" smtClean="0">
                <a:solidFill>
                  <a:schemeClr val="tx2">
                    <a:lumMod val="75000"/>
                  </a:schemeClr>
                </a:solidFill>
              </a:rPr>
              <a:t>Global                   </a:t>
            </a:r>
            <a:r>
              <a:rPr lang="es-AR" sz="3200" dirty="0" smtClean="0"/>
              <a:t>(</a:t>
            </a:r>
            <a:r>
              <a:rPr lang="es-AR" sz="3200" dirty="0"/>
              <a:t>batch)</a:t>
            </a:r>
          </a:p>
          <a:p>
            <a:pPr lvl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s-AR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s-A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4825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/>
              <a:t>Cantidad de marcos mínimos asignado a los procesos</a:t>
            </a:r>
          </a:p>
          <a:p>
            <a:pPr marL="57150" indent="0">
              <a:lnSpc>
                <a:spcPts val="2000"/>
              </a:lnSpc>
              <a:spcBef>
                <a:spcPts val="0"/>
              </a:spcBef>
              <a:buNone/>
            </a:pPr>
            <a:endParaRPr lang="es-AR" dirty="0" smtClean="0"/>
          </a:p>
          <a:p>
            <a:pPr marL="5715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 smtClean="0"/>
              <a:t>Si hablamos de </a:t>
            </a:r>
            <a:r>
              <a:rPr lang="es-AR" b="1" dirty="0" smtClean="0"/>
              <a:t>paginación bajo demanda</a:t>
            </a:r>
            <a:r>
              <a:rPr lang="es-AR" dirty="0" smtClean="0"/>
              <a:t>, estamos suponiendo que un proceso arranca con solo cargar la primer pagina. Esto no es así.</a:t>
            </a:r>
          </a:p>
          <a:p>
            <a:pPr marL="57150" indent="0">
              <a:lnSpc>
                <a:spcPts val="3000"/>
              </a:lnSpc>
              <a:spcBef>
                <a:spcPts val="0"/>
              </a:spcBef>
              <a:buNone/>
            </a:pPr>
            <a:endParaRPr lang="es-AR" dirty="0" smtClean="0"/>
          </a:p>
          <a:p>
            <a:pPr marL="514350" indent="-457200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dirty="0" smtClean="0"/>
              <a:t>Por arquitectura hay una mínima cantidad de paginas que necesita un proceso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dirty="0" smtClean="0"/>
          </a:p>
          <a:p>
            <a:pPr marL="514350" indent="-457200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dirty="0" smtClean="0"/>
              <a:t>Por los niveles de </a:t>
            </a:r>
            <a:r>
              <a:rPr lang="es-AR" b="1" dirty="0" smtClean="0"/>
              <a:t>indireccion</a:t>
            </a:r>
            <a:r>
              <a:rPr lang="es-AR" dirty="0" smtClean="0"/>
              <a:t> que puede haber (serian los direccionamientos indirectos o indexados)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s-A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5692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/>
              <a:t>Cantidad de marcos mínimos asignado a los procesos</a:t>
            </a:r>
          </a:p>
          <a:p>
            <a:pPr marL="57150" indent="0">
              <a:lnSpc>
                <a:spcPts val="2000"/>
              </a:lnSpc>
              <a:spcBef>
                <a:spcPts val="0"/>
              </a:spcBef>
              <a:buNone/>
            </a:pPr>
            <a:endParaRPr lang="es-AR" dirty="0"/>
          </a:p>
          <a:p>
            <a:pPr marL="5715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AR" dirty="0" smtClean="0"/>
              <a:t>Ejemplos</a:t>
            </a:r>
          </a:p>
          <a:p>
            <a:pPr marL="57150" indent="0">
              <a:lnSpc>
                <a:spcPts val="2000"/>
              </a:lnSpc>
              <a:spcBef>
                <a:spcPts val="0"/>
              </a:spcBef>
              <a:buNone/>
            </a:pPr>
            <a:endParaRPr lang="es-AR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Variable  A </a:t>
            </a:r>
            <a:r>
              <a:rPr lang="es-AR" dirty="0" smtClean="0"/>
              <a:t>: esto es una dirección de memoria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Vector  A(I): </a:t>
            </a:r>
            <a:r>
              <a:rPr lang="es-AR" dirty="0" smtClean="0"/>
              <a:t>debo resolver I, y luego A(I)</a:t>
            </a:r>
            <a:endParaRPr lang="es-AR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                     </a:t>
            </a:r>
            <a:r>
              <a:rPr lang="es-AR" sz="2800" dirty="0" smtClean="0"/>
              <a:t> (Acá mínimo 2 niveles de indireccion)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dirty="0" smtClean="0"/>
              <a:t>Pero podemos armar una matriz de este tipo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tx2">
                    <a:lumMod val="75000"/>
                  </a:schemeClr>
                </a:solidFill>
              </a:rPr>
              <a:t>A(b(c(d)))  </a:t>
            </a:r>
            <a:r>
              <a:rPr lang="es-AR" sz="2800" dirty="0" smtClean="0"/>
              <a:t>En este caso tenemos varios niveles de indireccion (Técnica de prog</a:t>
            </a:r>
            <a:r>
              <a:rPr lang="es-AR" sz="2800" dirty="0"/>
              <a:t> </a:t>
            </a:r>
            <a:r>
              <a:rPr lang="es-AR" sz="2800" dirty="0" smtClean="0"/>
              <a:t>que se llama vectores de agrupamiento)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dirty="0" smtClean="0"/>
              <a:t>El compilador determina la cantidad de marcos de acuerdo a los niveles de indireccion que hay.</a:t>
            </a:r>
            <a:endParaRPr lang="es-AR" sz="28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0396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Algoritmos de selección de </a:t>
            </a:r>
            <a:r>
              <a:rPr lang="es-AR" sz="3600" b="1" dirty="0"/>
              <a:t>P</a:t>
            </a:r>
            <a:r>
              <a:rPr lang="es-AR" sz="3600" b="1" dirty="0" smtClean="0"/>
              <a:t>agina Victima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FIFO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Optimo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LRU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LRU por aproximación</a:t>
            </a:r>
            <a:endParaRPr lang="es-AR" sz="3600" b="1" dirty="0"/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s-AR" dirty="0" smtClean="0"/>
              <a:t>Bits de referencias adicionales</a:t>
            </a:r>
          </a:p>
          <a:p>
            <a:pPr lvl="1">
              <a:lnSpc>
                <a:spcPts val="4000"/>
              </a:lnSpc>
              <a:spcBef>
                <a:spcPts val="0"/>
              </a:spcBef>
            </a:pPr>
            <a:r>
              <a:rPr lang="es-AR" dirty="0" smtClean="0"/>
              <a:t>Segunda chance o reloj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4692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/>
              <a:t>Inconvenientes que puede ocasionar la M.V.</a:t>
            </a:r>
          </a:p>
          <a:p>
            <a:pPr marL="57150" indent="0">
              <a:lnSpc>
                <a:spcPts val="2000"/>
              </a:lnSpc>
              <a:spcBef>
                <a:spcPts val="0"/>
              </a:spcBef>
              <a:buNone/>
            </a:pPr>
            <a:endParaRPr lang="es-AR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>
                <a:solidFill>
                  <a:schemeClr val="tx2">
                    <a:lumMod val="75000"/>
                  </a:schemeClr>
                </a:solidFill>
              </a:rPr>
              <a:t>Sobrepaginacion – Thrashing – Hiperpaginacion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b="1" dirty="0">
              <a:solidFill>
                <a:schemeClr val="tx2">
                  <a:lumMod val="75000"/>
                </a:schemeClr>
              </a:solidFill>
            </a:endParaRP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/>
              <a:t>La idea de la M.V. cual es??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/>
              <a:t>Si un proceso necesita mas marcos, y si hay??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/>
              <a:t>Si no hay marcos libres??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/>
              <a:t>Si hay muchos Fallos de Paginas ??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>
                <a:solidFill>
                  <a:schemeClr val="tx2">
                    <a:lumMod val="75000"/>
                  </a:schemeClr>
                </a:solidFill>
              </a:rPr>
              <a:t>Si los procesos se lo pasan mas tiempo paginando que procesando, caemos en lo que se denomina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>
                <a:solidFill>
                  <a:schemeClr val="tx2">
                    <a:lumMod val="75000"/>
                  </a:schemeClr>
                </a:solidFill>
              </a:rPr>
              <a:t>Sobrepaginacion</a:t>
            </a:r>
            <a:endParaRPr lang="es-AR" sz="3400" b="1" dirty="0">
              <a:solidFill>
                <a:schemeClr val="tx2">
                  <a:lumMod val="75000"/>
                </a:schemeClr>
              </a:solidFill>
            </a:endParaRP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6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18864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 fontScale="92500"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>
                <a:solidFill>
                  <a:schemeClr val="tx2">
                    <a:lumMod val="75000"/>
                  </a:schemeClr>
                </a:solidFill>
              </a:rPr>
              <a:t>Porque podemos caer en Thrashing?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>
                <a:solidFill>
                  <a:schemeClr val="tx2">
                    <a:lumMod val="75000"/>
                  </a:schemeClr>
                </a:solidFill>
              </a:rPr>
              <a:t>Vamos a ver primero el contexto donde estamos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b="1" dirty="0">
              <a:solidFill>
                <a:schemeClr val="tx2">
                  <a:lumMod val="75000"/>
                </a:schemeClr>
              </a:solidFill>
            </a:endParaRP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>
                <a:solidFill>
                  <a:schemeClr val="tx2">
                    <a:lumMod val="75000"/>
                  </a:schemeClr>
                </a:solidFill>
              </a:rPr>
              <a:t>Mainframe (procesos batch): </a:t>
            </a:r>
            <a:r>
              <a:rPr lang="es-AR" sz="3400" dirty="0" smtClean="0"/>
              <a:t>El que define el nacimiento es el planificador de lago plazo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Si tenemos procesos orientados a la E/S, por ej.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EL Planificador de Corto Plazo puede decir, tenemos mucho tiempo en wait la CPU, x lo tanto se pueden hacer nacer mas procesos, puede pasar que los procesos entren en F.P. si el P.M.P. sigue viendo mucho en wait, así podemos entrar en sobrepagincion. </a:t>
            </a:r>
          </a:p>
        </p:txBody>
      </p:sp>
    </p:spTree>
    <p:extLst>
      <p:ext uri="{BB962C8B-B14F-4D97-AF65-F5344CB8AC3E}">
        <p14:creationId xmlns:p14="http://schemas.microsoft.com/office/powerpoint/2010/main" val="32540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18864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51102"/>
          </a:xfrm>
        </p:spPr>
        <p:txBody>
          <a:bodyPr>
            <a:normAutofit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>
                <a:solidFill>
                  <a:schemeClr val="tx2">
                    <a:lumMod val="75000"/>
                  </a:schemeClr>
                </a:solidFill>
              </a:rPr>
              <a:t>Mainframe o no (procesos interactivos):</a:t>
            </a:r>
          </a:p>
          <a:p>
            <a:pPr marL="514350" indent="-457200">
              <a:lnSpc>
                <a:spcPts val="4000"/>
              </a:lnSpc>
              <a:spcBef>
                <a:spcPts val="0"/>
              </a:spcBef>
            </a:pPr>
            <a:r>
              <a:rPr lang="es-AR" sz="3400" dirty="0" smtClean="0"/>
              <a:t>Acá el problema puede ser una mala decisión del usuario cuando desarrollo (sobredimensiono)</a:t>
            </a:r>
          </a:p>
          <a:p>
            <a:pPr marL="514350" indent="-457200">
              <a:lnSpc>
                <a:spcPts val="4000"/>
              </a:lnSpc>
              <a:spcBef>
                <a:spcPts val="0"/>
              </a:spcBef>
            </a:pPr>
            <a:r>
              <a:rPr lang="es-AR" sz="3400" dirty="0" smtClean="0"/>
              <a:t>No hay suficientes recursos para lo que quiero hacer (trabajar con un video, abrir 20 sitios)</a:t>
            </a:r>
          </a:p>
          <a:p>
            <a:pPr marL="514350" indent="-457200">
              <a:lnSpc>
                <a:spcPts val="4000"/>
              </a:lnSpc>
              <a:spcBef>
                <a:spcPts val="0"/>
              </a:spcBef>
            </a:pPr>
            <a:r>
              <a:rPr lang="es-AR" sz="3400" dirty="0" smtClean="0"/>
              <a:t>Falla de algún software de base</a:t>
            </a:r>
          </a:p>
          <a:p>
            <a:pPr marL="514350" indent="-457200">
              <a:lnSpc>
                <a:spcPts val="4000"/>
              </a:lnSpc>
              <a:spcBef>
                <a:spcPts val="0"/>
              </a:spcBef>
            </a:pPr>
            <a:r>
              <a:rPr lang="es-AR" sz="3400" dirty="0" smtClean="0"/>
              <a:t>En cuanto a ciertos problemas que tiene que ver con las decisiones del usuario los S.O. mucho no pueden hacer.</a:t>
            </a:r>
          </a:p>
        </p:txBody>
      </p:sp>
    </p:spTree>
    <p:extLst>
      <p:ext uri="{BB962C8B-B14F-4D97-AF65-F5344CB8AC3E}">
        <p14:creationId xmlns:p14="http://schemas.microsoft.com/office/powerpoint/2010/main" val="22803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18864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51102"/>
          </a:xfrm>
        </p:spPr>
        <p:txBody>
          <a:bodyPr>
            <a:normAutofit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>
                <a:solidFill>
                  <a:schemeClr val="tx2">
                    <a:lumMod val="75000"/>
                  </a:schemeClr>
                </a:solidFill>
              </a:rPr>
              <a:t>Como podemos evitar la Sobrepaginacion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Deberíamos  poder garantizar que los procesos tengan los marcos necesarios.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Recordar que esto se basa en los modelos de programación (paradigma estructurado, objeto).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Tienen el concepto de que trabajan dentro de una rutina, esto se llama </a:t>
            </a:r>
            <a:r>
              <a:rPr lang="es-AR" sz="3400" b="1" dirty="0" smtClean="0"/>
              <a:t>Criterio de Localidad.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Tener toda la </a:t>
            </a:r>
            <a:r>
              <a:rPr lang="es-AR" sz="3400" b="1" dirty="0" smtClean="0"/>
              <a:t>rutina</a:t>
            </a:r>
            <a:r>
              <a:rPr lang="es-AR" sz="3400" dirty="0" smtClean="0"/>
              <a:t> cargada con su </a:t>
            </a:r>
            <a:r>
              <a:rPr lang="es-AR" sz="3400" b="1" dirty="0" smtClean="0"/>
              <a:t>Var. Locales</a:t>
            </a:r>
            <a:r>
              <a:rPr lang="es-AR" sz="3400" dirty="0" smtClean="0"/>
              <a:t>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Ahora si uso </a:t>
            </a:r>
            <a:r>
              <a:rPr lang="es-AR" sz="3400" b="1" dirty="0" smtClean="0"/>
              <a:t>Var Globales </a:t>
            </a:r>
            <a:r>
              <a:rPr lang="es-AR" sz="3400" dirty="0" smtClean="0"/>
              <a:t>seguramente no voy a tener todo lo que necesito.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b="1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</p:txBody>
      </p:sp>
    </p:spTree>
    <p:extLst>
      <p:ext uri="{BB962C8B-B14F-4D97-AF65-F5344CB8AC3E}">
        <p14:creationId xmlns:p14="http://schemas.microsoft.com/office/powerpoint/2010/main" val="42318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18864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51102"/>
          </a:xfrm>
        </p:spPr>
        <p:txBody>
          <a:bodyPr>
            <a:normAutofit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/>
              <a:t>Por lo tanto usando este Criterio de Localidad.</a:t>
            </a:r>
          </a:p>
          <a:p>
            <a:pPr marL="514350" indent="-457200">
              <a:lnSpc>
                <a:spcPts val="4000"/>
              </a:lnSpc>
              <a:spcBef>
                <a:spcPts val="0"/>
              </a:spcBef>
            </a:pPr>
            <a:r>
              <a:rPr lang="es-AR" sz="3400" dirty="0" smtClean="0"/>
              <a:t>El S.O. tiene una referencia de la cantidad de marcos que necesita para el CS y el DS (</a:t>
            </a:r>
            <a:r>
              <a:rPr lang="es-AR" sz="3400" dirty="0" err="1" smtClean="0"/>
              <a:t>Arqui</a:t>
            </a:r>
            <a:r>
              <a:rPr lang="es-AR" sz="3400" dirty="0" smtClean="0"/>
              <a:t>.)</a:t>
            </a:r>
          </a:p>
          <a:p>
            <a:pPr marL="514350" indent="-457200">
              <a:lnSpc>
                <a:spcPts val="4000"/>
              </a:lnSpc>
              <a:spcBef>
                <a:spcPts val="0"/>
              </a:spcBef>
            </a:pPr>
            <a:r>
              <a:rPr lang="es-AR" sz="3400" dirty="0" smtClean="0"/>
              <a:t>Si la segmentación respeta el punto de vista del programador, cada rutina tiene su segmento y como estos están paginados, el compilador sabe de antemano cuantos marco necesita esa rutina. Y si usa variables locales también sabe los marcos que necesita para el DS.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</p:txBody>
      </p:sp>
    </p:spTree>
    <p:extLst>
      <p:ext uri="{BB962C8B-B14F-4D97-AF65-F5344CB8AC3E}">
        <p14:creationId xmlns:p14="http://schemas.microsoft.com/office/powerpoint/2010/main" val="9656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18864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51102"/>
          </a:xfrm>
        </p:spPr>
        <p:txBody>
          <a:bodyPr>
            <a:normAutofit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b="1" dirty="0" smtClean="0"/>
              <a:t>El problema se plantea cuando hay paginación pura.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Debemos definir el </a:t>
            </a:r>
            <a:r>
              <a:rPr lang="es-AR" sz="3400" b="1" dirty="0" smtClean="0"/>
              <a:t>Modelo de Localidad: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Significa que a medida que se ejecuta un proceso este se mueve de localidad en localidad, seria un conjunto de paginas que se usan activamente juntas dentro de una rutina.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El Modelo de </a:t>
            </a:r>
            <a:r>
              <a:rPr lang="es-AR" sz="3400" b="1" dirty="0" smtClean="0"/>
              <a:t>Conjunto de Trabajo </a:t>
            </a:r>
            <a:r>
              <a:rPr lang="es-AR" sz="3400" dirty="0" smtClean="0"/>
              <a:t>se basa en la suposición de localidad.</a:t>
            </a:r>
          </a:p>
        </p:txBody>
      </p:sp>
    </p:spTree>
    <p:extLst>
      <p:ext uri="{BB962C8B-B14F-4D97-AF65-F5344CB8AC3E}">
        <p14:creationId xmlns:p14="http://schemas.microsoft.com/office/powerpoint/2010/main" val="20971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0"/>
            <a:ext cx="9001911" cy="620688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Por ejemplo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dirty="0" smtClean="0"/>
              <a:t>Este modelo define un </a:t>
            </a:r>
            <a:r>
              <a:rPr lang="es-AR" sz="2800" dirty="0" smtClean="0">
                <a:latin typeface="Cambria Math"/>
                <a:ea typeface="Cambria Math"/>
              </a:rPr>
              <a:t>△, para definir la ventana del conjunto de trabajo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>
              <a:latin typeface="Cambria Math"/>
              <a:ea typeface="Cambria Math"/>
            </a:endParaRP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2" y="1412776"/>
            <a:ext cx="7774575" cy="244098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97152"/>
            <a:ext cx="528711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0"/>
            <a:ext cx="9001911" cy="620688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Otro modelo es poner una tope inferior y un tope superior a la cantidad de fallos de pagina.</a:t>
            </a:r>
          </a:p>
          <a:p>
            <a:pPr marL="514350" indent="-457200">
              <a:lnSpc>
                <a:spcPts val="4000"/>
              </a:lnSpc>
              <a:spcBef>
                <a:spcPts val="0"/>
              </a:spcBef>
            </a:pPr>
            <a:r>
              <a:rPr lang="es-AR" sz="3400" dirty="0" smtClean="0"/>
              <a:t>Si tengo muchos fallos de pagina quiere decir que no le di lo suficiente.</a:t>
            </a:r>
          </a:p>
          <a:p>
            <a:pPr marL="514350" indent="-457200">
              <a:lnSpc>
                <a:spcPts val="4000"/>
              </a:lnSpc>
              <a:spcBef>
                <a:spcPts val="0"/>
              </a:spcBef>
            </a:pPr>
            <a:r>
              <a:rPr lang="es-AR" sz="3400" dirty="0" smtClean="0"/>
              <a:t>Si casi no tengo fallos quiere decir que le di demás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Por lo tanto debemos medir la </a:t>
            </a:r>
            <a:r>
              <a:rPr lang="es-AR" sz="3400" b="1" dirty="0" smtClean="0"/>
              <a:t>Tasa de Fallos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/>
              <a:t>Ej. Si cada 100 direccionamientos tengo 10 fallos, quiere decir que le di poco, si tengo 1 al menos quiere decir que puedo sacrificar los de la misma rutina.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>
              <a:latin typeface="Cambria Math"/>
              <a:ea typeface="Cambria Math"/>
            </a:endParaRP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</p:txBody>
      </p:sp>
    </p:spTree>
    <p:extLst>
      <p:ext uri="{BB962C8B-B14F-4D97-AF65-F5344CB8AC3E}">
        <p14:creationId xmlns:p14="http://schemas.microsoft.com/office/powerpoint/2010/main" val="37918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0"/>
            <a:ext cx="9001911" cy="620688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Tamaños de Paginas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>
                <a:latin typeface="Cambria Math"/>
                <a:ea typeface="Cambria Math"/>
              </a:rPr>
              <a:t>Hasta ahora veníamos trabajando con un solo tamaño.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>
                <a:latin typeface="Cambria Math"/>
                <a:ea typeface="Cambria Math"/>
              </a:rPr>
              <a:t>La realidad de los S.O. modernos es que tratan otros tipos de archivos, los cuales son mas difícil de paginar por su tamaño.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>
                <a:latin typeface="Cambria Math"/>
                <a:ea typeface="Cambria Math"/>
              </a:rPr>
              <a:t>Por ej. los archivos multimedias que son de tamaños considerados.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>
                <a:latin typeface="Cambria Math"/>
                <a:ea typeface="Cambria Math"/>
              </a:rPr>
              <a:t>Por lo tanto los S.O. manejan distintos tamaños de paginas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>
              <a:latin typeface="Cambria Math"/>
              <a:ea typeface="Cambria Math"/>
            </a:endParaRP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400" dirty="0" smtClean="0"/>
          </a:p>
        </p:txBody>
      </p:sp>
    </p:spTree>
    <p:extLst>
      <p:ext uri="{BB962C8B-B14F-4D97-AF65-F5344CB8AC3E}">
        <p14:creationId xmlns:p14="http://schemas.microsoft.com/office/powerpoint/2010/main" val="23515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0"/>
            <a:ext cx="9001911" cy="620688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Tamaños de Paginas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>
                <a:latin typeface="Cambria Math"/>
                <a:ea typeface="Cambria Math"/>
              </a:rPr>
              <a:t>Una zona de la RAM es para paginas fijas.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>
                <a:latin typeface="Cambria Math"/>
                <a:ea typeface="Cambria Math"/>
              </a:rPr>
              <a:t>La otra zona de la RAM es para paginas variables.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>
                <a:latin typeface="Cambria Math"/>
                <a:ea typeface="Cambria Math"/>
              </a:rPr>
              <a:t>Los tamaños no varían por ejemplo para la zona del CS (1,2,4, u 8K)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400" dirty="0" smtClean="0">
                <a:latin typeface="Cambria Math"/>
                <a:ea typeface="Cambria Math"/>
              </a:rPr>
              <a:t>Para la zona del DS si pueden varias, y llegar a Megas de tamaño, siempre respetando que sean potencia de base 2, </a:t>
            </a:r>
            <a:r>
              <a:rPr lang="es-AR" sz="3400" b="1" dirty="0" smtClean="0">
                <a:latin typeface="Cambria Math"/>
                <a:ea typeface="Cambria Math"/>
              </a:rPr>
              <a:t>porque? </a:t>
            </a:r>
            <a:endParaRPr lang="es-AR" sz="3400" b="1" dirty="0" smtClean="0"/>
          </a:p>
        </p:txBody>
      </p:sp>
    </p:spTree>
    <p:extLst>
      <p:ext uri="{BB962C8B-B14F-4D97-AF65-F5344CB8AC3E}">
        <p14:creationId xmlns:p14="http://schemas.microsoft.com/office/powerpoint/2010/main" val="7855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Algoritmo FIFO </a:t>
            </a:r>
            <a:r>
              <a:rPr lang="es-AR" sz="3600" dirty="0" smtClean="0"/>
              <a:t>( Ya conocido 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 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4000" b="1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712968" cy="55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0"/>
            <a:ext cx="9001911" cy="620688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 fontScale="92500"/>
          </a:bodyPr>
          <a:lstStyle/>
          <a:p>
            <a:pPr marL="628650" indent="-571500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 smtClean="0"/>
              <a:t>Prepaginacion</a:t>
            </a:r>
          </a:p>
          <a:p>
            <a:pPr marL="5715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 smtClean="0"/>
              <a:t>En este caso voy a cargar todas las paginas de código de una rutina determina, como se cuales paginas usa, se usa un </a:t>
            </a:r>
            <a:r>
              <a:rPr lang="es-AR" b="1" dirty="0" smtClean="0"/>
              <a:t>método estadístico</a:t>
            </a:r>
            <a:r>
              <a:rPr lang="es-AR" dirty="0" smtClean="0"/>
              <a:t>, el S.O. guarda en un archivo las referencias usadas.</a:t>
            </a:r>
          </a:p>
          <a:p>
            <a:pPr marL="57150" indent="0">
              <a:lnSpc>
                <a:spcPts val="35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628650" indent="-571500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 smtClean="0"/>
              <a:t>Presacrificio</a:t>
            </a:r>
          </a:p>
          <a:p>
            <a:pPr marL="5715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 smtClean="0"/>
              <a:t>En este caso tengo que evitar quedarme con la pila de M.L. vacía.</a:t>
            </a:r>
          </a:p>
          <a:p>
            <a:pPr marL="5715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 smtClean="0"/>
              <a:t>Para esto debo presacrificar próximas P.V. Esto el S.O. lo hace en momentos de cambio de contexto.</a:t>
            </a:r>
          </a:p>
          <a:p>
            <a:pPr marL="5715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s-AR" dirty="0" smtClean="0"/>
              <a:t>Esto no significa sacarla de la RAM, sino marcarla, porque si se vuelve a usar no hace falta ir a buscarla al disco.</a:t>
            </a:r>
          </a:p>
        </p:txBody>
      </p:sp>
    </p:spTree>
    <p:extLst>
      <p:ext uri="{BB962C8B-B14F-4D97-AF65-F5344CB8AC3E}">
        <p14:creationId xmlns:p14="http://schemas.microsoft.com/office/powerpoint/2010/main" val="38361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30139" y="0"/>
            <a:ext cx="9001911" cy="620688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Memoria RAM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Hoy en día los equipos prácticamente les sobra memoria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Entonces porque la M.V.?, ya dijimos que tiene enormes ventajas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En algunos casos podemos jugar con algunos parámetros del S.O. para usar + o – swap</a:t>
            </a:r>
          </a:p>
          <a:p>
            <a:pPr marL="5715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Pero el S.O. al tener mucha RAM de sobra usa muchas veces esta memoria como cache del disco rígido. </a:t>
            </a:r>
          </a:p>
        </p:txBody>
      </p:sp>
    </p:spTree>
    <p:extLst>
      <p:ext uri="{BB962C8B-B14F-4D97-AF65-F5344CB8AC3E}">
        <p14:creationId xmlns:p14="http://schemas.microsoft.com/office/powerpoint/2010/main" val="11575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/>
              <a:t>Para FIFO deberíamos tener una expectativa de aciertos que se refleja en esta curva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 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/>
              <a:t>Porque no llega a 0 (siempre habrá 1 FP)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42493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/>
              <a:t>Se estudio el comportamiento de la curva.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/>
              <a:t>Si el algoritmo era realmente eficiente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/>
              <a:t>Belady tomo la posta y estudio este grafico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6" y="2780928"/>
            <a:ext cx="7272808" cy="3960440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2411760" y="3429000"/>
            <a:ext cx="4320480" cy="17281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Arco"/>
          <p:cNvSpPr/>
          <p:nvPr/>
        </p:nvSpPr>
        <p:spPr>
          <a:xfrm rot="10530209">
            <a:off x="1908204" y="1908211"/>
            <a:ext cx="3743415" cy="3833670"/>
          </a:xfrm>
          <a:prstGeom prst="arc">
            <a:avLst>
              <a:gd name="adj1" fmla="val 16397441"/>
              <a:gd name="adj2" fmla="val 23648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72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b="1" dirty="0" smtClean="0"/>
              <a:t>Después de estudiar el comportamiento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b="1" dirty="0" smtClean="0"/>
              <a:t>En base a muchos Datos Estadísticos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b="1" dirty="0" smtClean="0"/>
              <a:t>Cuanto mas marcos asigno anda peor??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b="1" dirty="0" smtClean="0"/>
              <a:t>Esto se llama </a:t>
            </a:r>
            <a:r>
              <a:rPr lang="es-AR" sz="3600" b="1" i="1" dirty="0" smtClean="0">
                <a:solidFill>
                  <a:srgbClr val="FF0000"/>
                </a:solidFill>
              </a:rPr>
              <a:t>“Anomalía de Belady”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9"/>
            <a:ext cx="7704856" cy="3672408"/>
          </a:xfrm>
          <a:prstGeom prst="rect">
            <a:avLst/>
          </a:prstGeom>
        </p:spPr>
      </p:pic>
      <p:sp>
        <p:nvSpPr>
          <p:cNvPr id="3" name="2 Elipse"/>
          <p:cNvSpPr/>
          <p:nvPr/>
        </p:nvSpPr>
        <p:spPr>
          <a:xfrm>
            <a:off x="2915816" y="270892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4788024" y="3052291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12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 Optimo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b="1" dirty="0" smtClean="0"/>
              <a:t>Fallos de pagina = 8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b="1" dirty="0" smtClean="0"/>
              <a:t>Como no podemos conocer el futuro, el algoritmo no es aplicable, nos sirve para comparar el resto de los algoritmos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34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 LRU (least recently used)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AR" sz="2800" dirty="0" smtClean="0"/>
              <a:t>En el optimo, para ver el futuro, analizamos los datos históricos, en muchos casos funciona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2800" dirty="0" smtClean="0"/>
              <a:t>Vamos analizar un algoritmo que mire el pasado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71111"/>
            <a:ext cx="8928992" cy="30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8600" y="0"/>
            <a:ext cx="9001911" cy="692696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 Virtual (Algoritmos) 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83150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Algoritmo LRU (least recently used)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dirty="0" smtClean="0"/>
              <a:t>En principio como se implemento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s-AR" sz="3600" b="1" dirty="0" smtClean="0"/>
              <a:t>Contador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600" b="1" dirty="0" smtClean="0"/>
              <a:t>Pila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s-AR" sz="3600" b="1" dirty="0" smtClean="0"/>
              <a:t>Lista doblemente enlazada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2800" b="1" dirty="0" smtClean="0"/>
              <a:t>Ninguna de estas opciones fueron muy eficientes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es-AR" sz="28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2800" b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127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17843</TotalTime>
  <Words>1528</Words>
  <Application>Microsoft Office PowerPoint</Application>
  <PresentationFormat>Presentación en pantalla (4:3)</PresentationFormat>
  <Paragraphs>383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Sistemas Operativos</vt:lpstr>
      <vt:lpstr>Memoria Virtual (Algoritmos)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(Algoritmos) </vt:lpstr>
      <vt:lpstr>Memoria Virtual 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Memoria Virtual 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485</cp:revision>
  <dcterms:created xsi:type="dcterms:W3CDTF">2022-03-15T23:45:58Z</dcterms:created>
  <dcterms:modified xsi:type="dcterms:W3CDTF">2024-10-30T05:11:47Z</dcterms:modified>
</cp:coreProperties>
</file>