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09" r:id="rId3"/>
    <p:sldId id="411" r:id="rId4"/>
    <p:sldId id="410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7" r:id="rId20"/>
    <p:sldId id="426" r:id="rId21"/>
    <p:sldId id="428" r:id="rId22"/>
    <p:sldId id="429" r:id="rId23"/>
    <p:sldId id="431" r:id="rId24"/>
    <p:sldId id="430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308" r:id="rId3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81673-793B-1D76-AA02-78515BA1C82E}" v="3" dt="2023-12-04T19:07:3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uez" userId="S::lrodriguez@frlp.utn.edu.ar::4d6f7dfe-ec28-43d0-9c3c-8d455999b023" providerId="AD" clId="Web-{56E81673-793B-1D76-AA02-78515BA1C82E}"/>
    <pc:docChg chg="sldOrd">
      <pc:chgData name="Luis Rodriguez" userId="S::lrodriguez@frlp.utn.edu.ar::4d6f7dfe-ec28-43d0-9c3c-8d455999b023" providerId="AD" clId="Web-{56E81673-793B-1D76-AA02-78515BA1C82E}" dt="2023-12-04T19:07:30.226" v="2"/>
      <pc:docMkLst>
        <pc:docMk/>
      </pc:docMkLst>
      <pc:sldChg chg="ord">
        <pc:chgData name="Luis Rodriguez" userId="S::lrodriguez@frlp.utn.edu.ar::4d6f7dfe-ec28-43d0-9c3c-8d455999b023" providerId="AD" clId="Web-{56E81673-793B-1D76-AA02-78515BA1C82E}" dt="2023-12-04T18:42:59.598" v="0"/>
        <pc:sldMkLst>
          <pc:docMk/>
          <pc:sldMk cId="1355712494" sldId="410"/>
        </pc:sldMkLst>
      </pc:sldChg>
      <pc:sldChg chg="ord">
        <pc:chgData name="Luis Rodriguez" userId="S::lrodriguez@frlp.utn.edu.ar::4d6f7dfe-ec28-43d0-9c3c-8d455999b023" providerId="AD" clId="Web-{56E81673-793B-1D76-AA02-78515BA1C82E}" dt="2023-12-04T19:07:24.429" v="1"/>
        <pc:sldMkLst>
          <pc:docMk/>
          <pc:sldMk cId="190604674" sldId="426"/>
        </pc:sldMkLst>
      </pc:sldChg>
      <pc:sldChg chg="ord">
        <pc:chgData name="Luis Rodriguez" userId="S::lrodriguez@frlp.utn.edu.ar::4d6f7dfe-ec28-43d0-9c3c-8d455999b023" providerId="AD" clId="Web-{56E81673-793B-1D76-AA02-78515BA1C82E}" dt="2023-12-04T19:07:30.226" v="2"/>
        <pc:sldMkLst>
          <pc:docMk/>
          <pc:sldMk cId="967171985" sldId="4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4/12/2023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pPr algn="l"/>
            <a:r>
              <a:rPr lang="es-MX" sz="4000" b="1" dirty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120680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Tipos de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Que define el tipo de archivo?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/>
              <a:t>Que voy a guardar en el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/>
              <a:t>Como deben estar organizados ese conjunto de bits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/>
              <a:t>Definir una estructura interna.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/>
              <a:t>Cada contenedor va hacer de un tipo distinto de acuerdo a lo que guarde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764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120680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Tipos de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Texto</a:t>
            </a:r>
          </a:p>
          <a:p>
            <a:pPr lvl="1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dirty="0"/>
              <a:t>	</a:t>
            </a:r>
            <a:r>
              <a:rPr lang="es-AR" sz="3600" dirty="0"/>
              <a:t>En el sentido básico</a:t>
            </a:r>
          </a:p>
          <a:p>
            <a:pPr lvl="1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Texto puro</a:t>
            </a:r>
          </a:p>
          <a:p>
            <a:pPr lvl="1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No de un procesador de texto</a:t>
            </a:r>
          </a:p>
          <a:p>
            <a:pPr lvl="1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Ej. Archivo de script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Tienen algunas características particulares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dirty="0"/>
              <a:t>Lo que llamamos formato del archivo texto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Este tiene delimitadores (por </a:t>
            </a:r>
            <a:r>
              <a:rPr lang="es-AR" sz="3600" dirty="0" err="1"/>
              <a:t>ej</a:t>
            </a:r>
            <a:r>
              <a:rPr lang="es-AR" sz="3600" dirty="0"/>
              <a:t> fin de línea)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ASCII  10 (LF)  13 (CR)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18760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Tipos de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Binarios</a:t>
            </a:r>
            <a:endParaRPr lang="es-AR" sz="3600" dirty="0"/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dirty="0"/>
              <a:t>	</a:t>
            </a:r>
            <a:r>
              <a:rPr lang="es-AR" sz="3600" dirty="0"/>
              <a:t>A veces llamados ejecutables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Permiso de Ejecucion en UNIX/Linux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Ejecutable no es un tipo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Ej. Archivo de script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Si hablamos de extensión tenemos los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	</a:t>
            </a:r>
            <a:r>
              <a:rPr lang="es-AR" sz="3600" dirty="0" err="1"/>
              <a:t>obj</a:t>
            </a:r>
            <a:r>
              <a:rPr lang="es-AR" sz="3600" dirty="0"/>
              <a:t>, </a:t>
            </a:r>
            <a:r>
              <a:rPr lang="es-AR" sz="3600" dirty="0" err="1"/>
              <a:t>exe</a:t>
            </a:r>
            <a:r>
              <a:rPr lang="es-AR" sz="3600" dirty="0"/>
              <a:t>, </a:t>
            </a:r>
            <a:r>
              <a:rPr lang="es-AR" sz="3600" dirty="0" err="1"/>
              <a:t>lib</a:t>
            </a:r>
            <a:r>
              <a:rPr lang="es-AR" sz="3600" dirty="0"/>
              <a:t> </a:t>
            </a:r>
            <a:r>
              <a:rPr lang="es-AR" sz="3600" dirty="0" err="1"/>
              <a:t>msi</a:t>
            </a:r>
            <a:r>
              <a:rPr lang="es-AR" sz="3600" dirty="0"/>
              <a:t>, </a:t>
            </a:r>
            <a:r>
              <a:rPr lang="es-AR" sz="3600" dirty="0" err="1"/>
              <a:t>com</a:t>
            </a:r>
            <a:endParaRPr lang="es-AR" sz="3600" dirty="0"/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Estos lo que tienen es código </a:t>
            </a:r>
            <a:r>
              <a:rPr lang="es-AR" sz="3600" dirty="0" err="1"/>
              <a:t>hexa</a:t>
            </a:r>
            <a:endParaRPr lang="es-AR" sz="36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69290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Tipos de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Registros</a:t>
            </a:r>
            <a:endParaRPr lang="es-AR" sz="3600" dirty="0"/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dirty="0"/>
              <a:t>	</a:t>
            </a:r>
            <a:r>
              <a:rPr lang="es-AR" sz="3600" dirty="0"/>
              <a:t>Uno de los mas importantes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Base en mainframe de como guardarlos datos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Un archivo es un conjunto de registros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	Un registro es un conjunto de campos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 Pueden ser numéricos o alfabético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Longitud fija o variable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577"/>
              </p:ext>
            </p:extLst>
          </p:nvPr>
        </p:nvGraphicFramePr>
        <p:xfrm>
          <a:off x="1331640" y="62373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Nro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Alu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Ny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Ap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1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Tipos de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Registros</a:t>
            </a:r>
            <a:endParaRPr lang="es-AR" sz="3600" dirty="0"/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Todo el Sistema de mainframe basado en archivos de cinta (</a:t>
            </a:r>
            <a:r>
              <a:rPr lang="es-AR" sz="3600" dirty="0" err="1"/>
              <a:t>decada</a:t>
            </a:r>
            <a:r>
              <a:rPr lang="es-AR" sz="3600" dirty="0"/>
              <a:t> 70/80), los ficheros están basados en </a:t>
            </a:r>
            <a:r>
              <a:rPr lang="es-AR" sz="3600" b="1" dirty="0"/>
              <a:t>registros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En base de datos lo llamamos </a:t>
            </a:r>
            <a:r>
              <a:rPr lang="es-AR" sz="3600" b="1" dirty="0"/>
              <a:t>fila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Una</a:t>
            </a:r>
            <a:r>
              <a:rPr lang="es-AR" sz="3600" b="1" dirty="0"/>
              <a:t> Tabla en BD </a:t>
            </a:r>
            <a:r>
              <a:rPr lang="es-AR" sz="3600" dirty="0"/>
              <a:t>seria un conjunto de registros</a:t>
            </a:r>
          </a:p>
          <a:p>
            <a:pPr lvl="1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Elemento básico para guardar datos en informática. Muy Usado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97504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Tipos de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Después de la aparición de la PC empezó haber una cantidad considerable de tipos de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 err="1"/>
              <a:t>Ej</a:t>
            </a:r>
            <a:r>
              <a:rPr lang="es-AR" sz="3600" dirty="0"/>
              <a:t>, archivos de sonido o imágenes, y de estos hay de varios tipos, pueden ser libres o propietarios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El </a:t>
            </a:r>
            <a:r>
              <a:rPr lang="es-AR" sz="3600" b="1" dirty="0"/>
              <a:t>Sistema Operativo </a:t>
            </a:r>
            <a:r>
              <a:rPr lang="es-AR" sz="3600" dirty="0"/>
              <a:t>debe manejar todos los tipos de archivos?</a:t>
            </a:r>
          </a:p>
        </p:txBody>
      </p:sp>
    </p:spTree>
    <p:extLst>
      <p:ext uri="{BB962C8B-B14F-4D97-AF65-F5344CB8AC3E}">
        <p14:creationId xmlns:p14="http://schemas.microsoft.com/office/powerpoint/2010/main" val="195137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Tipos de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4100" dirty="0"/>
              <a:t>Lo que se hizo fue generar una tabla donde cada tipo de archivo esta asociado a una aplicación que maneja el mismo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41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4100" dirty="0"/>
              <a:t>El </a:t>
            </a:r>
            <a:r>
              <a:rPr lang="es-AR" sz="4100" b="1" dirty="0"/>
              <a:t>S.O. </a:t>
            </a:r>
            <a:r>
              <a:rPr lang="es-AR" sz="4100" dirty="0"/>
              <a:t>hará nacer un proceso para que ese archivo pueda ser tratado.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41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4100" dirty="0"/>
              <a:t>Esto de tener una extensión viene de </a:t>
            </a:r>
            <a:r>
              <a:rPr lang="es-AR" sz="4100" dirty="0" err="1"/>
              <a:t>microsoft</a:t>
            </a:r>
            <a:r>
              <a:rPr lang="es-AR" sz="4100" dirty="0"/>
              <a:t>, esta extensión se divide por un </a:t>
            </a:r>
            <a:r>
              <a:rPr lang="es-AR" sz="4100" b="1" dirty="0"/>
              <a:t>punto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4100" b="1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4100" dirty="0"/>
              <a:t>Algunos File System guardan en la estructura del archivo el tipo de aplicación que lo debe tratar</a:t>
            </a:r>
          </a:p>
        </p:txBody>
      </p:sp>
    </p:spTree>
    <p:extLst>
      <p:ext uri="{BB962C8B-B14F-4D97-AF65-F5344CB8AC3E}">
        <p14:creationId xmlns:p14="http://schemas.microsoft.com/office/powerpoint/2010/main" val="334405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Estructura de un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Las estructuras van a depender del tipo de archivo, por ejemplos cuyos delimitadores de párrafo van a ser caracteres especiales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Un binario no va a tener delimitadores, sino un conjunto de byte generado por el compilador, va a tener una </a:t>
            </a:r>
            <a:r>
              <a:rPr lang="es-AR" sz="3600" b="1" dirty="0"/>
              <a:t>cabecera</a:t>
            </a:r>
            <a:r>
              <a:rPr lang="es-AR" sz="3600" dirty="0"/>
              <a:t> indicando que es de tipo </a:t>
            </a:r>
            <a:r>
              <a:rPr lang="es-AR" sz="3600" b="1" dirty="0"/>
              <a:t>binario</a:t>
            </a:r>
            <a:r>
              <a:rPr lang="es-AR" sz="3600" dirty="0"/>
              <a:t> y como </a:t>
            </a:r>
            <a:r>
              <a:rPr lang="es-AR" sz="3600" b="1" dirty="0"/>
              <a:t>metadato</a:t>
            </a:r>
            <a:r>
              <a:rPr lang="es-AR" sz="3600" dirty="0"/>
              <a:t> el atributo de ejecutable.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Esto porque le puedo dar el atributo de ejecutable a un tipo texto (script de </a:t>
            </a:r>
            <a:r>
              <a:rPr lang="es-AR" sz="3600" dirty="0" err="1"/>
              <a:t>bash</a:t>
            </a:r>
            <a:r>
              <a:rPr lang="es-AR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691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Estructura de un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Entonces los archivos van a tener una estructura dividida en 2 partes (salvo texto puro)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4000" b="1" dirty="0" err="1">
                <a:solidFill>
                  <a:srgbClr val="FF0000"/>
                </a:solidFill>
              </a:rPr>
              <a:t>Header</a:t>
            </a:r>
            <a:r>
              <a:rPr lang="es-AR" dirty="0"/>
              <a:t> (Cabecera del archivo) 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Datos sobre la estructura interna del archivo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4000" b="1" dirty="0">
                <a:solidFill>
                  <a:srgbClr val="FF0000"/>
                </a:solidFill>
              </a:rPr>
              <a:t>Cuerpo </a:t>
            </a:r>
            <a:r>
              <a:rPr lang="es-AR" sz="3600" dirty="0"/>
              <a:t>(El resto del archivo)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Cada norma va a definir esto.</a:t>
            </a:r>
          </a:p>
        </p:txBody>
      </p:sp>
    </p:spTree>
    <p:extLst>
      <p:ext uri="{BB962C8B-B14F-4D97-AF65-F5344CB8AC3E}">
        <p14:creationId xmlns:p14="http://schemas.microsoft.com/office/powerpoint/2010/main" val="397467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Métodos de acceso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Directo</a:t>
            </a:r>
            <a:r>
              <a:rPr lang="es-AR" dirty="0"/>
              <a:t> </a:t>
            </a:r>
          </a:p>
          <a:p>
            <a:pPr marL="971550" lvl="1" indent="-571500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Nos permite leer un registro directamente sin tener que leer otros antes</a:t>
            </a:r>
          </a:p>
          <a:p>
            <a:pPr marL="971550" lvl="1" indent="-571500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Este método se usa sobre discos rígidos</a:t>
            </a:r>
          </a:p>
          <a:p>
            <a:pPr marL="400050" lvl="1" indent="0">
              <a:lnSpc>
                <a:spcPts val="2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3700" dirty="0" err="1">
                <a:solidFill>
                  <a:schemeClr val="tx2">
                    <a:lumMod val="75000"/>
                  </a:schemeClr>
                </a:solidFill>
              </a:rPr>
              <a:t>Ej</a:t>
            </a:r>
            <a:r>
              <a:rPr lang="es-AR" sz="3700" dirty="0">
                <a:solidFill>
                  <a:schemeClr val="tx2">
                    <a:lumMod val="75000"/>
                  </a:schemeClr>
                </a:solidFill>
              </a:rPr>
              <a:t>:  leemos un Numero de Alumno determinado, o modificamos el registro que corresponde a ese Alumno</a:t>
            </a:r>
          </a:p>
          <a:p>
            <a:pPr marL="400050" lvl="1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4000" dirty="0"/>
              <a:t>Hay dos formas de tratarlos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971550" lvl="1" indent="-571500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900" b="1" i="1" dirty="0" err="1">
                <a:solidFill>
                  <a:srgbClr val="C00000"/>
                </a:solidFill>
              </a:rPr>
              <a:t>Metodo</a:t>
            </a:r>
            <a:r>
              <a:rPr lang="es-AR" sz="3900" b="1" i="1" dirty="0">
                <a:solidFill>
                  <a:srgbClr val="C00000"/>
                </a:solidFill>
              </a:rPr>
              <a:t> Relativo</a:t>
            </a:r>
          </a:p>
          <a:p>
            <a:pPr marL="971550" lvl="1" indent="-571500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900" b="1" i="1" dirty="0" err="1">
                <a:solidFill>
                  <a:srgbClr val="C00000"/>
                </a:solidFill>
              </a:rPr>
              <a:t>Metodo</a:t>
            </a:r>
            <a:r>
              <a:rPr lang="es-AR" sz="3900" b="1" i="1" dirty="0">
                <a:solidFill>
                  <a:srgbClr val="C00000"/>
                </a:solidFill>
              </a:rPr>
              <a:t> Hash</a:t>
            </a:r>
          </a:p>
        </p:txBody>
      </p:sp>
    </p:spTree>
    <p:extLst>
      <p:ext uri="{BB962C8B-B14F-4D97-AF65-F5344CB8AC3E}">
        <p14:creationId xmlns:p14="http://schemas.microsoft.com/office/powerpoint/2010/main" val="78491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0081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887767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Jerarquía de Memorias </a:t>
            </a:r>
            <a:r>
              <a:rPr lang="es-AR" dirty="0"/>
              <a:t>(en general 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8" y="1916832"/>
            <a:ext cx="6173061" cy="4648849"/>
          </a:xfrm>
          <a:prstGeom prst="rect">
            <a:avLst/>
          </a:prstGeom>
        </p:spPr>
      </p:pic>
      <p:sp>
        <p:nvSpPr>
          <p:cNvPr id="7" name="6 Abrir corchete"/>
          <p:cNvSpPr/>
          <p:nvPr/>
        </p:nvSpPr>
        <p:spPr>
          <a:xfrm>
            <a:off x="2339752" y="2132856"/>
            <a:ext cx="360040" cy="2016224"/>
          </a:xfrm>
          <a:prstGeom prst="lef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439606" y="2956302"/>
            <a:ext cx="17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Electrónicas</a:t>
            </a:r>
          </a:p>
        </p:txBody>
      </p:sp>
      <p:sp>
        <p:nvSpPr>
          <p:cNvPr id="9" name="8 Abrir corchete"/>
          <p:cNvSpPr/>
          <p:nvPr/>
        </p:nvSpPr>
        <p:spPr>
          <a:xfrm>
            <a:off x="2130299" y="4241256"/>
            <a:ext cx="360040" cy="576064"/>
          </a:xfrm>
          <a:prstGeom prst="lef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Abrir corchete"/>
          <p:cNvSpPr/>
          <p:nvPr/>
        </p:nvSpPr>
        <p:spPr>
          <a:xfrm>
            <a:off x="1485468" y="5013176"/>
            <a:ext cx="360040" cy="1335028"/>
          </a:xfrm>
          <a:prstGeom prst="lef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392295" y="4238268"/>
            <a:ext cx="17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Secundarias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0910" y="5449857"/>
            <a:ext cx="136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Terciarias</a:t>
            </a:r>
          </a:p>
        </p:txBody>
      </p:sp>
      <p:sp>
        <p:nvSpPr>
          <p:cNvPr id="4" name="3 Elipse"/>
          <p:cNvSpPr/>
          <p:nvPr/>
        </p:nvSpPr>
        <p:spPr>
          <a:xfrm>
            <a:off x="1485468" y="4149079"/>
            <a:ext cx="5822836" cy="241660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7634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Métodos de acceso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Secuencial</a:t>
            </a:r>
            <a:r>
              <a:rPr lang="es-AR" dirty="0"/>
              <a:t> 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El mas básico y viene de las cintas magnéticas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Tiene una cabecera con el Id del archivo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Tipo de registros y cantidad en algunos casos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Un delimitador de registros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Un EOF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Ejemplos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Un CD de música es muy simple se lee en forma secuencial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Una copia de backup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Los archivos de logs</a:t>
            </a:r>
            <a:r>
              <a:rPr lang="es-AR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60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Métodos de acceso </a:t>
            </a:r>
            <a:r>
              <a:rPr lang="es-AR" sz="3900" b="1" i="1" dirty="0">
                <a:solidFill>
                  <a:srgbClr val="C00000"/>
                </a:solidFill>
              </a:rPr>
              <a:t>Relativo </a:t>
            </a: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(Mas Usado)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900" b="1" i="1" dirty="0">
              <a:solidFill>
                <a:srgbClr val="C00000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AR" sz="4000" dirty="0"/>
              <a:t>Trabaja con una variable de tipo </a:t>
            </a:r>
            <a:r>
              <a:rPr lang="es-AR" sz="4000" b="1" dirty="0"/>
              <a:t>record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AR" sz="4000" dirty="0"/>
              <a:t>Llamamos</a:t>
            </a:r>
            <a:r>
              <a:rPr lang="es-AR" sz="4000" b="1" dirty="0"/>
              <a:t> Registro lógico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AR" sz="4000" dirty="0"/>
              <a:t>Sabemos cuanto byte ocupa cada variable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AR" sz="4000" dirty="0"/>
              <a:t>Esta en nuestro programa ese dato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AR" sz="4000" dirty="0"/>
              <a:t>Por lo tanto sabemos el tamaño cuando vamos a grabar o leer al Disco</a:t>
            </a:r>
          </a:p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s-AR" sz="4000" dirty="0"/>
              <a:t>La unidad básica será el Registro Físico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9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2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Métodos de acceso </a:t>
            </a:r>
            <a:r>
              <a:rPr lang="es-AR" sz="3900" b="1" i="1" dirty="0">
                <a:solidFill>
                  <a:srgbClr val="C00000"/>
                </a:solidFill>
              </a:rPr>
              <a:t>Relativo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Como sabemos donde ir a leer ?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900" dirty="0"/>
              <a:t>En el directorio esta el dato donde comienza el archivo.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900" dirty="0"/>
              <a:t>El S.O. nos da soporte de como resolverlo haciendo cuentas matemáticas.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900" dirty="0"/>
              <a:t>EL S.O. ve el disco como un arreglo de sectores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900" dirty="0"/>
              <a:t>El drivers lo mapeara en pista y sector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900" dirty="0"/>
              <a:t>Para el programador es transparente, puedo trabajar con el numero que mas que convenga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9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2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Métodos de acceso </a:t>
            </a:r>
            <a:r>
              <a:rPr lang="es-AR" sz="3900" b="1" i="1" dirty="0">
                <a:solidFill>
                  <a:srgbClr val="C00000"/>
                </a:solidFill>
              </a:rPr>
              <a:t>Hash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i="1" dirty="0">
              <a:solidFill>
                <a:srgbClr val="C00000"/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Evidentemente habrá repetidos si paso de un dominio al otro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Esto se llama </a:t>
            </a:r>
            <a:r>
              <a:rPr lang="es-AR" sz="3900" b="1" dirty="0"/>
              <a:t>Sinónimo</a:t>
            </a:r>
            <a:r>
              <a:rPr lang="es-AR" sz="3900" dirty="0"/>
              <a:t> en la técnica de hash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Dos números del dominio que dan el mismo numero del codominio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Desde el punto de vista matemático la función es compleja.</a:t>
            </a:r>
          </a:p>
        </p:txBody>
      </p:sp>
    </p:spTree>
    <p:extLst>
      <p:ext uri="{BB962C8B-B14F-4D97-AF65-F5344CB8AC3E}">
        <p14:creationId xmlns:p14="http://schemas.microsoft.com/office/powerpoint/2010/main" val="85406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Métodos de acceso </a:t>
            </a:r>
            <a:r>
              <a:rPr lang="es-AR" sz="3900" b="1" i="1" dirty="0">
                <a:solidFill>
                  <a:srgbClr val="C00000"/>
                </a:solidFill>
              </a:rPr>
              <a:t>Hash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dirty="0"/>
              <a:t>Como el DNI tiene 8 dígitos, y si lo uso como </a:t>
            </a:r>
            <a:r>
              <a:rPr lang="es-AR" dirty="0" err="1"/>
              <a:t>Nro_cliente</a:t>
            </a:r>
            <a:r>
              <a:rPr lang="es-AR" dirty="0"/>
              <a:t>, es raro tener un volumen tan grande.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dirty="0"/>
              <a:t>Usamos la </a:t>
            </a:r>
            <a:r>
              <a:rPr lang="es-AR" b="1" dirty="0"/>
              <a:t>técnica de hash </a:t>
            </a:r>
            <a:r>
              <a:rPr lang="es-AR" dirty="0"/>
              <a:t>para realizar la búsqueda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dirty="0"/>
              <a:t>Ej.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68511"/>
            <a:ext cx="6321849" cy="33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71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Métodos de acceso </a:t>
            </a:r>
            <a:r>
              <a:rPr lang="es-AR" sz="3900" b="1" i="1" dirty="0">
                <a:solidFill>
                  <a:srgbClr val="C00000"/>
                </a:solidFill>
              </a:rPr>
              <a:t>Hash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i="1" dirty="0">
              <a:solidFill>
                <a:srgbClr val="C00000"/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Se utiliza dentro de la función hash los números </a:t>
            </a:r>
            <a:r>
              <a:rPr lang="es-AR" sz="3900" dirty="0" err="1"/>
              <a:t>randón</a:t>
            </a:r>
            <a:r>
              <a:rPr lang="es-AR" sz="3900" dirty="0"/>
              <a:t>.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Que pasa cuando tengo sinónimos, hay al menos 2 políticas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b="1" dirty="0"/>
              <a:t>Guárdalo en el lugar que sigue</a:t>
            </a:r>
            <a:r>
              <a:rPr lang="es-AR" sz="3900" dirty="0"/>
              <a:t>, para esto debo definir un codominio generoso y fijo, cosa de que siempre encuentre un lugar libre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</p:txBody>
      </p:sp>
    </p:spTree>
    <p:extLst>
      <p:ext uri="{BB962C8B-B14F-4D97-AF65-F5344CB8AC3E}">
        <p14:creationId xmlns:p14="http://schemas.microsoft.com/office/powerpoint/2010/main" val="1102151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Métodos de acceso </a:t>
            </a:r>
            <a:r>
              <a:rPr lang="es-AR" sz="3900" b="1" i="1" dirty="0">
                <a:solidFill>
                  <a:srgbClr val="C00000"/>
                </a:solidFill>
              </a:rPr>
              <a:t>Hash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i="1" dirty="0">
              <a:solidFill>
                <a:srgbClr val="C00000"/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Cuando hago la búsqueda voy comparando hasta que coincide lo que busco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44" y="2924944"/>
            <a:ext cx="383911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30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Métodos de acceso </a:t>
            </a:r>
            <a:r>
              <a:rPr lang="es-AR" sz="3900" b="1" i="1" dirty="0">
                <a:solidFill>
                  <a:srgbClr val="C00000"/>
                </a:solidFill>
              </a:rPr>
              <a:t>Hash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i="1" dirty="0">
              <a:solidFill>
                <a:srgbClr val="C00000"/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La otra técnica es generar un </a:t>
            </a:r>
            <a:r>
              <a:rPr lang="es-AR" sz="3900" b="1" dirty="0"/>
              <a:t>segundo archivo </a:t>
            </a:r>
            <a:r>
              <a:rPr lang="es-AR" sz="3900" dirty="0"/>
              <a:t>donde guardo los sinónimos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Crear una </a:t>
            </a:r>
            <a:r>
              <a:rPr lang="es-AR" sz="3900" b="1" dirty="0"/>
              <a:t>lista encadenada </a:t>
            </a:r>
            <a:r>
              <a:rPr lang="es-AR" sz="3900" dirty="0"/>
              <a:t>para los sinónimo, seria otra técnica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Los motores de base de datos usan estas técnicas.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Para nosotros es transparente, le damos la clave y el motor la busca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</p:txBody>
      </p:sp>
    </p:spTree>
    <p:extLst>
      <p:ext uri="{BB962C8B-B14F-4D97-AF65-F5344CB8AC3E}">
        <p14:creationId xmlns:p14="http://schemas.microsoft.com/office/powerpoint/2010/main" val="113922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20688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Archivos ISAM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(Índex Secuencial Access Method)</a:t>
            </a:r>
            <a:endParaRPr lang="es-AR" b="1" i="1" dirty="0">
              <a:solidFill>
                <a:srgbClr val="C00000"/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i="1" dirty="0">
              <a:solidFill>
                <a:srgbClr val="C00000"/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b="1" dirty="0"/>
              <a:t>Método desarrollado por IBM en sus mainframe para archivos grandes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800287"/>
            <a:ext cx="8820472" cy="39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54522"/>
            <a:ext cx="8877672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Archivos ISAM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(Índex Secuencial Access Method)</a:t>
            </a:r>
            <a:endParaRPr lang="es-AR" b="1" i="1" dirty="0">
              <a:solidFill>
                <a:srgbClr val="C00000"/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i="1" dirty="0">
              <a:solidFill>
                <a:srgbClr val="C00000"/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A medida que doy altas voy agregando al final, y también debo ir actualizando nuestro </a:t>
            </a:r>
            <a:r>
              <a:rPr lang="es-AR" sz="3900" b="1" dirty="0"/>
              <a:t>Archivo de Índice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Que debo hacer con el A.I. si lo actualice?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 algn="ctr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b="1" dirty="0"/>
              <a:t>Ordenar (Utilitario Sort)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900" dirty="0"/>
              <a:t>Por lo tanto la búsqueda que voy hacer sobre el A.I. será </a:t>
            </a:r>
            <a:r>
              <a:rPr lang="es-AR" sz="3900" b="1" dirty="0"/>
              <a:t>binaria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</p:txBody>
      </p:sp>
    </p:spTree>
    <p:extLst>
      <p:ext uri="{BB962C8B-B14F-4D97-AF65-F5344CB8AC3E}">
        <p14:creationId xmlns:p14="http://schemas.microsoft.com/office/powerpoint/2010/main" val="29603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80728"/>
            <a:ext cx="8877672" cy="5760640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b="1" dirty="0"/>
              <a:t>El periférico fundamental de una computadora, serian sus dispositivos de memoria periférica.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endParaRPr lang="es-AR" b="1" dirty="0"/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b="1" dirty="0"/>
              <a:t>Tienen como característica principal la no volatilidad de los datos guardados en el.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b="1" dirty="0"/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b="1" dirty="0"/>
              <a:t>Necesitamos todo un modulo del S.O. dedicado a la administración de la memoria periférica.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b="1" dirty="0"/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b="1" dirty="0"/>
              <a:t>El tema principal es como guardamos la información en estos dispositivos y como la organizamos.</a:t>
            </a:r>
          </a:p>
          <a:p>
            <a:pPr marL="0" indent="0">
              <a:buNone/>
            </a:pP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1288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654522"/>
            <a:ext cx="9273208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chemeClr val="tx2">
                    <a:lumMod val="75000"/>
                  </a:schemeClr>
                </a:solidFill>
              </a:rPr>
              <a:t>Archivos ISAM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(Índex Secuencial Access Method)</a:t>
            </a:r>
            <a:endParaRPr lang="es-AR" b="1" i="1" dirty="0">
              <a:solidFill>
                <a:srgbClr val="C00000"/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i="1" dirty="0">
              <a:solidFill>
                <a:srgbClr val="C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4000" dirty="0"/>
              <a:t>Se uso mucho en los mainframe en archivos de millones de registros.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4000" dirty="0"/>
              <a:t>Esto porque me permite hacer pocas lecturas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4000" dirty="0"/>
              <a:t>Si tengo 64000reg a lo sumo hare unas 10 lecturas mas o menos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4000" dirty="0"/>
              <a:t>Este método de llama </a:t>
            </a:r>
            <a:r>
              <a:rPr lang="es-AR" sz="4000" b="1" dirty="0"/>
              <a:t>ISAM Puro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4000" dirty="0"/>
              <a:t>Hay otras metodologías usadas, para la búsqueda, que es la </a:t>
            </a:r>
            <a:r>
              <a:rPr lang="es-AR" sz="4000" b="1" dirty="0"/>
              <a:t>Teoría de Grafo y Arboles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</p:txBody>
      </p:sp>
    </p:spTree>
    <p:extLst>
      <p:ext uri="{BB962C8B-B14F-4D97-AF65-F5344CB8AC3E}">
        <p14:creationId xmlns:p14="http://schemas.microsoft.com/office/powerpoint/2010/main" val="192280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654522"/>
            <a:ext cx="9273208" cy="6237312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No necesariamente tiene que ser un </a:t>
            </a:r>
            <a:r>
              <a:rPr lang="es-AR" b="1" dirty="0"/>
              <a:t>árbol binario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Puede ser arboles </a:t>
            </a:r>
            <a:r>
              <a:rPr lang="es-AR" b="1" dirty="0"/>
              <a:t>tipo B</a:t>
            </a:r>
            <a:r>
              <a:rPr lang="es-AR" dirty="0"/>
              <a:t> (Cada nodo tiene varios hijos)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Árbol </a:t>
            </a:r>
            <a:r>
              <a:rPr lang="es-AR" b="1" dirty="0"/>
              <a:t>Rojo-Negr</a:t>
            </a:r>
            <a:r>
              <a:rPr lang="es-AR" dirty="0"/>
              <a:t>o (Variante binario – complejo)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60848"/>
            <a:ext cx="4896544" cy="3312368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35970"/>
              </p:ext>
            </p:extLst>
          </p:nvPr>
        </p:nvGraphicFramePr>
        <p:xfrm>
          <a:off x="755577" y="6093294"/>
          <a:ext cx="7632845" cy="360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K1-Datos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K2-Datos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------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------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effectLst/>
                        </a:rPr>
                        <a:t>Kn</a:t>
                      </a:r>
                      <a:r>
                        <a:rPr lang="es-MX" sz="1600" dirty="0">
                          <a:effectLst/>
                        </a:rPr>
                        <a:t>-Datos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1 Conector recto de flecha"/>
          <p:cNvCxnSpPr/>
          <p:nvPr/>
        </p:nvCxnSpPr>
        <p:spPr>
          <a:xfrm flipH="1">
            <a:off x="2771801" y="5301208"/>
            <a:ext cx="450836" cy="792088"/>
          </a:xfrm>
          <a:prstGeom prst="straightConnector1">
            <a:avLst/>
          </a:prstGeom>
          <a:ln w="412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08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654522"/>
            <a:ext cx="9273208" cy="6237312"/>
          </a:xfrm>
        </p:spPr>
        <p:txBody>
          <a:bodyPr>
            <a:normAutofit fontScale="92500"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Me permite hacer búsquedas de archivos de millones de registro.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Todas estas teorías son usadas en los motores de Base de Datos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En definitiva todos estos métodos de acceso que hemos mencionado se aíslan por debajo de una capa de software que es el propio motor de </a:t>
            </a:r>
            <a:r>
              <a:rPr lang="es-AR" b="1" dirty="0"/>
              <a:t>Base de Datos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El usuario le tira la clave de búsqueda y este se encarga de buscarla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EL tema de usar una </a:t>
            </a:r>
            <a:r>
              <a:rPr lang="es-AR" b="1" dirty="0"/>
              <a:t>BD</a:t>
            </a:r>
            <a:r>
              <a:rPr lang="es-AR" dirty="0"/>
              <a:t> significa que es mas lenta la búsqueda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Usar un archivo de </a:t>
            </a:r>
            <a:r>
              <a:rPr lang="es-AR" b="1" dirty="0"/>
              <a:t>acceso directo </a:t>
            </a:r>
            <a:r>
              <a:rPr lang="es-AR" dirty="0"/>
              <a:t>seria mas rápido</a:t>
            </a:r>
          </a:p>
          <a:p>
            <a:pPr marL="0" indent="0" algn="ctr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4300" b="1" dirty="0">
                <a:solidFill>
                  <a:srgbClr val="C00000"/>
                </a:solidFill>
              </a:rPr>
              <a:t>Los dejo a su criterio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900" dirty="0"/>
          </a:p>
        </p:txBody>
      </p:sp>
    </p:spTree>
    <p:extLst>
      <p:ext uri="{BB962C8B-B14F-4D97-AF65-F5344CB8AC3E}">
        <p14:creationId xmlns:p14="http://schemas.microsoft.com/office/powerpoint/2010/main" val="161707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4400" b="1" i="1" dirty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864096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8877672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Estos tipos de memorias son las que se conectan a través del canal</a:t>
            </a:r>
          </a:p>
          <a:p>
            <a:pPr marL="0" indent="0">
              <a:buNone/>
            </a:pP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AR" sz="3600" b="1" i="1" dirty="0">
                <a:solidFill>
                  <a:schemeClr val="accent1">
                    <a:lumMod val="75000"/>
                  </a:schemeClr>
                </a:solidFill>
              </a:rPr>
              <a:t>Memorias Secundarias: </a:t>
            </a:r>
            <a:r>
              <a:rPr lang="es-AR" dirty="0"/>
              <a:t>Unidades Discos Solidos,  Rígidos. Las conectadas permanentemente al equipo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3600" b="1" i="1" dirty="0">
                <a:solidFill>
                  <a:schemeClr val="accent1">
                    <a:lumMod val="75000"/>
                  </a:schemeClr>
                </a:solidFill>
              </a:rPr>
              <a:t>Memorias Terciarias: </a:t>
            </a:r>
            <a:r>
              <a:rPr lang="es-AR" dirty="0"/>
              <a:t>Pendrive, incluimos CD/DVD, tarjetas, etc. Dispositivos removibles.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57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692696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620688"/>
            <a:ext cx="8877672" cy="6120680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Vamos a usar el concepto de </a:t>
            </a:r>
            <a:r>
              <a:rPr lang="es-AR" b="1" dirty="0"/>
              <a:t>“Archivo” </a:t>
            </a:r>
            <a:r>
              <a:rPr lang="es-AR" dirty="0"/>
              <a:t>en el concepto mas restringido.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b="1" dirty="0"/>
              <a:t>Que es un Archivo?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endParaRPr lang="es-AR" dirty="0"/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Es un conjunto de registros (llamado fichero)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Un conjunto de datos organizados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Un contenedor donde guardo algo, que?</a:t>
            </a:r>
          </a:p>
          <a:p>
            <a:pPr marL="400050" lvl="1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Si o si contiene datos?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b="1" dirty="0"/>
              <a:t>Entonces un archivo es un conjunto de bit identificables.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s-AR" dirty="0"/>
              <a:t>Hay otras definiciones, pero esas tienen que ver con los tipos de archivos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buNone/>
            </a:pP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009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692696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877672" cy="5976664"/>
          </a:xfrm>
        </p:spPr>
        <p:txBody>
          <a:bodyPr>
            <a:norm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Para manejar los archivos que nuestra unidad básica de almacenamiento requiere, vamos a necesitar un software especifico para administrar los </a:t>
            </a:r>
            <a:r>
              <a:rPr lang="es-AR" b="1" dirty="0"/>
              <a:t>Archivos, </a:t>
            </a:r>
            <a:r>
              <a:rPr lang="es-AR" dirty="0"/>
              <a:t>esto se llama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b="1" dirty="0"/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s-AR" sz="3600" b="1" i="1" dirty="0">
                <a:solidFill>
                  <a:schemeClr val="tx2">
                    <a:lumMod val="75000"/>
                  </a:schemeClr>
                </a:solidFill>
              </a:rPr>
              <a:t>Sistema de Archivos (File System)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endParaRPr lang="es-AR" b="1" dirty="0"/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s-AR" b="1" dirty="0"/>
              <a:t>Unix: </a:t>
            </a:r>
            <a:r>
              <a:rPr lang="es-AR" dirty="0"/>
              <a:t>unix file </a:t>
            </a:r>
            <a:r>
              <a:rPr lang="es-AR" dirty="0" err="1"/>
              <a:t>system</a:t>
            </a:r>
            <a:r>
              <a:rPr lang="es-AR" dirty="0"/>
              <a:t> (UFS)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s-AR" b="1" dirty="0"/>
              <a:t>Linux:  </a:t>
            </a:r>
            <a:r>
              <a:rPr lang="es-AR" dirty="0"/>
              <a:t>ext2, ext3, ext4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s-AR" b="1" dirty="0"/>
              <a:t>Microsoft: </a:t>
            </a:r>
            <a:r>
              <a:rPr lang="es-AR" dirty="0"/>
              <a:t>FAT (2, 16, 32), NTFS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b="1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/>
              <a:t>Cada uno maneja su propio File System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b="1" dirty="0"/>
              <a:t>Hoy en día es tan así?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buNone/>
            </a:pP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7864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692696"/>
            <a:ext cx="8877672" cy="6048672"/>
          </a:xfrm>
        </p:spPr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3600" b="1" i="1" dirty="0">
                <a:solidFill>
                  <a:schemeClr val="tx2">
                    <a:lumMod val="75000"/>
                  </a:schemeClr>
                </a:solidFill>
              </a:rPr>
              <a:t>Características</a:t>
            </a:r>
            <a:r>
              <a:rPr lang="es-AR" sz="3600" i="1" dirty="0">
                <a:solidFill>
                  <a:schemeClr val="tx2">
                    <a:lumMod val="75000"/>
                  </a:schemeClr>
                </a:solidFill>
              </a:rPr>
              <a:t> de un </a:t>
            </a:r>
            <a:r>
              <a:rPr lang="es-AR" sz="3600" b="1" i="1" dirty="0">
                <a:solidFill>
                  <a:schemeClr val="tx2">
                    <a:lumMod val="75000"/>
                  </a:schemeClr>
                </a:solidFill>
              </a:rPr>
              <a:t>Archivo o Atributos</a:t>
            </a:r>
            <a:r>
              <a:rPr lang="es-AR" sz="3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FF0000"/>
                </a:solidFill>
              </a:rPr>
              <a:t>Identificador (Id) </a:t>
            </a:r>
            <a:r>
              <a:rPr lang="es-AR" sz="3600" b="1" dirty="0"/>
              <a:t>Atributo principal</a:t>
            </a:r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FF0000"/>
                </a:solidFill>
              </a:rPr>
              <a:t>Nombre</a:t>
            </a:r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FF0000"/>
                </a:solidFill>
              </a:rPr>
              <a:t>Ubicación</a:t>
            </a:r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FF0000"/>
                </a:solidFill>
              </a:rPr>
              <a:t>Tipo de Archivo   </a:t>
            </a:r>
            <a:r>
              <a:rPr lang="es-AR" sz="3600" dirty="0">
                <a:solidFill>
                  <a:schemeClr val="tx2">
                    <a:lumMod val="75000"/>
                  </a:schemeClr>
                </a:solidFill>
              </a:rPr>
              <a:t>Todas estos Atributos los </a:t>
            </a:r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FF0000"/>
                </a:solidFill>
              </a:rPr>
              <a:t>Tamaño                  </a:t>
            </a:r>
            <a:r>
              <a:rPr lang="es-AR" sz="3600" dirty="0">
                <a:solidFill>
                  <a:schemeClr val="tx2">
                    <a:lumMod val="75000"/>
                  </a:schemeClr>
                </a:solidFill>
              </a:rPr>
              <a:t>los llamamos</a:t>
            </a:r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FF0000"/>
                </a:solidFill>
              </a:rPr>
              <a:t>Protección                  </a:t>
            </a:r>
            <a:endParaRPr lang="es-AR" sz="3600" b="1" i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 err="1">
                <a:solidFill>
                  <a:srgbClr val="FF0000"/>
                </a:solidFill>
              </a:rPr>
              <a:t>Owner</a:t>
            </a:r>
            <a:r>
              <a:rPr lang="es-AR" sz="3600" b="1" dirty="0">
                <a:solidFill>
                  <a:srgbClr val="FF0000"/>
                </a:solidFill>
              </a:rPr>
              <a:t>                             </a:t>
            </a:r>
            <a:r>
              <a:rPr lang="es-AR" sz="3600" b="1" i="1" dirty="0">
                <a:solidFill>
                  <a:schemeClr val="tx2">
                    <a:lumMod val="75000"/>
                  </a:schemeClr>
                </a:solidFill>
              </a:rPr>
              <a:t>Metadatos</a:t>
            </a:r>
            <a:r>
              <a:rPr lang="es-AR" sz="3600" b="1" dirty="0">
                <a:solidFill>
                  <a:srgbClr val="FF0000"/>
                </a:solidFill>
              </a:rPr>
              <a:t>     </a:t>
            </a:r>
          </a:p>
          <a:p>
            <a:pPr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FF0000"/>
                </a:solidFill>
              </a:rPr>
              <a:t>Fecha</a:t>
            </a:r>
          </a:p>
          <a:p>
            <a:pPr lvl="1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FF0000"/>
                </a:solidFill>
              </a:rPr>
              <a:t>Creación</a:t>
            </a:r>
          </a:p>
          <a:p>
            <a:pPr lvl="1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FF0000"/>
                </a:solidFill>
              </a:rPr>
              <a:t>Modificación</a:t>
            </a:r>
          </a:p>
          <a:p>
            <a:pPr lvl="1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FF0000"/>
                </a:solidFill>
              </a:rPr>
              <a:t>Ultimo Acceso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3707904" y="2492896"/>
            <a:ext cx="496855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790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92696"/>
            <a:ext cx="8877672" cy="6048672"/>
          </a:xfrm>
        </p:spPr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3600" dirty="0">
                <a:solidFill>
                  <a:schemeClr val="tx2">
                    <a:lumMod val="75000"/>
                  </a:schemeClr>
                </a:solidFill>
              </a:rPr>
              <a:t>Operaciones sobre un  </a:t>
            </a:r>
            <a:r>
              <a:rPr lang="es-AR" sz="3600" b="1" i="1" dirty="0">
                <a:solidFill>
                  <a:schemeClr val="tx2">
                    <a:lumMod val="75000"/>
                  </a:schemeClr>
                </a:solidFill>
              </a:rPr>
              <a:t>Archivo</a:t>
            </a:r>
            <a:r>
              <a:rPr lang="es-AR" sz="3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Creación  </a:t>
            </a:r>
            <a:r>
              <a:rPr lang="es-AR" sz="3600" dirty="0"/>
              <a:t>(debe llamar a una SC al SO)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Escribir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Leer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Eliminar 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Reposicionamiento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Split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Merge</a:t>
            </a: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915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441" y="692696"/>
            <a:ext cx="8877672" cy="6048672"/>
          </a:xfrm>
        </p:spPr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sz="3600" dirty="0"/>
              <a:t>Hay muchas operaciones que se pueden hacer sobre un </a:t>
            </a:r>
            <a:r>
              <a:rPr lang="es-AR" sz="3600" b="1" dirty="0"/>
              <a:t>archivo</a:t>
            </a:r>
            <a:r>
              <a:rPr lang="es-AR" sz="3600" dirty="0"/>
              <a:t>, esto depende del tipo de </a:t>
            </a:r>
            <a:r>
              <a:rPr lang="es-AR" sz="3600" b="1" dirty="0"/>
              <a:t>File System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FF0000"/>
                </a:solidFill>
              </a:rPr>
              <a:t>Hay algunos complejos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	</a:t>
            </a:r>
            <a:r>
              <a:rPr lang="es-AR" sz="3600" b="1" dirty="0"/>
              <a:t>Active Directory de Microsoft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>
              <a:lnSpc>
                <a:spcPts val="4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FF0000"/>
                </a:solidFill>
              </a:rPr>
              <a:t>Otros Sencillos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None/>
            </a:pPr>
            <a:r>
              <a:rPr lang="es-AR" sz="3600" b="1" dirty="0">
                <a:solidFill>
                  <a:srgbClr val="FF0000"/>
                </a:solidFill>
              </a:rPr>
              <a:t>	</a:t>
            </a:r>
            <a:r>
              <a:rPr lang="es-AR" sz="3600" b="1" dirty="0"/>
              <a:t>CD de Música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b="1" dirty="0">
              <a:solidFill>
                <a:srgbClr val="FF0000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9612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19518</TotalTime>
  <Words>1488</Words>
  <Application>Microsoft Office PowerPoint</Application>
  <PresentationFormat>Presentación en pantalla (4:3)</PresentationFormat>
  <Paragraphs>411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Sistemas Operativos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Presentación de PowerPoint</vt:lpstr>
    </vt:vector>
  </TitlesOfParts>
  <Company>IOMA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547</cp:revision>
  <dcterms:created xsi:type="dcterms:W3CDTF">2022-03-15T23:45:58Z</dcterms:created>
  <dcterms:modified xsi:type="dcterms:W3CDTF">2023-12-04T19:07:35Z</dcterms:modified>
</cp:coreProperties>
</file>