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10" r:id="rId3"/>
    <p:sldId id="440" r:id="rId4"/>
    <p:sldId id="441" r:id="rId5"/>
    <p:sldId id="444" r:id="rId6"/>
    <p:sldId id="445" r:id="rId7"/>
    <p:sldId id="446" r:id="rId8"/>
    <p:sldId id="447" r:id="rId9"/>
    <p:sldId id="442" r:id="rId10"/>
    <p:sldId id="443" r:id="rId11"/>
    <p:sldId id="449" r:id="rId12"/>
    <p:sldId id="450" r:id="rId13"/>
    <p:sldId id="451" r:id="rId14"/>
    <p:sldId id="452" r:id="rId15"/>
    <p:sldId id="308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17/11/2022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856984" cy="792088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Sistema de </a:t>
            </a:r>
            <a:r>
              <a:rPr lang="es-AR" b="1" i="1" dirty="0" smtClean="0">
                <a:solidFill>
                  <a:schemeClr val="tx2"/>
                </a:solidFill>
              </a:rPr>
              <a:t>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Link (Accesos Directos)</a:t>
            </a:r>
          </a:p>
          <a:p>
            <a:pPr marL="0" indent="0">
              <a:buNone/>
            </a:pPr>
            <a:r>
              <a:rPr lang="es-AR" b="1" dirty="0" smtClean="0"/>
              <a:t>En Linux tenemos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600" b="1" u="sng" dirty="0" smtClean="0">
                <a:solidFill>
                  <a:schemeClr val="tx2">
                    <a:lumMod val="75000"/>
                  </a:schemeClr>
                </a:solidFill>
              </a:rPr>
              <a:t>Duros</a:t>
            </a:r>
          </a:p>
          <a:p>
            <a:pPr marL="457200" lvl="1" indent="0">
              <a:buNone/>
            </a:pPr>
            <a:r>
              <a:rPr lang="es-AR" b="1" dirty="0"/>
              <a:t>	</a:t>
            </a:r>
            <a:r>
              <a:rPr lang="es-AR" b="1" dirty="0" smtClean="0"/>
              <a:t>Referencia solo al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Blandos</a:t>
            </a:r>
          </a:p>
          <a:p>
            <a:pPr marL="57150" indent="0">
              <a:buNone/>
            </a:pPr>
            <a:r>
              <a:rPr lang="es-AR" b="1" dirty="0" smtClean="0"/>
              <a:t>	Referencia al nombre</a:t>
            </a:r>
          </a:p>
          <a:p>
            <a:pPr marL="57150" indent="0">
              <a:buNone/>
            </a:pPr>
            <a:r>
              <a:rPr lang="es-AR" b="1" dirty="0" smtClean="0"/>
              <a:t>En </a:t>
            </a:r>
            <a:r>
              <a:rPr lang="es-AR" b="1" dirty="0" err="1" smtClean="0"/>
              <a:t>windows</a:t>
            </a:r>
            <a:endParaRPr lang="es-AR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Link blandos</a:t>
            </a: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856984" cy="792088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Sistema de </a:t>
            </a:r>
            <a:r>
              <a:rPr lang="es-AR" b="1" i="1" dirty="0" smtClean="0">
                <a:solidFill>
                  <a:schemeClr val="tx2"/>
                </a:solidFill>
              </a:rPr>
              <a:t>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Montaje File System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 smtClean="0"/>
              <a:t>Cuando arranca la PC o Server tiene que haber algún </a:t>
            </a:r>
            <a:r>
              <a:rPr lang="es-AR" b="1" dirty="0" smtClean="0"/>
              <a:t>dispositivo periférico </a:t>
            </a:r>
            <a:r>
              <a:rPr lang="es-AR" dirty="0" smtClean="0"/>
              <a:t>conectado donde el mismo valla a leer los binarios del kernel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Como lo vemos, hay dos visiones</a:t>
            </a:r>
          </a:p>
          <a:p>
            <a:pPr marL="0" indent="0">
              <a:buNone/>
            </a:pPr>
            <a:endParaRPr lang="es-AR" b="1" dirty="0" smtClean="0"/>
          </a:p>
          <a:p>
            <a:r>
              <a:rPr lang="es-AR" dirty="0" smtClean="0"/>
              <a:t>Una es la de </a:t>
            </a:r>
            <a:r>
              <a:rPr lang="es-AR" b="1" dirty="0" smtClean="0"/>
              <a:t>Windows</a:t>
            </a:r>
            <a:r>
              <a:rPr lang="es-AR" dirty="0" smtClean="0"/>
              <a:t> que es verlo como unidades distintas </a:t>
            </a:r>
            <a:r>
              <a:rPr lang="es-AR" b="1" dirty="0" smtClean="0"/>
              <a:t>(A,B,C,D,E,F…..)</a:t>
            </a:r>
          </a:p>
          <a:p>
            <a:r>
              <a:rPr lang="es-AR" dirty="0" smtClean="0"/>
              <a:t>La otra opción es la de </a:t>
            </a:r>
            <a:r>
              <a:rPr lang="es-AR" b="1" dirty="0" smtClean="0"/>
              <a:t>Unix/Linux</a:t>
            </a:r>
            <a:r>
              <a:rPr lang="es-AR" dirty="0" smtClean="0"/>
              <a:t> donde todo se ve bajo una única estructura</a:t>
            </a:r>
          </a:p>
        </p:txBody>
      </p:sp>
    </p:spTree>
    <p:extLst>
      <p:ext uri="{BB962C8B-B14F-4D97-AF65-F5344CB8AC3E}">
        <p14:creationId xmlns:p14="http://schemas.microsoft.com/office/powerpoint/2010/main" val="19194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</a:t>
            </a:r>
            <a:r>
              <a:rPr lang="es-AR" b="1" i="1" dirty="0" smtClean="0">
                <a:solidFill>
                  <a:schemeClr val="tx2"/>
                </a:solidFill>
              </a:rPr>
              <a:t>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832648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Montaje File System</a:t>
            </a:r>
          </a:p>
          <a:p>
            <a:pPr marL="0" indent="0">
              <a:buNone/>
            </a:pPr>
            <a:r>
              <a:rPr lang="es-AR" dirty="0" smtClean="0"/>
              <a:t>Llamamos </a:t>
            </a:r>
            <a:r>
              <a:rPr lang="es-AR" b="1" dirty="0" smtClean="0"/>
              <a:t>Punto de Montaje </a:t>
            </a:r>
            <a:r>
              <a:rPr lang="es-AR" dirty="0" smtClean="0"/>
              <a:t>al nodo en el cual vamos a conectar nuestro dispositivo</a:t>
            </a:r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842493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</a:t>
            </a:r>
            <a:r>
              <a:rPr lang="es-AR" b="1" i="1" dirty="0" smtClean="0">
                <a:solidFill>
                  <a:schemeClr val="tx2"/>
                </a:solidFill>
              </a:rPr>
              <a:t>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76664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Montaje File System </a:t>
            </a:r>
            <a:r>
              <a:rPr lang="es-AR" b="1" i="1" dirty="0" smtClean="0"/>
              <a:t>(</a:t>
            </a:r>
            <a:r>
              <a:rPr lang="es-AR" dirty="0" smtClean="0"/>
              <a:t>P.M. será </a:t>
            </a:r>
            <a:r>
              <a:rPr lang="es-AR" b="1" dirty="0" smtClean="0"/>
              <a:t>mnt o media)</a:t>
            </a:r>
            <a:endParaRPr lang="es-AR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568952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7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Sistema de </a:t>
            </a:r>
            <a:r>
              <a:rPr lang="es-AR" b="1" i="1" dirty="0" smtClean="0">
                <a:solidFill>
                  <a:schemeClr val="tx2"/>
                </a:solidFill>
              </a:rPr>
              <a:t>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76664"/>
          </a:xfrm>
        </p:spPr>
        <p:txBody>
          <a:bodyPr/>
          <a:lstStyle/>
          <a:p>
            <a:pPr marL="0" indent="0">
              <a:buNone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Montaje File System</a:t>
            </a:r>
            <a:endParaRPr lang="es-AR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dirty="0" smtClean="0"/>
              <a:t>Tener en cuenta que se puede montar otros File System que están en otros equipos, a través de la red de computadoras</a:t>
            </a:r>
          </a:p>
          <a:p>
            <a:pPr marL="0" indent="0">
              <a:buNone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Semántica de Consistencia</a:t>
            </a:r>
          </a:p>
          <a:p>
            <a:pPr marL="0" indent="0">
              <a:buNone/>
            </a:pPr>
            <a:r>
              <a:rPr lang="es-AR" dirty="0" smtClean="0"/>
              <a:t>Viene dado porque podemos compartir archivos</a:t>
            </a:r>
          </a:p>
          <a:p>
            <a:r>
              <a:rPr lang="es-AR" b="1" dirty="0" smtClean="0"/>
              <a:t>Modificación de los archivos compartidos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Varias formas: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s-AR" sz="3600" dirty="0" smtClean="0"/>
              <a:t> Uno solo modifica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s-AR" sz="3600" dirty="0" smtClean="0"/>
              <a:t> Todos modifican</a:t>
            </a:r>
          </a:p>
          <a:p>
            <a:r>
              <a:rPr lang="es-AR" b="1" dirty="0" smtClean="0"/>
              <a:t>Seguridad de los archivos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902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864096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8776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Directorios</a:t>
            </a:r>
          </a:p>
          <a:p>
            <a:pPr marL="0" indent="0">
              <a:buNone/>
            </a:pPr>
            <a:r>
              <a:rPr lang="es-AR" sz="3600" b="1" i="1" dirty="0" smtClean="0">
                <a:solidFill>
                  <a:schemeClr val="accent1">
                    <a:lumMod val="75000"/>
                  </a:schemeClr>
                </a:solidFill>
              </a:rPr>
              <a:t>Es un archivo donde guardo información de otros archivos</a:t>
            </a:r>
          </a:p>
          <a:p>
            <a:pPr marL="0" indent="0">
              <a:buNone/>
            </a:pPr>
            <a:r>
              <a:rPr lang="es-AR" sz="3600" dirty="0" smtClean="0"/>
              <a:t>Parte fundamental del Sistema de Archivos</a:t>
            </a:r>
          </a:p>
          <a:p>
            <a:pPr marL="0" indent="0">
              <a:buNone/>
            </a:pPr>
            <a:r>
              <a:rPr lang="es-AR" sz="3600" dirty="0" smtClean="0"/>
              <a:t>El </a:t>
            </a:r>
            <a:r>
              <a:rPr lang="es-AR" sz="3600" b="1" dirty="0" smtClean="0"/>
              <a:t>File System </a:t>
            </a:r>
            <a:r>
              <a:rPr lang="es-AR" sz="3600" dirty="0" smtClean="0"/>
              <a:t>lo primero que va a grabar es un gran archivo</a:t>
            </a:r>
          </a:p>
          <a:p>
            <a:pPr marL="0" indent="0">
              <a:buNone/>
            </a:pPr>
            <a:r>
              <a:rPr lang="es-AR" sz="3600" dirty="0" smtClean="0"/>
              <a:t>Luego como lo implementa es propio de cada uno, puede ser un gran registro, una tupla, </a:t>
            </a:r>
            <a:r>
              <a:rPr lang="es-AR" sz="3600" dirty="0" err="1" smtClean="0"/>
              <a:t>etc</a:t>
            </a:r>
            <a:endParaRPr lang="es-AR" sz="3600" dirty="0" smtClean="0"/>
          </a:p>
          <a:p>
            <a:pPr marL="0" indent="0">
              <a:buNone/>
            </a:pPr>
            <a:endParaRPr lang="es-AR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57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864096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8776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Directorios</a:t>
            </a:r>
          </a:p>
          <a:p>
            <a:pPr marL="0" indent="0">
              <a:buNone/>
            </a:pPr>
            <a:r>
              <a:rPr lang="es-AR" sz="3600" dirty="0" smtClean="0"/>
              <a:t>Los datos que guardo de cada archivo, eso depende de la implementación  del </a:t>
            </a:r>
            <a:r>
              <a:rPr lang="es-AR" sz="3600" b="1" dirty="0" smtClean="0"/>
              <a:t>file system</a:t>
            </a:r>
          </a:p>
          <a:p>
            <a:pPr marL="0" indent="0">
              <a:buNone/>
            </a:pPr>
            <a:r>
              <a:rPr lang="es-AR" dirty="0" smtClean="0"/>
              <a:t>Lo mínimo que debo guardar 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smtClean="0"/>
              <a:t>El id (identificador)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smtClean="0"/>
              <a:t>Nombre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smtClean="0"/>
              <a:t>Ubicación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smtClean="0"/>
              <a:t>Tamaño (no siempre)</a:t>
            </a:r>
          </a:p>
          <a:p>
            <a:pPr marL="0" indent="0">
              <a:buNone/>
            </a:pPr>
            <a:r>
              <a:rPr lang="es-AR" dirty="0" smtClean="0"/>
              <a:t>El mismo será mas o menos </a:t>
            </a:r>
            <a:r>
              <a:rPr lang="es-AR" b="1" dirty="0" smtClean="0"/>
              <a:t>poderoso</a:t>
            </a:r>
            <a:r>
              <a:rPr lang="es-AR" dirty="0" smtClean="0"/>
              <a:t> de acuerdo a la cantidad de </a:t>
            </a:r>
            <a:r>
              <a:rPr lang="es-AR" b="1" dirty="0" smtClean="0"/>
              <a:t>metadatos</a:t>
            </a:r>
            <a:r>
              <a:rPr lang="es-AR" dirty="0" smtClean="0"/>
              <a:t> que guarde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7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864096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8776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Directorios</a:t>
            </a:r>
          </a:p>
          <a:p>
            <a:pPr marL="0" indent="0">
              <a:buNone/>
            </a:pPr>
            <a:r>
              <a:rPr lang="es-AR" dirty="0" smtClean="0"/>
              <a:t>El File System mas sencillo puede ser aquel que solo tiene un archivo secuencial  (Directorio Principal), donde guardo los datos de los archivos que contiene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Un CD de música, donde este seria una estructura lineal de un </a:t>
            </a:r>
            <a:r>
              <a:rPr lang="es-AR" b="1" dirty="0" smtClean="0"/>
              <a:t>solo nivel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En el caso del CD vamos a poder tener un acceso directo al tema y una lectura secuencial del archivo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0" y="4293096"/>
            <a:ext cx="583964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864096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8776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Directorios</a:t>
            </a:r>
          </a:p>
          <a:p>
            <a:pPr marL="0" indent="0">
              <a:buNone/>
            </a:pPr>
            <a:r>
              <a:rPr lang="es-AR" dirty="0" smtClean="0"/>
              <a:t>Ej. Si quiero armar una estructura para guardar fotos no me sirve la estructura simple.</a:t>
            </a:r>
          </a:p>
          <a:p>
            <a:pPr marL="0" indent="0">
              <a:buNone/>
            </a:pPr>
            <a:r>
              <a:rPr lang="es-AR" dirty="0" smtClean="0"/>
              <a:t>Cuando la cantidad de archivos es considerable tenemos que hablar de mas niveles, y acá entramos hablar de lo que se llaman </a:t>
            </a:r>
            <a:r>
              <a:rPr lang="es-AR" b="1" dirty="0" smtClean="0"/>
              <a:t>Subdirectorios o Folder (carpeta)</a:t>
            </a:r>
          </a:p>
          <a:p>
            <a:pPr marL="0" indent="0">
              <a:buNone/>
            </a:pPr>
            <a:r>
              <a:rPr lang="es-AR" dirty="0" smtClean="0"/>
              <a:t>Por lo tanto vamos a tener que armar una estructura mas de </a:t>
            </a:r>
            <a:r>
              <a:rPr lang="es-AR" b="1" dirty="0" smtClean="0"/>
              <a:t>tipo árbol</a:t>
            </a:r>
            <a:endParaRPr lang="es-AR" b="1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11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864096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88776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i="1" dirty="0" smtClean="0"/>
              <a:t>Estructura de Unix/Linux</a:t>
            </a:r>
          </a:p>
          <a:p>
            <a:pPr marL="0" indent="0">
              <a:buNone/>
            </a:pPr>
            <a:endParaRPr lang="es-AR" sz="4000" b="1" i="1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56113"/>
            <a:ext cx="8424936" cy="48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764704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877672" cy="5832648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dirty="0" smtClean="0"/>
              <a:t>Esta estructura tipo </a:t>
            </a:r>
            <a:r>
              <a:rPr lang="es-AR" sz="4000" b="1" dirty="0" smtClean="0"/>
              <a:t>árbol</a:t>
            </a:r>
            <a:r>
              <a:rPr lang="es-AR" sz="4000" dirty="0" smtClean="0"/>
              <a:t> tiene alguna particularidad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" y="1988840"/>
            <a:ext cx="7840169" cy="47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764704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877672" cy="5832648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dirty="0" smtClean="0"/>
              <a:t>Vemos que una estructura de </a:t>
            </a:r>
            <a:r>
              <a:rPr lang="es-AR" sz="4000" b="1" dirty="0" smtClean="0"/>
              <a:t>árbol </a:t>
            </a:r>
            <a:r>
              <a:rPr lang="es-AR" sz="4000" dirty="0" smtClean="0"/>
              <a:t>no sirve para la realidad de los archivos, por lo tanto necesitamos un estructura tipo </a:t>
            </a:r>
            <a:r>
              <a:rPr lang="es-AR" sz="4000" b="1" dirty="0" smtClean="0"/>
              <a:t>grafo.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dirty="0" smtClean="0"/>
              <a:t>Pero este tipo tiene la posibilidad de generar ciclos, por lo tanto podemos tener un problema por ejemplos cuando ejecutamos un comando </a:t>
            </a:r>
            <a:r>
              <a:rPr lang="es-AR" sz="4000" b="1" dirty="0" smtClean="0"/>
              <a:t>(</a:t>
            </a:r>
            <a:r>
              <a:rPr lang="es-AR" sz="4000" b="1" dirty="0" err="1" smtClean="0"/>
              <a:t>ls</a:t>
            </a:r>
            <a:r>
              <a:rPr lang="es-AR" sz="4000" b="1" dirty="0" smtClean="0"/>
              <a:t>)</a:t>
            </a:r>
          </a:p>
          <a:p>
            <a:pPr marL="0" indent="0">
              <a:buNone/>
            </a:pPr>
            <a:r>
              <a:rPr lang="es-AR" sz="4000" dirty="0" smtClean="0"/>
              <a:t>Para evítalas aquellas rutinas que lo recorren deberán chequear que no se generen ciclos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39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Sistema de Almacenamiento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00200"/>
            <a:ext cx="6696743" cy="5069160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V="1">
            <a:off x="2555776" y="3717032"/>
            <a:ext cx="144016" cy="16561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97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19591</TotalTime>
  <Words>490</Words>
  <Application>Microsoft Office PowerPoint</Application>
  <PresentationFormat>Presentación en pantalla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Sistemas Operativos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Sistema de Almacenamiento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552</cp:revision>
  <dcterms:created xsi:type="dcterms:W3CDTF">2022-03-15T23:45:58Z</dcterms:created>
  <dcterms:modified xsi:type="dcterms:W3CDTF">2022-11-17T04:21:18Z</dcterms:modified>
</cp:coreProperties>
</file>