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10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308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27/11/2023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27/11/2023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27/11/2023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27/11/2023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27/11/2023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27/11/2023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27/11/2023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27/11/2023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27/11/2023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27/11/2023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27/11/2023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27/11/2023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27/11/2023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 smtClean="0">
                <a:solidFill>
                  <a:schemeClr val="tx2"/>
                </a:solidFill>
              </a:rPr>
              <a:t>Cursada 2022</a:t>
            </a: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pPr algn="l"/>
            <a:r>
              <a:rPr lang="es-MX" sz="4000" b="1" dirty="0" smtClean="0">
                <a:solidFill>
                  <a:srgbClr val="FF0000"/>
                </a:solidFill>
              </a:rPr>
              <a:t>Comisión S21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87767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smtClean="0"/>
              <a:t>Asignación del espacio usado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4000" b="1" dirty="0" smtClean="0">
                <a:solidFill>
                  <a:srgbClr val="FF0000"/>
                </a:solidFill>
              </a:rPr>
              <a:t>Método Indexado</a:t>
            </a:r>
            <a:endParaRPr lang="es-AR" sz="2800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r>
              <a:rPr lang="es-AR" sz="4000" b="1" dirty="0" smtClean="0"/>
              <a:t>Enlazado</a:t>
            </a:r>
          </a:p>
          <a:p>
            <a:r>
              <a:rPr lang="es-AR" sz="4000" b="1" dirty="0" smtClean="0"/>
              <a:t>Multinivel</a:t>
            </a:r>
          </a:p>
          <a:p>
            <a:r>
              <a:rPr lang="es-AR" sz="4000" b="1" dirty="0" smtClean="0"/>
              <a:t>Combinado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04864"/>
            <a:ext cx="414199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87767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smtClean="0"/>
              <a:t>Asignación del espacio usado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4000" b="1" dirty="0" smtClean="0">
                <a:solidFill>
                  <a:srgbClr val="FF0000"/>
                </a:solidFill>
              </a:rPr>
              <a:t>Sistema Unix/Linux y variantes </a:t>
            </a:r>
            <a:endParaRPr lang="es-AR" sz="2800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04864"/>
            <a:ext cx="648072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87767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smtClean="0"/>
              <a:t>Asignación del espacio usado</a:t>
            </a:r>
          </a:p>
          <a:p>
            <a:pPr marL="0" indent="0">
              <a:buNone/>
            </a:pPr>
            <a:endParaRPr lang="es-AR" sz="4000" b="1" i="1" dirty="0" smtClean="0"/>
          </a:p>
          <a:p>
            <a:pPr marL="0" indent="0">
              <a:buNone/>
            </a:pPr>
            <a:r>
              <a:rPr lang="es-AR" sz="3600" b="1" i="1" dirty="0" smtClean="0"/>
              <a:t>Para archivos de mas de 4Gb lo que se hace es aumentar el tamaño del bloque</a:t>
            </a:r>
          </a:p>
          <a:p>
            <a:pPr marL="0" indent="0">
              <a:buNone/>
            </a:pPr>
            <a:endParaRPr lang="es-AR" sz="3600" b="1" i="1" dirty="0" smtClean="0"/>
          </a:p>
          <a:p>
            <a:pPr marL="0" indent="0">
              <a:buNone/>
            </a:pPr>
            <a:r>
              <a:rPr lang="es-AR" sz="3600" b="1" i="1" dirty="0" smtClean="0"/>
              <a:t>Por ultimo tenemos una capa para manejar grandes volúmenes de datos</a:t>
            </a:r>
          </a:p>
          <a:p>
            <a:pPr marL="0" indent="0" algn="ctr">
              <a:buNone/>
            </a:pPr>
            <a:r>
              <a:rPr lang="es-AR" sz="4800" b="1" i="1" dirty="0" smtClean="0">
                <a:solidFill>
                  <a:srgbClr val="FF0000"/>
                </a:solidFill>
              </a:rPr>
              <a:t>RAID</a:t>
            </a:r>
            <a:endParaRPr lang="es-AR" sz="4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4000" b="1" i="1" dirty="0"/>
          </a:p>
          <a:p>
            <a:pPr marL="0" indent="0">
              <a:buNone/>
            </a:pPr>
            <a:endParaRPr lang="es-AR" sz="4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531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877672" cy="59046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4000" b="1" i="1" dirty="0" smtClean="0"/>
              <a:t>Administración del  Espacio Libre</a:t>
            </a:r>
          </a:p>
          <a:p>
            <a:pPr marL="0" indent="0">
              <a:buNone/>
            </a:pPr>
            <a:endParaRPr lang="es-AR" sz="4000" b="1" i="1" dirty="0" smtClean="0"/>
          </a:p>
          <a:p>
            <a:pPr marL="0" indent="0">
              <a:buNone/>
            </a:pPr>
            <a:r>
              <a:rPr lang="es-AR" sz="4000" b="1" i="1" dirty="0" smtClean="0"/>
              <a:t>Vector de Bits</a:t>
            </a:r>
          </a:p>
          <a:p>
            <a:pPr marL="0" indent="0">
              <a:buNone/>
            </a:pPr>
            <a:endParaRPr lang="es-AR" sz="4000" b="1" i="1" dirty="0"/>
          </a:p>
          <a:p>
            <a:pPr marL="0" indent="0">
              <a:buNone/>
            </a:pPr>
            <a:r>
              <a:rPr lang="es-AR" sz="4000" b="1" i="1" dirty="0" smtClean="0"/>
              <a:t>Lista Enlazada</a:t>
            </a:r>
          </a:p>
          <a:p>
            <a:pPr marL="0" indent="0">
              <a:buNone/>
            </a:pPr>
            <a:endParaRPr lang="es-AR" sz="4000" b="1" i="1" dirty="0"/>
          </a:p>
          <a:p>
            <a:pPr marL="0" indent="0">
              <a:buNone/>
            </a:pPr>
            <a:r>
              <a:rPr lang="es-AR" sz="4000" b="1" i="1" dirty="0" smtClean="0"/>
              <a:t>Agrupamiento</a:t>
            </a:r>
          </a:p>
          <a:p>
            <a:pPr marL="0" indent="0">
              <a:buNone/>
            </a:pPr>
            <a:endParaRPr lang="es-AR" sz="4000" b="1" i="1" dirty="0"/>
          </a:p>
          <a:p>
            <a:pPr marL="0" indent="0">
              <a:buNone/>
            </a:pPr>
            <a:r>
              <a:rPr lang="es-AR" sz="4000" b="1" i="1" smtClean="0"/>
              <a:t>Recuento</a:t>
            </a:r>
            <a:endParaRPr lang="es-AR" sz="4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0659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002060"/>
                </a:solidFill>
              </a:rPr>
              <a:t>Fin del Tema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87767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err="1" smtClean="0"/>
              <a:t>Implementacion</a:t>
            </a:r>
            <a:endParaRPr lang="es-AR" sz="4000" b="1" i="1" dirty="0" smtClean="0"/>
          </a:p>
          <a:p>
            <a:pPr marL="0" indent="0">
              <a:buNone/>
            </a:pPr>
            <a:r>
              <a:rPr lang="es-AR" sz="2800" b="1" dirty="0" smtClean="0">
                <a:solidFill>
                  <a:srgbClr val="FF0000"/>
                </a:solidFill>
              </a:rPr>
              <a:t>Estructura de un Disco Rígido Mecánico</a:t>
            </a:r>
          </a:p>
          <a:p>
            <a:pPr marL="0" indent="0">
              <a:buNone/>
            </a:pPr>
            <a:endParaRPr lang="es-AR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AR" b="1" dirty="0" smtClean="0"/>
              <a:t>Lo vamos como un </a:t>
            </a:r>
            <a:r>
              <a:rPr lang="es-AR" b="1" dirty="0" err="1" smtClean="0">
                <a:solidFill>
                  <a:srgbClr val="FF0000"/>
                </a:solidFill>
              </a:rPr>
              <a:t>array</a:t>
            </a:r>
            <a:r>
              <a:rPr lang="es-AR" b="1" dirty="0" smtClean="0">
                <a:solidFill>
                  <a:srgbClr val="FF0000"/>
                </a:solidFill>
              </a:rPr>
              <a:t> de sectores (512byte)</a:t>
            </a:r>
          </a:p>
          <a:p>
            <a:pPr marL="0" indent="0">
              <a:buNone/>
            </a:pPr>
            <a:endParaRPr lang="es-AR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4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4000" b="1" dirty="0" smtClean="0">
              <a:solidFill>
                <a:srgbClr val="FF0000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86" y="2060848"/>
            <a:ext cx="465837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87767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err="1" smtClean="0"/>
              <a:t>Implementacion</a:t>
            </a:r>
            <a:endParaRPr lang="es-AR" sz="4000" b="1" i="1" dirty="0" smtClean="0"/>
          </a:p>
          <a:p>
            <a:pPr marL="0" indent="0">
              <a:buNone/>
            </a:pPr>
            <a:r>
              <a:rPr lang="es-AR" sz="4000" b="1" dirty="0" smtClean="0">
                <a:solidFill>
                  <a:srgbClr val="FF0000"/>
                </a:solidFill>
              </a:rPr>
              <a:t>Lo veremos como un Sistema en Capas</a:t>
            </a:r>
          </a:p>
          <a:p>
            <a:pPr marL="0" indent="0">
              <a:buNone/>
            </a:pPr>
            <a:endParaRPr lang="es-AR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4000" b="1" dirty="0" smtClean="0">
              <a:solidFill>
                <a:srgbClr val="FF0000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2048161" cy="453650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843808" y="2204864"/>
            <a:ext cx="6048672" cy="439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solidFill>
                  <a:schemeClr val="accent1">
                    <a:lumMod val="75000"/>
                  </a:schemeClr>
                </a:solidFill>
              </a:rPr>
              <a:t>Programas de Aplicación</a:t>
            </a:r>
          </a:p>
          <a:p>
            <a:endParaRPr lang="es-AR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AR" sz="2200" b="1" dirty="0" smtClean="0">
                <a:solidFill>
                  <a:schemeClr val="accent1">
                    <a:lumMod val="75000"/>
                  </a:schemeClr>
                </a:solidFill>
              </a:rPr>
              <a:t>Capa lógica conoce donde están los archivos</a:t>
            </a:r>
          </a:p>
          <a:p>
            <a:endParaRPr lang="es-AR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es-AR" sz="2200" b="1" dirty="0" smtClean="0">
                <a:solidFill>
                  <a:schemeClr val="accent1">
                    <a:lumMod val="75000"/>
                  </a:schemeClr>
                </a:solidFill>
              </a:rPr>
              <a:t>Conoce los archivos y bloques físicos (puede traducir las DL en DF</a:t>
            </a:r>
          </a:p>
          <a:p>
            <a:r>
              <a:rPr lang="es-AR" sz="2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s-AR" sz="2200" b="1" dirty="0" smtClean="0">
                <a:solidFill>
                  <a:schemeClr val="accent1">
                    <a:lumMod val="75000"/>
                  </a:schemeClr>
                </a:solidFill>
              </a:rPr>
              <a:t>Sistema Básico de E/S (Capa de </a:t>
            </a:r>
            <a:r>
              <a:rPr lang="es-AR" sz="2200" b="1" dirty="0" err="1" smtClean="0">
                <a:solidFill>
                  <a:schemeClr val="accent1">
                    <a:lumMod val="75000"/>
                  </a:schemeClr>
                </a:solidFill>
              </a:rPr>
              <a:t>Sof</a:t>
            </a:r>
            <a:r>
              <a:rPr lang="es-AR" sz="2200" b="1" dirty="0" smtClean="0">
                <a:solidFill>
                  <a:schemeClr val="accent1">
                    <a:lumMod val="75000"/>
                  </a:schemeClr>
                </a:solidFill>
              </a:rPr>
              <a:t>. del F.S. (Habla de sectores)</a:t>
            </a:r>
            <a:endParaRPr lang="es-AR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800"/>
              </a:lnSpc>
            </a:pPr>
            <a:endParaRPr lang="es-AR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800"/>
              </a:lnSpc>
            </a:pPr>
            <a:r>
              <a:rPr lang="es-AR" sz="2200" b="1" dirty="0" smtClean="0">
                <a:solidFill>
                  <a:schemeClr val="accent1">
                    <a:lumMod val="75000"/>
                  </a:schemeClr>
                </a:solidFill>
              </a:rPr>
              <a:t>Manejador o driver</a:t>
            </a:r>
            <a:endParaRPr lang="es-AR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800"/>
              </a:lnSpc>
            </a:pPr>
            <a:r>
              <a:rPr lang="es-AR" sz="2200" b="1" dirty="0" smtClean="0">
                <a:solidFill>
                  <a:schemeClr val="accent1">
                    <a:lumMod val="75000"/>
                  </a:schemeClr>
                </a:solidFill>
              </a:rPr>
              <a:t>Unidad de Control de Periféricos</a:t>
            </a:r>
          </a:p>
          <a:p>
            <a:r>
              <a:rPr lang="es-AR" sz="2200" b="1" dirty="0" smtClean="0">
                <a:solidFill>
                  <a:schemeClr val="accent1">
                    <a:lumMod val="75000"/>
                  </a:schemeClr>
                </a:solidFill>
              </a:rPr>
              <a:t>Disco Rígido</a:t>
            </a:r>
            <a:endParaRPr lang="es-A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877672" cy="5904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4000" b="1" i="1" dirty="0" smtClean="0"/>
              <a:t>Estructura lógica</a:t>
            </a:r>
          </a:p>
          <a:p>
            <a:pPr marL="0" indent="0">
              <a:buNone/>
            </a:pPr>
            <a:endParaRPr lang="es-AR" sz="4000" b="1" i="1" dirty="0" smtClean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AR" sz="3600" b="1" dirty="0" smtClean="0"/>
              <a:t>En la pista 0 lo que vamos a tener es la descripción del periférico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s-AR" sz="3600" b="1" dirty="0" smtClean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AR" sz="3600" b="1" dirty="0" smtClean="0"/>
              <a:t>La tabla de particiones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s-AR" sz="3600" b="1" dirty="0" smtClean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AR" sz="3600" b="1" dirty="0" smtClean="0"/>
              <a:t>Si es un dispositivo de arranque tendrá el MBR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s-AR" sz="3600" b="1" dirty="0" smtClean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AR" sz="3600" b="1" dirty="0" smtClean="0"/>
              <a:t>Cada dispositivo físico puede tener varios lógicos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s-AR" sz="3600" b="1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AR" sz="3600" b="1" dirty="0" smtClean="0"/>
              <a:t>Cada SO debe manejar varios F.S.</a:t>
            </a:r>
          </a:p>
        </p:txBody>
      </p:sp>
    </p:spTree>
    <p:extLst>
      <p:ext uri="{BB962C8B-B14F-4D97-AF65-F5344CB8AC3E}">
        <p14:creationId xmlns:p14="http://schemas.microsoft.com/office/powerpoint/2010/main" val="16227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87767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smtClean="0"/>
              <a:t>Virtual File </a:t>
            </a:r>
            <a:r>
              <a:rPr lang="es-AR" sz="4000" b="1" i="1" dirty="0" err="1" smtClean="0"/>
              <a:t>System</a:t>
            </a:r>
            <a:endParaRPr lang="es-AR" sz="4000" b="1" i="1" dirty="0" smtClean="0"/>
          </a:p>
          <a:p>
            <a:pPr marL="0" indent="0">
              <a:buNone/>
            </a:pPr>
            <a:r>
              <a:rPr lang="es-AR" sz="2800" b="1" dirty="0" smtClean="0"/>
              <a:t>Dada la problemática de que los S.O. deben manejar varios F.S.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0888"/>
            <a:ext cx="583264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87767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smtClean="0"/>
              <a:t>Problemática en la Estructura de los F.S.</a:t>
            </a:r>
          </a:p>
          <a:p>
            <a:pPr marL="0" indent="0">
              <a:buNone/>
            </a:pPr>
            <a:r>
              <a:rPr lang="es-AR" sz="2800" b="1" dirty="0" smtClean="0"/>
              <a:t>Como manejamos la estructura de Directorios y Archivos</a:t>
            </a:r>
          </a:p>
          <a:p>
            <a:pPr marL="0" indent="0">
              <a:buNone/>
            </a:pPr>
            <a:endParaRPr lang="es-AR" sz="2800" b="1" dirty="0" smtClean="0"/>
          </a:p>
          <a:p>
            <a:r>
              <a:rPr lang="es-AR" sz="3600" b="1" dirty="0" smtClean="0">
                <a:solidFill>
                  <a:srgbClr val="FF0000"/>
                </a:solidFill>
              </a:rPr>
              <a:t>Lineal</a:t>
            </a:r>
            <a:r>
              <a:rPr lang="es-AR" sz="2800" b="1" dirty="0" smtClean="0">
                <a:solidFill>
                  <a:srgbClr val="FF0000"/>
                </a:solidFill>
              </a:rPr>
              <a:t> </a:t>
            </a:r>
            <a:r>
              <a:rPr lang="es-AR" sz="2800" b="1" dirty="0" smtClean="0"/>
              <a:t>– Simple – Un registro </a:t>
            </a:r>
            <a:r>
              <a:rPr lang="es-AR" sz="2800" b="1" smtClean="0"/>
              <a:t>al </a:t>
            </a:r>
            <a:r>
              <a:rPr lang="es-AR" sz="2800" b="1" smtClean="0"/>
              <a:t>lado </a:t>
            </a:r>
            <a:r>
              <a:rPr lang="es-AR" sz="2800" b="1" dirty="0" smtClean="0"/>
              <a:t>del otro</a:t>
            </a:r>
          </a:p>
          <a:p>
            <a:pPr marL="0" indent="0">
              <a:buNone/>
            </a:pPr>
            <a:endParaRPr lang="es-AR" sz="2800" b="1" dirty="0"/>
          </a:p>
          <a:p>
            <a:r>
              <a:rPr lang="es-AR" sz="3600" b="1" dirty="0" smtClean="0">
                <a:solidFill>
                  <a:srgbClr val="FF0000"/>
                </a:solidFill>
              </a:rPr>
              <a:t>Hash</a:t>
            </a:r>
            <a:r>
              <a:rPr lang="es-AR" sz="2800" b="1" dirty="0" smtClean="0"/>
              <a:t> (La cantidad de registros paso a ser muy grande)</a:t>
            </a:r>
          </a:p>
          <a:p>
            <a:pPr marL="0" indent="0">
              <a:buNone/>
            </a:pPr>
            <a:endParaRPr lang="es-AR" sz="2800" b="1" dirty="0"/>
          </a:p>
          <a:p>
            <a:r>
              <a:rPr lang="es-AR" sz="3600" b="1" dirty="0" smtClean="0">
                <a:solidFill>
                  <a:srgbClr val="FF0000"/>
                </a:solidFill>
              </a:rPr>
              <a:t>D.B. </a:t>
            </a:r>
            <a:r>
              <a:rPr lang="es-AR" sz="2800" b="1" dirty="0" smtClean="0"/>
              <a:t>(Cuando necesito usar F.S. de servidores)</a:t>
            </a:r>
          </a:p>
        </p:txBody>
      </p:sp>
    </p:spTree>
    <p:extLst>
      <p:ext uri="{BB962C8B-B14F-4D97-AF65-F5344CB8AC3E}">
        <p14:creationId xmlns:p14="http://schemas.microsoft.com/office/powerpoint/2010/main" val="29646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87767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smtClean="0"/>
              <a:t>Asignación del espacio usado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4000" b="1" dirty="0" smtClean="0">
                <a:solidFill>
                  <a:srgbClr val="FF0000"/>
                </a:solidFill>
              </a:rPr>
              <a:t>Asignación Contigua</a:t>
            </a:r>
          </a:p>
          <a:p>
            <a:pPr marL="0" indent="0">
              <a:buNone/>
            </a:pPr>
            <a:endParaRPr lang="es-AR" sz="4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4000" b="1" i="1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48880"/>
            <a:ext cx="576064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87767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smtClean="0"/>
              <a:t>Asignación del espacio usado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4000" b="1" dirty="0" smtClean="0">
                <a:solidFill>
                  <a:srgbClr val="FF0000"/>
                </a:solidFill>
              </a:rPr>
              <a:t>Lista Enlazada   </a:t>
            </a:r>
            <a:r>
              <a:rPr lang="es-AR" b="1" dirty="0" smtClean="0"/>
              <a:t>(permite el crecimiento de archivo)</a:t>
            </a:r>
          </a:p>
          <a:p>
            <a:pPr marL="0" indent="0">
              <a:buNone/>
            </a:pPr>
            <a:endParaRPr lang="es-AR" sz="4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4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4000" b="1" i="1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996952"/>
            <a:ext cx="443759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87767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smtClean="0"/>
              <a:t>Asignación del espacio usado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4000" b="1" dirty="0" smtClean="0">
                <a:solidFill>
                  <a:srgbClr val="FF0000"/>
                </a:solidFill>
              </a:rPr>
              <a:t>FAT </a:t>
            </a:r>
            <a:r>
              <a:rPr lang="es-AR" sz="3600" b="1" dirty="0" smtClean="0"/>
              <a:t>(File Allocation Table)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2800" dirty="0" smtClean="0"/>
              <a:t>Una parte del disco se usa para alojar la FAT y se usa como una lista enlazada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buNone/>
            </a:pPr>
            <a:endParaRPr lang="es-AR" sz="4000" b="1" i="1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852936"/>
            <a:ext cx="518457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20218</TotalTime>
  <Words>336</Words>
  <Application>Microsoft Office PowerPoint</Application>
  <PresentationFormat>Presentación en pantalla (4:3)</PresentationFormat>
  <Paragraphs>99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Sistemas Operativos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575</cp:revision>
  <dcterms:created xsi:type="dcterms:W3CDTF">2022-03-15T23:45:58Z</dcterms:created>
  <dcterms:modified xsi:type="dcterms:W3CDTF">2023-11-28T00:36:50Z</dcterms:modified>
</cp:coreProperties>
</file>