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2" r:id="rId3"/>
    <p:sldId id="270" r:id="rId4"/>
    <p:sldId id="271" r:id="rId5"/>
    <p:sldId id="260" r:id="rId6"/>
    <p:sldId id="259" r:id="rId7"/>
    <p:sldId id="267" r:id="rId8"/>
    <p:sldId id="263" r:id="rId9"/>
    <p:sldId id="266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AlfaJu4Quo&amp;t=24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Federalismo" TargetMode="External"/><Relationship Id="rId13" Type="http://schemas.openxmlformats.org/officeDocument/2006/relationships/hyperlink" Target="https://es.wikipedia.org/wiki/Anexo:Pa%C3%ADses_por_superfici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s.wikipedia.org/wiki/Dominio_brit%C3%A1nico" TargetMode="External"/><Relationship Id="rId12" Type="http://schemas.openxmlformats.org/officeDocument/2006/relationships/hyperlink" Target="https://es.wikipedia.org/wiki/Parlamento_del_Reino_Unid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onfederaci%C3%B3n_Canadiense" TargetMode="External"/><Relationship Id="rId11" Type="http://schemas.openxmlformats.org/officeDocument/2006/relationships/hyperlink" Target="https://es.wikipedia.org/wiki/Constituci%C3%B3n_de_Canad%C3%A1#Acta_constitucional_de_1982" TargetMode="External"/><Relationship Id="rId5" Type="http://schemas.openxmlformats.org/officeDocument/2006/relationships/hyperlink" Target="https://es.wikipedia.org/wiki/Norteam%C3%A9rica_brit%C3%A1nica" TargetMode="External"/><Relationship Id="rId10" Type="http://schemas.openxmlformats.org/officeDocument/2006/relationships/hyperlink" Target="https://es.wikipedia.org/wiki/Estatuto_de_Westminster_de_1931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es.wikipedia.org/wiki/Reino_Unido" TargetMode="External"/><Relationship Id="rId14" Type="http://schemas.openxmlformats.org/officeDocument/2006/relationships/hyperlink" Target="https://es.wikipedia.org/wiki/Kil%C3%B3metro_cuadrado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Australia#cite_note-10" TargetMode="External"/><Relationship Id="rId13" Type="http://schemas.openxmlformats.org/officeDocument/2006/relationships/hyperlink" Target="https://es.wikipedia.org/wiki/Nueva_Gales_del_Sur" TargetMode="External"/><Relationship Id="rId18" Type="http://schemas.openxmlformats.org/officeDocument/2006/relationships/hyperlink" Target="https://es.wikipedia.org/wiki/Sistema_pol%C3%ADtico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s.wikipedia.org/wiki/James_Cook" TargetMode="External"/><Relationship Id="rId12" Type="http://schemas.openxmlformats.org/officeDocument/2006/relationships/hyperlink" Target="https://es.wikipedia.org/wiki/Colonia_penal" TargetMode="External"/><Relationship Id="rId17" Type="http://schemas.openxmlformats.org/officeDocument/2006/relationships/hyperlink" Target="https://es.wikipedia.org/wiki/Federalismo_australiano" TargetMode="External"/><Relationship Id="rId2" Type="http://schemas.openxmlformats.org/officeDocument/2006/relationships/image" Target="../media/image1.jpeg"/><Relationship Id="rId16" Type="http://schemas.openxmlformats.org/officeDocument/2006/relationships/hyperlink" Target="https://es.wikipedia.org/wiki/1_de_enero" TargetMode="External"/><Relationship Id="rId20" Type="http://schemas.openxmlformats.org/officeDocument/2006/relationships/hyperlink" Target="https://es.wikipedia.org/wiki/Comunidad_Brit%C3%A1nica_de_Nacion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Europa" TargetMode="External"/><Relationship Id="rId11" Type="http://schemas.openxmlformats.org/officeDocument/2006/relationships/hyperlink" Target="https://es.wikipedia.org/wiki/1788" TargetMode="External"/><Relationship Id="rId5" Type="http://schemas.openxmlformats.org/officeDocument/2006/relationships/hyperlink" Target="https://es.wikipedia.org/wiki/Siglo_XVII" TargetMode="External"/><Relationship Id="rId15" Type="http://schemas.openxmlformats.org/officeDocument/2006/relationships/hyperlink" Target="https://es.wikipedia.org/wiki/Territorio_Brit%C3%A1nico_de_Ultramar" TargetMode="External"/><Relationship Id="rId10" Type="http://schemas.openxmlformats.org/officeDocument/2006/relationships/hyperlink" Target="https://es.wikipedia.org/wiki/1770" TargetMode="External"/><Relationship Id="rId19" Type="http://schemas.openxmlformats.org/officeDocument/2006/relationships/hyperlink" Target="https://es.wikipedia.org/wiki/Democracia_liberal" TargetMode="External"/><Relationship Id="rId4" Type="http://schemas.openxmlformats.org/officeDocument/2006/relationships/image" Target="../media/image8.jpeg"/><Relationship Id="rId9" Type="http://schemas.openxmlformats.org/officeDocument/2006/relationships/hyperlink" Target="https://es.wikipedia.org/wiki/Reino_de_Gran_Breta%C3%B1a" TargetMode="External"/><Relationship Id="rId14" Type="http://schemas.openxmlformats.org/officeDocument/2006/relationships/hyperlink" Target="https://es.wikipedia.org/wiki/Siglo_X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78907-A757-4A23-B5B2-F30023DA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Etapas de desarrollo industrial en argentina</a:t>
            </a:r>
            <a:endParaRPr lang="es-AR" sz="32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2B5E54E-BECF-41CB-B1A4-7731ECF8B364}"/>
              </a:ext>
            </a:extLst>
          </p:cNvPr>
          <p:cNvCxnSpPr>
            <a:cxnSpLocks/>
          </p:cNvCxnSpPr>
          <p:nvPr/>
        </p:nvCxnSpPr>
        <p:spPr>
          <a:xfrm>
            <a:off x="265043" y="3882886"/>
            <a:ext cx="1129085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A5D4FB4-4708-4934-86F0-B2FA3ED05874}"/>
              </a:ext>
            </a:extLst>
          </p:cNvPr>
          <p:cNvSpPr/>
          <p:nvPr/>
        </p:nvSpPr>
        <p:spPr>
          <a:xfrm>
            <a:off x="0" y="3309730"/>
            <a:ext cx="892796" cy="453887"/>
          </a:xfrm>
          <a:prstGeom prst="roundRect">
            <a:avLst>
              <a:gd name="adj" fmla="val 4002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1860-80</a:t>
            </a:r>
            <a:endParaRPr lang="es-AR" sz="16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B9BE858-8AF6-4B62-9A92-B401C4711F23}"/>
              </a:ext>
            </a:extLst>
          </p:cNvPr>
          <p:cNvSpPr/>
          <p:nvPr/>
        </p:nvSpPr>
        <p:spPr>
          <a:xfrm>
            <a:off x="2584173" y="3309730"/>
            <a:ext cx="914400" cy="4538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1930</a:t>
            </a:r>
            <a:endParaRPr lang="es-AR" sz="1600" dirty="0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E3D2BAAA-D3B2-4F0E-8AD3-3B37C4D6C4CA}"/>
              </a:ext>
            </a:extLst>
          </p:cNvPr>
          <p:cNvSpPr/>
          <p:nvPr/>
        </p:nvSpPr>
        <p:spPr>
          <a:xfrm>
            <a:off x="1391478" y="400215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DD1FF02-3029-4659-8B9B-83AEA5DE7529}"/>
              </a:ext>
            </a:extLst>
          </p:cNvPr>
          <p:cNvSpPr/>
          <p:nvPr/>
        </p:nvSpPr>
        <p:spPr>
          <a:xfrm>
            <a:off x="377686" y="5109836"/>
            <a:ext cx="2663687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Modelo Agro- exportador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FAAEB22-9E7A-44EA-B948-150FEEEF9634}"/>
              </a:ext>
            </a:extLst>
          </p:cNvPr>
          <p:cNvSpPr/>
          <p:nvPr/>
        </p:nvSpPr>
        <p:spPr>
          <a:xfrm>
            <a:off x="7315201" y="3294829"/>
            <a:ext cx="914400" cy="4538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1976</a:t>
            </a:r>
            <a:endParaRPr lang="es-AR" sz="1600" dirty="0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298F1096-1784-4D2E-8A9B-201491A7B497}"/>
              </a:ext>
            </a:extLst>
          </p:cNvPr>
          <p:cNvSpPr/>
          <p:nvPr/>
        </p:nvSpPr>
        <p:spPr>
          <a:xfrm>
            <a:off x="5465593" y="400215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CA5C698-D74E-4725-81E5-4B49B22FA569}"/>
              </a:ext>
            </a:extLst>
          </p:cNvPr>
          <p:cNvSpPr/>
          <p:nvPr/>
        </p:nvSpPr>
        <p:spPr>
          <a:xfrm>
            <a:off x="4475456" y="5153963"/>
            <a:ext cx="2464905" cy="9043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ISI</a:t>
            </a:r>
          </a:p>
          <a:p>
            <a:pPr algn="ctr"/>
            <a:endParaRPr lang="es-AR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5A34B9F-7C86-4E48-85DA-34E1BB907B80}"/>
              </a:ext>
            </a:extLst>
          </p:cNvPr>
          <p:cNvSpPr/>
          <p:nvPr/>
        </p:nvSpPr>
        <p:spPr>
          <a:xfrm>
            <a:off x="11012557" y="3294829"/>
            <a:ext cx="914400" cy="4538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2001</a:t>
            </a:r>
            <a:endParaRPr lang="es-AR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00491C77-6514-4F33-9738-62CD01E82C66}"/>
              </a:ext>
            </a:extLst>
          </p:cNvPr>
          <p:cNvSpPr/>
          <p:nvPr/>
        </p:nvSpPr>
        <p:spPr>
          <a:xfrm>
            <a:off x="9422295" y="401707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C149F2D-8B04-420C-943C-FE3A4C79BEB8}"/>
              </a:ext>
            </a:extLst>
          </p:cNvPr>
          <p:cNvSpPr/>
          <p:nvPr/>
        </p:nvSpPr>
        <p:spPr>
          <a:xfrm>
            <a:off x="8786191" y="5109835"/>
            <a:ext cx="2040834" cy="9143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Modelo Neoliberal o de valorización financiera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3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EC492-D7CC-4C60-900E-8FD128F2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1627"/>
          </a:xfrm>
        </p:spPr>
        <p:txBody>
          <a:bodyPr>
            <a:normAutofit/>
          </a:bodyPr>
          <a:lstStyle/>
          <a:p>
            <a:r>
              <a:rPr lang="es-ES" sz="2000" dirty="0"/>
              <a:t> </a:t>
            </a:r>
            <a:r>
              <a:rPr lang="es-ES" sz="2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Comparación </a:t>
            </a:r>
            <a:r>
              <a:rPr lang="es-ES" sz="2400" b="1" cap="none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pbi</a:t>
            </a:r>
            <a:r>
              <a:rPr lang="es-ES" sz="2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per cápita entre Argentina, Australia  y Canadá ( 2015)   </a:t>
            </a:r>
            <a:endParaRPr lang="es-AR" sz="2400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3" name="Marcador de contenido 62">
            <a:extLst>
              <a:ext uri="{FF2B5EF4-FFF2-40B4-BE49-F238E27FC236}">
                <a16:creationId xmlns:a16="http://schemas.microsoft.com/office/drawing/2014/main" id="{FC97E380-DE65-458D-829D-87B860533F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131" t="29867" r="36813" b="27467"/>
          <a:stretch/>
        </p:blipFill>
        <p:spPr>
          <a:xfrm>
            <a:off x="6172199" y="1510145"/>
            <a:ext cx="6019800" cy="5347855"/>
          </a:xfrm>
        </p:spPr>
      </p:pic>
      <p:pic>
        <p:nvPicPr>
          <p:cNvPr id="61" name="Marcador de contenido 60">
            <a:extLst>
              <a:ext uri="{FF2B5EF4-FFF2-40B4-BE49-F238E27FC236}">
                <a16:creationId xmlns:a16="http://schemas.microsoft.com/office/drawing/2014/main" id="{75876210-2CD0-425A-AFF9-538679D5E6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3349" t="27467" r="36708" b="29867"/>
          <a:stretch/>
        </p:blipFill>
        <p:spPr>
          <a:xfrm>
            <a:off x="0" y="1510145"/>
            <a:ext cx="6172199" cy="5347855"/>
          </a:xfrm>
        </p:spPr>
      </p:pic>
    </p:spTree>
    <p:extLst>
      <p:ext uri="{BB962C8B-B14F-4D97-AF65-F5344CB8AC3E}">
        <p14:creationId xmlns:p14="http://schemas.microsoft.com/office/powerpoint/2010/main" val="107147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913EE-E519-47AE-8755-AA4DA943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3822"/>
            <a:ext cx="9905998" cy="679807"/>
          </a:xfrm>
        </p:spPr>
        <p:txBody>
          <a:bodyPr>
            <a:normAutofit fontScale="90000"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Algunas explicaciones sobre las diferencias en el desarrollo de argentina con respecto a Canadá y Australia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E8ECFC-01C1-4E32-BA1E-1C85D8AF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76" y="1174046"/>
            <a:ext cx="3196899" cy="451556"/>
          </a:xfrm>
        </p:spPr>
        <p:txBody>
          <a:bodyPr/>
          <a:lstStyle/>
          <a:p>
            <a:r>
              <a:rPr lang="es-ES" sz="1800" dirty="0"/>
              <a:t>Industria</a:t>
            </a:r>
            <a:endParaRPr lang="es-AR" sz="18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AF0A2C-5459-4F40-A2C0-C34D86CF962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98312" y="1625602"/>
            <a:ext cx="3738342" cy="5057420"/>
          </a:xfrm>
        </p:spPr>
        <p:txBody>
          <a:bodyPr>
            <a:noAutofit/>
          </a:bodyPr>
          <a:lstStyle/>
          <a:p>
            <a:r>
              <a:rPr lang="es-ES" sz="1600" dirty="0">
                <a:solidFill>
                  <a:srgbClr val="00B0F0"/>
                </a:solidFill>
              </a:rPr>
              <a:t>Argentina</a:t>
            </a:r>
            <a:r>
              <a:rPr lang="es-ES" sz="1600" dirty="0"/>
              <a:t>: librecambio. Productos ingleses inundan el país. No hay políticas proteccionistas. Desarrollo únicamente de las industrias relacionadas a la exportación ( </a:t>
            </a:r>
            <a:r>
              <a:rPr lang="es-ES" sz="1600" dirty="0" err="1"/>
              <a:t>frigorifico</a:t>
            </a:r>
            <a:r>
              <a:rPr lang="es-ES" sz="1600" dirty="0"/>
              <a:t>, talleres ferroviarios, metalurgia, alimentos). Recién después de 1914 1er impulso industrial. Crisis del 30. ISI.</a:t>
            </a:r>
          </a:p>
          <a:p>
            <a:r>
              <a:rPr lang="es-E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Canadá</a:t>
            </a:r>
            <a:r>
              <a:rPr lang="es-E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1890 política industrial nacionalista “compre nacional”. Maquinaria agrícola.</a:t>
            </a:r>
          </a:p>
          <a:p>
            <a:r>
              <a:rPr lang="es-ES" sz="16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Australia</a:t>
            </a:r>
            <a:r>
              <a:rPr lang="es-E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Lema  “ Be </a:t>
            </a:r>
            <a:r>
              <a:rPr lang="es-ES" sz="1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autralian</a:t>
            </a:r>
            <a:r>
              <a:rPr lang="es-E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s-ES" sz="1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Buy</a:t>
            </a:r>
            <a:r>
              <a:rPr lang="es-E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ES" sz="16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australian</a:t>
            </a:r>
            <a:r>
              <a:rPr lang="es-E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 . El gobierno estimulo firmas locales para la producción industrial de maquinarias agrícolas , metalurgia y comunicaciones</a:t>
            </a:r>
            <a:endParaRPr lang="es-AR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4E66D9-B9AF-4EBC-87E9-403FEADF2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766" y="1174046"/>
            <a:ext cx="3184385" cy="451555"/>
          </a:xfrm>
        </p:spPr>
        <p:txBody>
          <a:bodyPr/>
          <a:lstStyle/>
          <a:p>
            <a:r>
              <a:rPr lang="es-ES" sz="1800" dirty="0"/>
              <a:t>Tierras</a:t>
            </a:r>
            <a:endParaRPr lang="es-AR" sz="18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3D27665-0BF2-4376-9A14-345BAB2E81F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1853852"/>
            <a:ext cx="3195830" cy="4524370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rgbClr val="00B0F0"/>
                </a:solidFill>
              </a:rPr>
              <a:t>Argentina: </a:t>
            </a:r>
            <a:r>
              <a:rPr lang="es-ES" sz="1600" dirty="0"/>
              <a:t>Latifundio. Colonias agrícolas en zonas de santa fe y entre ríos. Cultura rentista. Poca inversión tecnológica. Alta rentabilidad por extensión y calidad del suelo.</a:t>
            </a:r>
          </a:p>
          <a:p>
            <a:r>
              <a:rPr lang="es-AR" sz="1600" dirty="0">
                <a:highlight>
                  <a:srgbClr val="FF0000"/>
                </a:highlight>
              </a:rPr>
              <a:t>Canadá:  </a:t>
            </a:r>
            <a:r>
              <a:rPr lang="es-AR" sz="1600" dirty="0"/>
              <a:t>Farmer ( media y pequeña propiedad. Créditos y mecanización del campo.</a:t>
            </a:r>
          </a:p>
          <a:p>
            <a:r>
              <a:rPr lang="es-AR" sz="1600" dirty="0">
                <a:solidFill>
                  <a:srgbClr val="FFFF00"/>
                </a:solidFill>
              </a:rPr>
              <a:t>Australia: </a:t>
            </a:r>
            <a:r>
              <a:rPr lang="es-AR" sz="1600" dirty="0"/>
              <a:t>Adjudicación de tierras a privados bajo condición de productividad. El estado combatió la concentración de tierras en pocas manos</a:t>
            </a:r>
            <a:r>
              <a:rPr lang="es-AR" sz="1600" dirty="0">
                <a:solidFill>
                  <a:srgbClr val="FFFF00"/>
                </a:solidFill>
              </a:rPr>
              <a:t>.</a:t>
            </a:r>
            <a:endParaRPr lang="es-ES" sz="1600" dirty="0">
              <a:solidFill>
                <a:srgbClr val="FFFF0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4ED972B-B859-4246-B9CA-1D4544770F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1174046"/>
            <a:ext cx="3194968" cy="451556"/>
          </a:xfrm>
        </p:spPr>
        <p:txBody>
          <a:bodyPr/>
          <a:lstStyle/>
          <a:p>
            <a:r>
              <a:rPr lang="es-ES" sz="1800" dirty="0"/>
              <a:t>Mercados y otros aspectos</a:t>
            </a:r>
            <a:endParaRPr lang="es-AR" sz="18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461FAE6-E0E6-43A7-AE9E-10E1B89B18E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1" y="1625602"/>
            <a:ext cx="3820270" cy="5057420"/>
          </a:xfrm>
        </p:spPr>
        <p:txBody>
          <a:bodyPr>
            <a:normAutofit fontScale="85000" lnSpcReduction="20000"/>
          </a:bodyPr>
          <a:lstStyle/>
          <a:p>
            <a:r>
              <a:rPr lang="es-ES" sz="1900" dirty="0">
                <a:solidFill>
                  <a:srgbClr val="00B0F0"/>
                </a:solidFill>
              </a:rPr>
              <a:t>Argentina:</a:t>
            </a:r>
            <a:r>
              <a:rPr lang="es-ES" sz="1900" dirty="0"/>
              <a:t> Orientado a la exportación de carnes ( ovinas, vacunas) y cereales a Inglaterra. El estado no estimulo jamás una política industrial seria. Confiaba 100% en el librecambio. </a:t>
            </a:r>
          </a:p>
          <a:p>
            <a:r>
              <a:rPr lang="es-ES" sz="1900" dirty="0">
                <a:highlight>
                  <a:srgbClr val="FF0000"/>
                </a:highlight>
              </a:rPr>
              <a:t>Canadá:</a:t>
            </a:r>
            <a:r>
              <a:rPr lang="es-ES" sz="1900" dirty="0"/>
              <a:t> Ventajas por cercanía al mercado estadounidense </a:t>
            </a:r>
            <a:r>
              <a:rPr lang="es-ES" sz="1900" dirty="0">
                <a:hlinkClick r:id="rId2"/>
              </a:rPr>
              <a:t>https://www.youtube.com/watch?v=BAlfaJu4Quo&amp;t=24s</a:t>
            </a:r>
            <a:r>
              <a:rPr lang="es-ES" sz="1900" dirty="0"/>
              <a:t>  Además es parte del </a:t>
            </a:r>
            <a:r>
              <a:rPr lang="es-AR" sz="1900" dirty="0"/>
              <a:t>Commonwealth. Lo cual recibe un trato privilegiado de Inglaterra. Ocurre lo mismo con </a:t>
            </a:r>
            <a:r>
              <a:rPr lang="es-AR" sz="1900" dirty="0">
                <a:solidFill>
                  <a:srgbClr val="FFFF00"/>
                </a:solidFill>
              </a:rPr>
              <a:t>Australia</a:t>
            </a:r>
            <a:r>
              <a:rPr lang="es-AR" sz="1900" dirty="0"/>
              <a:t>.</a:t>
            </a:r>
          </a:p>
          <a:p>
            <a:r>
              <a:rPr lang="es-AR" sz="1900" dirty="0"/>
              <a:t>El aspecto cultural y religioso: </a:t>
            </a:r>
            <a:r>
              <a:rPr lang="es-AR" sz="1900" dirty="0">
                <a:highlight>
                  <a:srgbClr val="FF0000"/>
                </a:highlight>
              </a:rPr>
              <a:t>Canadá </a:t>
            </a:r>
            <a:r>
              <a:rPr lang="es-AR" sz="1900" dirty="0"/>
              <a:t>y </a:t>
            </a:r>
            <a:r>
              <a:rPr lang="es-AR" sz="1900" dirty="0">
                <a:solidFill>
                  <a:srgbClr val="FFFF00"/>
                </a:solidFill>
              </a:rPr>
              <a:t>Australia</a:t>
            </a:r>
            <a:r>
              <a:rPr lang="es-AR" sz="1900" dirty="0"/>
              <a:t> heredan la cultura protestante. </a:t>
            </a:r>
            <a:r>
              <a:rPr lang="es-AR" sz="1900" dirty="0">
                <a:solidFill>
                  <a:srgbClr val="00B0F0"/>
                </a:solidFill>
              </a:rPr>
              <a:t>Argentina</a:t>
            </a:r>
            <a:r>
              <a:rPr lang="es-AR" sz="1900" dirty="0"/>
              <a:t> y Latinoamérica están imbuidas en la tradición colonial hispánica católica.</a:t>
            </a:r>
          </a:p>
          <a:p>
            <a:r>
              <a:rPr lang="es-AR" sz="1900" dirty="0"/>
              <a:t>¿ Pueden estos aspectos culturales influir sobre el desarrollo económico ¿ Max Weber</a:t>
            </a:r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978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DCB51DF-2C1F-47F4-915E-DC7CB7E53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AR" sz="4000" u="sng" dirty="0"/>
              <a:t>Consolidación y organización del estado Nacional 1862 - 1880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3ABDFAE-0000-4A66-A324-B7FB0648E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</a:pPr>
            <a:r>
              <a:rPr lang="es-ES" altLang="es-AR" sz="2800" dirty="0"/>
              <a:t>Durante las Presidencias de Mitre, Sarmiento y Avellaneda se consolidan: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altLang="es-AR" sz="2800" dirty="0">
                <a:solidFill>
                  <a:srgbClr val="FF6600"/>
                </a:solidFill>
              </a:rPr>
              <a:t>   </a:t>
            </a:r>
            <a:r>
              <a:rPr lang="es-ES" altLang="es-AR" sz="2800" dirty="0"/>
              <a:t>1-</a:t>
            </a:r>
            <a:r>
              <a:rPr lang="es-ES" altLang="es-AR" sz="2800" dirty="0">
                <a:solidFill>
                  <a:srgbClr val="FF6600"/>
                </a:solidFill>
              </a:rPr>
              <a:t> </a:t>
            </a:r>
            <a:r>
              <a:rPr lang="es-ES" altLang="es-AR" sz="2800" dirty="0">
                <a:solidFill>
                  <a:schemeClr val="bg1"/>
                </a:solidFill>
              </a:rPr>
              <a:t>Las principales instituciones nacionales:</a:t>
            </a:r>
            <a:r>
              <a:rPr lang="es-ES" altLang="es-AR" sz="2800" dirty="0">
                <a:solidFill>
                  <a:srgbClr val="FF6600"/>
                </a:solidFill>
              </a:rPr>
              <a:t> </a:t>
            </a:r>
            <a:r>
              <a:rPr lang="es-ES" altLang="es-AR" sz="2800" dirty="0"/>
              <a:t>Gobierno, Ejercito, sistema educativo y jurídico etc.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s-ES" altLang="es-AR" sz="2800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altLang="es-AR" sz="2800" dirty="0"/>
              <a:t>   2- Se organiza el sistema administrativo y de recaudación de Impuestos.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s-ES" altLang="es-AR" sz="2800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altLang="es-AR" sz="2800" dirty="0"/>
              <a:t>   3 - las </a:t>
            </a:r>
            <a:r>
              <a:rPr lang="es-ES" altLang="es-AR" sz="2800" dirty="0">
                <a:solidFill>
                  <a:schemeClr val="bg1"/>
                </a:solidFill>
              </a:rPr>
              <a:t>clases terratenientes y  comerciantes exportadoras </a:t>
            </a:r>
            <a:r>
              <a:rPr lang="es-ES" altLang="es-AR" sz="2800" dirty="0"/>
              <a:t>como la elite dirigente de la nueva nación.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s-ES" altLang="es-AR" sz="2800" dirty="0"/>
          </a:p>
          <a:p>
            <a:pPr>
              <a:lnSpc>
                <a:spcPct val="80000"/>
              </a:lnSpc>
            </a:pPr>
            <a:endParaRPr lang="es-ES" altLang="es-AR" sz="2800" dirty="0"/>
          </a:p>
          <a:p>
            <a:pPr>
              <a:lnSpc>
                <a:spcPct val="80000"/>
              </a:lnSpc>
            </a:pPr>
            <a:endParaRPr lang="es-ES" altLang="es-A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B0C5F71E-1B63-42E3-9942-100FD4E085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4691" y="207818"/>
            <a:ext cx="7391803" cy="634538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s-ES" altLang="es-AR" sz="2800" dirty="0"/>
              <a:t>4- </a:t>
            </a:r>
            <a:r>
              <a:rPr lang="es-ES" altLang="es-AR" sz="2800" dirty="0">
                <a:solidFill>
                  <a:schemeClr val="bg1"/>
                </a:solidFill>
              </a:rPr>
              <a:t>Se reprime a toda facción opositora al modelo de país propuesto por Buenos Aires </a:t>
            </a:r>
            <a:r>
              <a:rPr lang="es-ES" altLang="es-AR" sz="2800" dirty="0"/>
              <a:t>( montoneras, caudillos y pueblos originarios) o se acuerda con las provincias a través de mecanismos de cooptación ( subsidios, empleo publico, ventajas comerciales etc.) Tucumán, Mendoza se agregan al modelo agroexportador con el Azúcar y la producción vitivinícola.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es-ES" altLang="es-AR" sz="2800" dirty="0"/>
              <a:t>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ES" altLang="es-AR" sz="2800" dirty="0"/>
              <a:t>   5- El país será organizado en base a las </a:t>
            </a:r>
            <a:r>
              <a:rPr lang="es-ES" altLang="es-AR" sz="2800" dirty="0">
                <a:solidFill>
                  <a:schemeClr val="bg1"/>
                </a:solidFill>
              </a:rPr>
              <a:t>necesidades de la economía agroexportadora </a:t>
            </a:r>
            <a:r>
              <a:rPr lang="es-ES" altLang="es-AR" sz="2800" dirty="0"/>
              <a:t>: inversiones ( ferrocarriles), Expansión Territorial (Campaña al desierto) , Mano de obra ( inmigración) y librecambio (importación productos ingleses). </a:t>
            </a:r>
          </a:p>
        </p:txBody>
      </p:sp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505196D5-A2D8-467E-9970-8BDDD3B4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259" y="547254"/>
            <a:ext cx="3691832" cy="5666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FB216-966F-4ABC-B8CF-C6C524B1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8889"/>
          </a:xfrm>
        </p:spPr>
        <p:txBody>
          <a:bodyPr/>
          <a:lstStyle/>
          <a:p>
            <a:r>
              <a:rPr lang="es-ES" dirty="0"/>
              <a:t>Características modelo agro exportador</a:t>
            </a:r>
            <a:br>
              <a:rPr lang="es-ES" dirty="0"/>
            </a:br>
            <a:r>
              <a:rPr lang="es-ES" dirty="0"/>
              <a:t>                              1880 - 1930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3FA424-F99A-42B6-B356-BE15AE2A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871136"/>
            <a:ext cx="3080634" cy="443086"/>
          </a:xfrm>
        </p:spPr>
        <p:txBody>
          <a:bodyPr/>
          <a:lstStyle/>
          <a:p>
            <a:r>
              <a:rPr lang="es-ES" dirty="0"/>
              <a:t>Económicas</a:t>
            </a:r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A3C114-9B5C-4E28-9F76-2A09A09D468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2754489"/>
            <a:ext cx="3208735" cy="3826933"/>
          </a:xfrm>
        </p:spPr>
        <p:txBody>
          <a:bodyPr>
            <a:normAutofit fontScale="92500"/>
          </a:bodyPr>
          <a:lstStyle/>
          <a:p>
            <a:r>
              <a:rPr lang="es-ES" dirty="0"/>
              <a:t>SE BASO EN LA TRIADA:</a:t>
            </a:r>
          </a:p>
          <a:p>
            <a:r>
              <a:rPr lang="es-ES" sz="2800" dirty="0"/>
              <a:t>TIERRAS </a:t>
            </a:r>
            <a:r>
              <a:rPr lang="es-ES" sz="1600" dirty="0"/>
              <a:t>( latifundios)</a:t>
            </a:r>
          </a:p>
          <a:p>
            <a:r>
              <a:rPr lang="es-ES" sz="2800" dirty="0"/>
              <a:t>CAPITALES </a:t>
            </a:r>
            <a:r>
              <a:rPr lang="es-ES" sz="1500" dirty="0"/>
              <a:t>( prestamos y ferrocarriles)</a:t>
            </a:r>
          </a:p>
          <a:p>
            <a:r>
              <a:rPr lang="es-ES" sz="2800" dirty="0"/>
              <a:t>INMIGRACION </a:t>
            </a:r>
            <a:r>
              <a:rPr lang="es-ES" sz="1500" dirty="0"/>
              <a:t>( ley avellaneda 1874)</a:t>
            </a:r>
          </a:p>
          <a:p>
            <a:r>
              <a:rPr lang="es-ES" sz="2100" dirty="0"/>
              <a:t>Se inserta al mercado mundial como exportador de cereales y después de Carnes</a:t>
            </a:r>
          </a:p>
          <a:p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3BAA7C-4C91-435C-962D-CC24B9F53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9052" y="1871134"/>
            <a:ext cx="3210099" cy="443087"/>
          </a:xfrm>
        </p:spPr>
        <p:txBody>
          <a:bodyPr/>
          <a:lstStyle/>
          <a:p>
            <a:r>
              <a:rPr lang="es-ES" dirty="0"/>
              <a:t>Políticas</a:t>
            </a:r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EF7117C-C560-45EC-893F-FDCA3F6E30A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2664178"/>
            <a:ext cx="3195830" cy="3584221"/>
          </a:xfrm>
        </p:spPr>
        <p:txBody>
          <a:bodyPr>
            <a:normAutofit/>
          </a:bodyPr>
          <a:lstStyle/>
          <a:p>
            <a:r>
              <a:rPr lang="es-ES" sz="1700" dirty="0"/>
              <a:t>Republica Ficticia</a:t>
            </a:r>
            <a:r>
              <a:rPr lang="es-ES" dirty="0"/>
              <a:t>:</a:t>
            </a:r>
          </a:p>
          <a:p>
            <a:r>
              <a:rPr lang="es-ES" sz="1800" dirty="0"/>
              <a:t>ELECCIONES Y DIVISION DE PODERES</a:t>
            </a:r>
          </a:p>
          <a:p>
            <a:r>
              <a:rPr lang="es-ES" sz="1800" dirty="0"/>
              <a:t>FRAUDE ELECTORAL </a:t>
            </a:r>
          </a:p>
          <a:p>
            <a:r>
              <a:rPr lang="es-ES" sz="1800" dirty="0"/>
              <a:t>DURA REPRESION A SECTORES OPOSITORES </a:t>
            </a:r>
            <a:r>
              <a:rPr lang="es-ES" sz="1200" dirty="0"/>
              <a:t>( SOCIALISMO, RADICALISMO)</a:t>
            </a:r>
            <a:endParaRPr lang="es-AR" sz="1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68FFA5-0FDC-4D7E-B0AF-D5735ABD9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1" y="1871134"/>
            <a:ext cx="3617069" cy="443087"/>
          </a:xfrm>
        </p:spPr>
        <p:txBody>
          <a:bodyPr/>
          <a:lstStyle/>
          <a:p>
            <a:r>
              <a:rPr lang="es-ES" dirty="0"/>
              <a:t>Culturales y Sociales</a:t>
            </a:r>
            <a:endParaRPr lang="es-AR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45358E5-9423-45B7-8F0E-273722F27BB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2664178"/>
            <a:ext cx="3194968" cy="3127021"/>
          </a:xfrm>
        </p:spPr>
        <p:txBody>
          <a:bodyPr>
            <a:noAutofit/>
          </a:bodyPr>
          <a:lstStyle/>
          <a:p>
            <a:r>
              <a:rPr lang="es-ES" sz="1800" dirty="0"/>
              <a:t>GRAN DESIGUALDAD</a:t>
            </a:r>
            <a:r>
              <a:rPr lang="es-ES" sz="1600" dirty="0"/>
              <a:t> </a:t>
            </a:r>
            <a:r>
              <a:rPr lang="es-ES" sz="2000" dirty="0"/>
              <a:t>( i</a:t>
            </a:r>
            <a:r>
              <a:rPr lang="es-ES" dirty="0"/>
              <a:t>nforme Bialet </a:t>
            </a:r>
            <a:r>
              <a:rPr lang="es-ES" dirty="0" err="1"/>
              <a:t>Masse</a:t>
            </a:r>
            <a:r>
              <a:rPr lang="es-ES" dirty="0"/>
              <a:t>)</a:t>
            </a:r>
          </a:p>
          <a:p>
            <a:r>
              <a:rPr lang="es-ES" sz="2000" dirty="0"/>
              <a:t>Positivismo </a:t>
            </a:r>
            <a:r>
              <a:rPr lang="es-ES" dirty="0"/>
              <a:t>( La ciencia como rectora de la sociedad</a:t>
            </a:r>
            <a:r>
              <a:rPr lang="es-ES" sz="2000" dirty="0"/>
              <a:t>) </a:t>
            </a:r>
          </a:p>
          <a:p>
            <a:r>
              <a:rPr lang="es-ES" sz="2000" dirty="0"/>
              <a:t>Liberalismo Económico</a:t>
            </a:r>
          </a:p>
          <a:p>
            <a:r>
              <a:rPr lang="es-ES" sz="2000" dirty="0"/>
              <a:t>Orden y Progreso</a:t>
            </a:r>
          </a:p>
          <a:p>
            <a:r>
              <a:rPr lang="es-ES" sz="2000" dirty="0"/>
              <a:t>Mirada hacia Europa </a:t>
            </a:r>
            <a:r>
              <a:rPr lang="es-ES" dirty="0"/>
              <a:t>(deseo de ser una Colonia inglesa)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185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8C2F4-92AA-46F8-8540-9BB9CB7A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         División internacional del trabajo ( Siglo XIX)</a:t>
            </a:r>
            <a:endParaRPr lang="es-AR" sz="2400" dirty="0"/>
          </a:p>
        </p:txBody>
      </p:sp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B7F0B7B2-CEEA-49F2-A125-8815FA74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309" y="1482436"/>
            <a:ext cx="7190509" cy="5237019"/>
          </a:xfrm>
        </p:spPr>
      </p:pic>
    </p:spTree>
    <p:extLst>
      <p:ext uri="{BB962C8B-B14F-4D97-AF65-F5344CB8AC3E}">
        <p14:creationId xmlns:p14="http://schemas.microsoft.com/office/powerpoint/2010/main" val="39372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40213445-86D4-4F78-AD8F-8FEBBDFA8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2684A60A-182E-419E-B01C-AFDD09191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FFABF1FD-FB5D-4393-B4E5-33B2CE257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96C857-BAB3-4323-8FDD-556012A6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418" y="618518"/>
            <a:ext cx="2609992" cy="3872520"/>
          </a:xfrm>
        </p:spPr>
        <p:txBody>
          <a:bodyPr>
            <a:normAutofit/>
          </a:bodyPr>
          <a:lstStyle/>
          <a:p>
            <a:r>
              <a:rPr lang="es-ES" sz="2000" dirty="0"/>
              <a:t>Exportaciones </a:t>
            </a:r>
            <a:br>
              <a:rPr lang="es-ES" sz="2000" dirty="0"/>
            </a:br>
            <a:r>
              <a:rPr lang="es-ES" sz="2000" dirty="0"/>
              <a:t>Siglo XIX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 err="1"/>
              <a:t>America</a:t>
            </a:r>
            <a:r>
              <a:rPr lang="es-ES" sz="2000" dirty="0"/>
              <a:t> Latina</a:t>
            </a:r>
            <a:endParaRPr lang="es-AR" sz="2000" dirty="0"/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6724AA23-FF48-44E9-9094-26168ABDFE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59" r="1" b="20517"/>
          <a:stretch/>
        </p:blipFill>
        <p:spPr>
          <a:xfrm>
            <a:off x="0" y="-11897"/>
            <a:ext cx="8290615" cy="68579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CDCE4EDB-73B1-4D06-81F5-710CC5298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63F9314-715E-4710-9A63-CE83056C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B72E135-686E-4210-B69F-210E8CE80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7D3B4296-5208-432F-BB64-309668EC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6956C6-AA52-471D-BD31-3ECBA2402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53A37D1D-4A71-4995-A6BC-FAE00A570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1893C2F1-17F9-4182-8755-0C15B2889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65DD1ACC-FCF5-4D49-B68C-FAE7829FA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DF836DE4-2767-4A63-9E03-9963D5EF5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916DC85C-58CE-4EBC-BDB4-B04096D6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CFE1B83-4862-4B9A-9CEB-92C0A85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4D246667-16A5-4BA4-903D-561D924A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7DDB6AF5-B5FD-469E-B20A-8A1E3E799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F70C8148-B4C1-4005-9272-BEFFC7CC7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EE6A2D5-5F0B-4977-A24D-7ACFC2CD4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62AF7BF9-EA4A-4568-ACC4-9AE135078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C5480B8F-8335-4048-9440-D64B54610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C0239026-9B37-48A5-AE01-29B6F948A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072A79A0-61B5-446D-921B-4CC22956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7B295262-D1BB-4CC4-AE86-B61841BF2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2EB18505-CD3D-4C25-A04A-BC6837141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B7A9AB06-69CB-45EB-A6D2-2C4CBDBFB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12A72AB-1E70-4C17-A6F3-E8F925A6B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8F53EAC6-E0BE-4B8D-9093-F4C40F7A4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3C4430FB-7419-4488-B9DD-C52172E0B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4A07FED4-C9B2-426D-80F9-3E251D9DB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2BE840B1-DE8E-4F4E-978E-195F2FF3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970A7C12-E1F6-4063-AA66-96F09C70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D92C1000-EC4C-495C-91EC-2EAD35CF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F7B7324-4CF2-425F-A41A-28B32C0E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52FB908C-D111-4B49-AD3B-63F1383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C16B5E72-3FED-4E30-B1B0-C12EFEF8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CEE94B89-C705-4A0A-93A7-4F3B8981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4DB3AE93-70CB-4ACF-8A92-6EA135970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70E52CEC-5096-4798-8308-0E6C82FBA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F8276397-B2CD-42CA-B986-507EE9D46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642D153B-98BD-45E6-847F-1FD763973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252AE091-EAD9-455A-86A2-C3291C52F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09B8584C-6AFF-4278-9401-5418AA63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C46EBDFA-29FE-431B-B471-A93954E63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364709FA-053E-40E4-B749-04095388D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55D7DE2-227A-41F8-844D-271221B0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972C56D1-4007-4A97-B1DF-7F9D3D1D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5DA56C63-5DD5-455F-8FD5-109691AA4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A20F10A4-A054-4A68-BFD1-F2FB28B86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48DCF062-2278-4653-9461-CA2153710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F6632E64-9102-425C-B537-96DF39027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264CEB62-8728-4027-8478-036D052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61F43665-192D-4262-8159-1E31819CF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02ECEA15-55AF-4923-B9D4-FD5C31C3E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DCD329AF-25D7-493E-8D67-A0732671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A7DA766F-2273-4AFD-BF7F-06EB3814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9F17779A-AF9E-4C89-9138-937E81F94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DA68E6FB-9F23-463E-83E2-8B56685D0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DFBC35F5-3359-42CB-BEA7-882EDCBF1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9002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2E1C4834-002C-4C43-B97F-7148111BC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7" b="140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3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223BD-9A5A-473F-9ADB-02FC08080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E0180EB0-A553-4B1F-91CE-4184120E6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1779908-E615-45B0-AD8A-83F3E0D1A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Marcador de contenido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ED619C61-2157-4E1F-B452-5935E0117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5454" r="5686" b="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37A9ADB-739E-4B96-AE49-04E10E86D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C82EDABC-4845-4EAC-B4D9-924921F6A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59E2B1-F87C-4612-9B54-F961A1AA1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3C54F631-12CC-4F77-ADD4-AFD7A1F41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B5087BF3-7CC5-44E4-857C-1719D95E1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85EA87B6-5A88-4F2C-811B-7097E2BCA4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AC0DD304-3F16-4177-B2B7-56B9778398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1FB6D7-C9B8-4033-B9F4-D2699973A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7562F4D6-A41F-4B3F-8B86-0094EBFA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785419B3-FBBC-4B7B-A5E1-78F6EF0DB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027C4BAF-F6EE-478D-91B3-C07F80518B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DD5213AF-65CD-42AF-9AF2-C6CFE5D9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E4D858D4-D22A-4000-A80B-B21DB5C72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0D5F431A-B569-4FF4-A1A0-688100202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165920-01DF-4F7D-84AF-FB587EA39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2E8EBFD1-AC85-465C-BBEE-538CBC3ADC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F160F61C-F77A-44F9-B1F2-0A233DC21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7765822C-160D-4C21-B2A6-A5CDDE380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2AD72081-80CC-4C08-B808-79C3BACF56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DCD802-88A1-490E-8FAD-C30C5A366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FC176A93-43BC-485A-AF85-5AAB3ABD35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3EEB106-92A7-44BF-91A3-94F1BD6E4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8F2B597F-02DB-401E-9889-CF3E14723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54202AF4-2652-48B0-9CC8-926CD9D5EC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3146F6AB-1957-466D-9EE2-AB0B4B937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59D0CE6-CE24-4FAF-9243-C943438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DBA2B1-D70E-4CFA-B2CD-D1941109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canada</a:t>
            </a:r>
            <a:endParaRPr lang="es-A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5F28F7-A8DD-417F-8EB9-CF5FAD5C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s-AR" sz="1600" dirty="0"/>
              <a:t>En 1867, con la unión de tres </a:t>
            </a:r>
            <a:r>
              <a:rPr lang="es-AR" sz="1600" dirty="0">
                <a:hlinkClick r:id="rId5" tooltip="Norteamérica británica"/>
              </a:rPr>
              <a:t>colonias británicas norteamericanas</a:t>
            </a:r>
            <a:r>
              <a:rPr lang="es-AR" sz="1600" dirty="0"/>
              <a:t> mediante la </a:t>
            </a:r>
            <a:r>
              <a:rPr lang="es-AR" sz="1600" dirty="0">
                <a:hlinkClick r:id="rId6"/>
              </a:rPr>
              <a:t>Confederación</a:t>
            </a:r>
            <a:r>
              <a:rPr lang="es-AR" sz="1600" dirty="0"/>
              <a:t>, Canadá se formó como un </a:t>
            </a:r>
            <a:r>
              <a:rPr lang="es-AR" sz="1600" dirty="0">
                <a:hlinkClick r:id="rId7" tooltip="Dominio británico"/>
              </a:rPr>
              <a:t>dominio</a:t>
            </a:r>
            <a:r>
              <a:rPr lang="es-AR" sz="1600" dirty="0"/>
              <a:t> </a:t>
            </a:r>
            <a:r>
              <a:rPr lang="es-AR" sz="1600" dirty="0">
                <a:hlinkClick r:id="rId8" tooltip="Federalismo"/>
              </a:rPr>
              <a:t>federal</a:t>
            </a:r>
            <a:r>
              <a:rPr lang="es-AR" sz="1600" dirty="0"/>
              <a:t> de cuatro provincias.</a:t>
            </a:r>
            <a:r>
              <a:rPr lang="es-AR" sz="1600" baseline="30000" dirty="0"/>
              <a:t> </a:t>
            </a:r>
            <a:r>
              <a:rPr lang="es-AR" sz="1600" dirty="0"/>
              <a:t>Esto hizo que comenzara una acumulación de provincias y territorios, y un proceso de autonomía frente al </a:t>
            </a:r>
            <a:r>
              <a:rPr lang="es-AR" sz="1600" dirty="0">
                <a:hlinkClick r:id="rId9" tooltip="Reino Unido"/>
              </a:rPr>
              <a:t>Reino Unido</a:t>
            </a:r>
            <a:r>
              <a:rPr lang="es-AR" sz="1600" dirty="0"/>
              <a:t>. Esta autonomía cada vez mayor se puso de relieve en el </a:t>
            </a:r>
            <a:r>
              <a:rPr lang="es-AR" sz="1600" dirty="0">
                <a:hlinkClick r:id="rId10" tooltip="Confederación Canadiense"/>
              </a:rPr>
              <a:t>Estatuto de Westminster de 1931</a:t>
            </a:r>
            <a:r>
              <a:rPr lang="es-AR" sz="1600" dirty="0"/>
              <a:t> y culminó en el </a:t>
            </a:r>
            <a:r>
              <a:rPr lang="es-AR" sz="1600" dirty="0">
                <a:hlinkClick r:id="rId11" tooltip="Constitución de Canadá"/>
              </a:rPr>
              <a:t>Acta de Constitución de Canadá de 1982</a:t>
            </a:r>
            <a:r>
              <a:rPr lang="es-AR" sz="1600" dirty="0"/>
              <a:t>, que rompió los vestigios de la dependencia jurídica en el </a:t>
            </a:r>
            <a:r>
              <a:rPr lang="es-AR" sz="1600" dirty="0">
                <a:hlinkClick r:id="rId12"/>
              </a:rPr>
              <a:t>parlamento británico</a:t>
            </a:r>
            <a:r>
              <a:rPr lang="es-AR" sz="1600" dirty="0"/>
              <a:t>.</a:t>
            </a:r>
          </a:p>
          <a:p>
            <a:r>
              <a:rPr lang="es-AR" sz="1600" dirty="0"/>
              <a:t>Población 37 067 011 Hab</a:t>
            </a:r>
          </a:p>
          <a:p>
            <a:endParaRPr lang="en-US" sz="20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15B714E-175D-4AA4-9E0A-FBD07CA30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85474"/>
              </p:ext>
            </p:extLst>
          </p:nvPr>
        </p:nvGraphicFramePr>
        <p:xfrm>
          <a:off x="2709333" y="4753505"/>
          <a:ext cx="5971823" cy="1092200"/>
        </p:xfrm>
        <a:graphic>
          <a:graphicData uri="http://schemas.openxmlformats.org/drawingml/2006/table">
            <a:tbl>
              <a:tblPr/>
              <a:tblGrid>
                <a:gridCol w="3709769">
                  <a:extLst>
                    <a:ext uri="{9D8B030D-6E8A-4147-A177-3AD203B41FA5}">
                      <a16:colId xmlns:a16="http://schemas.microsoft.com/office/drawing/2014/main" val="1597305520"/>
                    </a:ext>
                  </a:extLst>
                </a:gridCol>
                <a:gridCol w="2262054">
                  <a:extLst>
                    <a:ext uri="{9D8B030D-6E8A-4147-A177-3AD203B41FA5}">
                      <a16:colId xmlns:a16="http://schemas.microsoft.com/office/drawing/2014/main" val="1064916896"/>
                    </a:ext>
                  </a:extLst>
                </a:gridCol>
              </a:tblGrid>
              <a:tr h="419404">
                <a:tc>
                  <a:txBody>
                    <a:bodyPr/>
                    <a:lstStyle/>
                    <a:p>
                      <a:r>
                        <a:rPr lang="es-AR">
                          <a:hlinkClick r:id="rId13" tooltip="Anexo:Países por superficie"/>
                        </a:rPr>
                        <a:t>Superficie</a:t>
                      </a:r>
                      <a:endParaRPr lang="es-A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>
                          <a:effectLst/>
                          <a:hlinkClick r:id="rId13" tooltip="Anexo:Países por superficie"/>
                        </a:rPr>
                        <a:t>Puesto 2.º</a:t>
                      </a:r>
                      <a:endParaRPr lang="es-AR">
                        <a:effectLst/>
                      </a:endParaRPr>
                    </a:p>
                  </a:txBody>
                  <a:tcPr marL="9525" marR="6667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402113"/>
                  </a:ext>
                </a:extLst>
              </a:tr>
              <a:tr h="336398">
                <a:tc>
                  <a:txBody>
                    <a:bodyPr/>
                    <a:lstStyle/>
                    <a:p>
                      <a:pPr algn="l"/>
                      <a:r>
                        <a:rPr lang="es-AR" b="0">
                          <a:effectLst/>
                        </a:rPr>
                        <a:t> • Total</a:t>
                      </a:r>
                    </a:p>
                  </a:txBody>
                  <a:tcPr marL="66675" marR="6667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>
                          <a:effectLst/>
                        </a:rPr>
                        <a:t>9 984 670 </a:t>
                      </a:r>
                      <a:r>
                        <a:rPr lang="es-AR">
                          <a:effectLst/>
                          <a:hlinkClick r:id="rId14" tooltip="Kilómetro cuadrado"/>
                        </a:rPr>
                        <a:t>km²</a:t>
                      </a:r>
                      <a:endParaRPr lang="es-AR">
                        <a:effectLst/>
                      </a:endParaRPr>
                    </a:p>
                  </a:txBody>
                  <a:tcPr marL="9525" marR="6667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329576"/>
                  </a:ext>
                </a:extLst>
              </a:tr>
              <a:tr h="336398">
                <a:tc>
                  <a:txBody>
                    <a:bodyPr/>
                    <a:lstStyle/>
                    <a:p>
                      <a:pPr algn="l"/>
                      <a:r>
                        <a:rPr lang="es-AR" b="0">
                          <a:effectLst/>
                        </a:rPr>
                        <a:t> • Agua (%)</a:t>
                      </a:r>
                    </a:p>
                  </a:txBody>
                  <a:tcPr marL="66675" marR="6667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effectLst/>
                        </a:rPr>
                        <a:t>8,62 %</a:t>
                      </a:r>
                    </a:p>
                  </a:txBody>
                  <a:tcPr marL="9525" marR="6667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9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5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>
            <a:extLst>
              <a:ext uri="{FF2B5EF4-FFF2-40B4-BE49-F238E27FC236}">
                <a16:creationId xmlns:a16="http://schemas.microsoft.com/office/drawing/2014/main" id="{203F60DC-3F71-49E4-9DAB-07F6F776C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0974BA-28D6-4D03-A93A-98DFC719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6EA578B-67A5-45D4-BE05-15EA588E2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18" name="Rectangle 5">
                <a:extLst>
                  <a:ext uri="{FF2B5EF4-FFF2-40B4-BE49-F238E27FC236}">
                    <a16:creationId xmlns:a16="http://schemas.microsoft.com/office/drawing/2014/main" id="{EFD4433C-E0E3-4430-A9CC-25846603C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C81924A9-DCA1-4E4E-9871-A61EA8F41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9DCA138B-050D-4563-947F-DB4C97415C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AC7E4367-A1AE-4D50-AF27-77A8D0EDF2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E46D988C-BE0D-49CB-A5A1-8D6D2A55A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E383E5FB-776B-4CD0-87AE-A4151C892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432D924B-B627-4379-A548-CEF9B8DB3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948973D5-5480-482D-A694-0BCA3A0CF9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6E5C50EA-C8C0-4E50-9321-E9E0E6FB03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5E6E164C-CF38-4EA0-B1E7-25B67DC488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275BB4F8-C52D-42A1-89B6-EA7C1EF2B5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Line 16">
                <a:extLst>
                  <a:ext uri="{FF2B5EF4-FFF2-40B4-BE49-F238E27FC236}">
                    <a16:creationId xmlns:a16="http://schemas.microsoft.com/office/drawing/2014/main" id="{3EA644EB-7C59-4A69-A17C-0A091C76EB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FC7A2E55-98BB-48F5-933E-BB4C44371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8">
                <a:extLst>
                  <a:ext uri="{FF2B5EF4-FFF2-40B4-BE49-F238E27FC236}">
                    <a16:creationId xmlns:a16="http://schemas.microsoft.com/office/drawing/2014/main" id="{7B3153FF-E838-4F77-9DDE-386D9C5220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19">
                <a:extLst>
                  <a:ext uri="{FF2B5EF4-FFF2-40B4-BE49-F238E27FC236}">
                    <a16:creationId xmlns:a16="http://schemas.microsoft.com/office/drawing/2014/main" id="{0ACDA275-09E6-40C9-A885-41E65D914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27A78154-D76E-4234-9932-DF1D76799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Rectangle 21">
                <a:extLst>
                  <a:ext uri="{FF2B5EF4-FFF2-40B4-BE49-F238E27FC236}">
                    <a16:creationId xmlns:a16="http://schemas.microsoft.com/office/drawing/2014/main" id="{6240ED9D-19A5-4A1A-8E4F-24128D8107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76599DAD-F77E-48DE-ABDA-B923C1591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55DF1E32-B823-4B69-B62A-5D509408A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31F0DA43-9464-488B-BBD1-203DDE6EE9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5">
                <a:extLst>
                  <a:ext uri="{FF2B5EF4-FFF2-40B4-BE49-F238E27FC236}">
                    <a16:creationId xmlns:a16="http://schemas.microsoft.com/office/drawing/2014/main" id="{A713508B-1644-449F-B053-3737E996A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37683D86-FA1B-4BF8-9931-BAB6D306D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7">
                <a:extLst>
                  <a:ext uri="{FF2B5EF4-FFF2-40B4-BE49-F238E27FC236}">
                    <a16:creationId xmlns:a16="http://schemas.microsoft.com/office/drawing/2014/main" id="{6E4F8A37-8002-4981-83EE-C426C07DC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8">
                <a:extLst>
                  <a:ext uri="{FF2B5EF4-FFF2-40B4-BE49-F238E27FC236}">
                    <a16:creationId xmlns:a16="http://schemas.microsoft.com/office/drawing/2014/main" id="{C4DC46CF-71B6-4BEB-BB8D-1F8AEA96CA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3DAAC3E4-3B23-4047-8D27-34B997C9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0">
                <a:extLst>
                  <a:ext uri="{FF2B5EF4-FFF2-40B4-BE49-F238E27FC236}">
                    <a16:creationId xmlns:a16="http://schemas.microsoft.com/office/drawing/2014/main" id="{31FCB06C-51CC-441C-B360-9670164DE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CFC887CD-B08D-408B-A2B4-F3B5CB3A4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05D3328-FC99-4D10-B2D8-5D01DEA55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73020627-416F-402D-8D21-A99ED62E5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D3DAF064-3433-4FCB-B8CE-626BF5546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11904BD3-81D9-43F2-BE74-D424388ACC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5">
                <a:extLst>
                  <a:ext uri="{FF2B5EF4-FFF2-40B4-BE49-F238E27FC236}">
                    <a16:creationId xmlns:a16="http://schemas.microsoft.com/office/drawing/2014/main" id="{5E25F735-7D6C-4714-BA7E-8D340370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6">
                <a:extLst>
                  <a:ext uri="{FF2B5EF4-FFF2-40B4-BE49-F238E27FC236}">
                    <a16:creationId xmlns:a16="http://schemas.microsoft.com/office/drawing/2014/main" id="{30817020-E490-40E3-B018-78273B5E3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7">
                <a:extLst>
                  <a:ext uri="{FF2B5EF4-FFF2-40B4-BE49-F238E27FC236}">
                    <a16:creationId xmlns:a16="http://schemas.microsoft.com/office/drawing/2014/main" id="{F427962E-1B2C-4D54-8776-7A06EE038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8">
                <a:extLst>
                  <a:ext uri="{FF2B5EF4-FFF2-40B4-BE49-F238E27FC236}">
                    <a16:creationId xmlns:a16="http://schemas.microsoft.com/office/drawing/2014/main" id="{AE792A3C-67D9-4F28-9C39-5719133147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9">
                <a:extLst>
                  <a:ext uri="{FF2B5EF4-FFF2-40B4-BE49-F238E27FC236}">
                    <a16:creationId xmlns:a16="http://schemas.microsoft.com/office/drawing/2014/main" id="{07A5F98A-8C7A-4EF2-94AA-A590459933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40">
                <a:extLst>
                  <a:ext uri="{FF2B5EF4-FFF2-40B4-BE49-F238E27FC236}">
                    <a16:creationId xmlns:a16="http://schemas.microsoft.com/office/drawing/2014/main" id="{C6AD98FC-AD56-4D24-BC82-047FE59B1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Rectangle 41">
                <a:extLst>
                  <a:ext uri="{FF2B5EF4-FFF2-40B4-BE49-F238E27FC236}">
                    <a16:creationId xmlns:a16="http://schemas.microsoft.com/office/drawing/2014/main" id="{B405452A-549E-4652-8F4A-F4D5994C8F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7223BD-9A5A-473F-9ADB-02FC08080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7" name="Rectangle 146">
              <a:extLst>
                <a:ext uri="{FF2B5EF4-FFF2-40B4-BE49-F238E27FC236}">
                  <a16:creationId xmlns:a16="http://schemas.microsoft.com/office/drawing/2014/main" id="{E0180EB0-A553-4B1F-91CE-4184120E6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2">
              <a:extLst>
                <a:ext uri="{FF2B5EF4-FFF2-40B4-BE49-F238E27FC236}">
                  <a16:creationId xmlns:a16="http://schemas.microsoft.com/office/drawing/2014/main" id="{91779908-E615-45B0-AD8A-83F3E0D1A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Marcador de contenido 57" descr="Un dibujo de una bandera&#10;&#10;Descripción generada automáticamente con confianza media">
            <a:extLst>
              <a:ext uri="{FF2B5EF4-FFF2-40B4-BE49-F238E27FC236}">
                <a16:creationId xmlns:a16="http://schemas.microsoft.com/office/drawing/2014/main" id="{5D4EAACF-C2A6-4B61-873F-5DA9708E29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/>
          </a:blip>
          <a:srcRect b="10332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37A9ADB-739E-4B96-AE49-04E10E86D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1" name="Round Diagonal Corner Rectangle 7">
              <a:extLst>
                <a:ext uri="{FF2B5EF4-FFF2-40B4-BE49-F238E27FC236}">
                  <a16:creationId xmlns:a16="http://schemas.microsoft.com/office/drawing/2014/main" id="{C82EDABC-4845-4EAC-B4D9-924921F6A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459E2B1-F87C-4612-9B54-F961A1AA1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72" name="Freeform 32">
                <a:extLst>
                  <a:ext uri="{FF2B5EF4-FFF2-40B4-BE49-F238E27FC236}">
                    <a16:creationId xmlns:a16="http://schemas.microsoft.com/office/drawing/2014/main" id="{3C54F631-12CC-4F77-ADD4-AFD7A1F41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3" name="Freeform 33">
                <a:extLst>
                  <a:ext uri="{FF2B5EF4-FFF2-40B4-BE49-F238E27FC236}">
                    <a16:creationId xmlns:a16="http://schemas.microsoft.com/office/drawing/2014/main" id="{B5087BF3-7CC5-44E4-857C-1719D95E1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4" name="Freeform 34">
                <a:extLst>
                  <a:ext uri="{FF2B5EF4-FFF2-40B4-BE49-F238E27FC236}">
                    <a16:creationId xmlns:a16="http://schemas.microsoft.com/office/drawing/2014/main" id="{85EA87B6-5A88-4F2C-811B-7097E2BCA4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AC0DD304-3F16-4177-B2B7-56B9778398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B1FB6D7-C9B8-4033-B9F4-D2699973A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66" name="Freeform 35">
                <a:extLst>
                  <a:ext uri="{FF2B5EF4-FFF2-40B4-BE49-F238E27FC236}">
                    <a16:creationId xmlns:a16="http://schemas.microsoft.com/office/drawing/2014/main" id="{7562F4D6-A41F-4B3F-8B86-0094EBFA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67" name="Freeform 36">
                <a:extLst>
                  <a:ext uri="{FF2B5EF4-FFF2-40B4-BE49-F238E27FC236}">
                    <a16:creationId xmlns:a16="http://schemas.microsoft.com/office/drawing/2014/main" id="{785419B3-FBBC-4B7B-A5E1-78F6EF0DB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68" name="Freeform 38">
                <a:extLst>
                  <a:ext uri="{FF2B5EF4-FFF2-40B4-BE49-F238E27FC236}">
                    <a16:creationId xmlns:a16="http://schemas.microsoft.com/office/drawing/2014/main" id="{027C4BAF-F6EE-478D-91B3-C07F80518B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69" name="Freeform 39">
                <a:extLst>
                  <a:ext uri="{FF2B5EF4-FFF2-40B4-BE49-F238E27FC236}">
                    <a16:creationId xmlns:a16="http://schemas.microsoft.com/office/drawing/2014/main" id="{DD5213AF-65CD-42AF-9AF2-C6CFE5D9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0" name="Freeform 40">
                <a:extLst>
                  <a:ext uri="{FF2B5EF4-FFF2-40B4-BE49-F238E27FC236}">
                    <a16:creationId xmlns:a16="http://schemas.microsoft.com/office/drawing/2014/main" id="{E4D858D4-D22A-4000-A80B-B21DB5C72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71" name="Rectangle 41">
                <a:extLst>
                  <a:ext uri="{FF2B5EF4-FFF2-40B4-BE49-F238E27FC236}">
                    <a16:creationId xmlns:a16="http://schemas.microsoft.com/office/drawing/2014/main" id="{0D5F431A-B569-4FF4-A1A0-688100202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5165920-01DF-4F7D-84AF-FB587EA39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id="{2E8EBFD1-AC85-465C-BBEE-538CBC3ADC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63" name="Freeform 33">
                <a:extLst>
                  <a:ext uri="{FF2B5EF4-FFF2-40B4-BE49-F238E27FC236}">
                    <a16:creationId xmlns:a16="http://schemas.microsoft.com/office/drawing/2014/main" id="{F160F61C-F77A-44F9-B1F2-0A233DC21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64" name="Freeform 34">
                <a:extLst>
                  <a:ext uri="{FF2B5EF4-FFF2-40B4-BE49-F238E27FC236}">
                    <a16:creationId xmlns:a16="http://schemas.microsoft.com/office/drawing/2014/main" id="{7765822C-160D-4C21-B2A6-A5CDDE380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65" name="Freeform 37">
                <a:extLst>
                  <a:ext uri="{FF2B5EF4-FFF2-40B4-BE49-F238E27FC236}">
                    <a16:creationId xmlns:a16="http://schemas.microsoft.com/office/drawing/2014/main" id="{2AD72081-80CC-4C08-B808-79C3BACF56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DCD802-88A1-490E-8FAD-C30C5A366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56" name="Freeform 35">
                <a:extLst>
                  <a:ext uri="{FF2B5EF4-FFF2-40B4-BE49-F238E27FC236}">
                    <a16:creationId xmlns:a16="http://schemas.microsoft.com/office/drawing/2014/main" id="{FC176A93-43BC-485A-AF85-5AAB3ABD35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57" name="Freeform 36">
                <a:extLst>
                  <a:ext uri="{FF2B5EF4-FFF2-40B4-BE49-F238E27FC236}">
                    <a16:creationId xmlns:a16="http://schemas.microsoft.com/office/drawing/2014/main" id="{73EEB106-92A7-44BF-91A3-94F1BD6E4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58" name="Freeform 38">
                <a:extLst>
                  <a:ext uri="{FF2B5EF4-FFF2-40B4-BE49-F238E27FC236}">
                    <a16:creationId xmlns:a16="http://schemas.microsoft.com/office/drawing/2014/main" id="{8F2B597F-02DB-401E-9889-CF3E14723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59" name="Freeform 39">
                <a:extLst>
                  <a:ext uri="{FF2B5EF4-FFF2-40B4-BE49-F238E27FC236}">
                    <a16:creationId xmlns:a16="http://schemas.microsoft.com/office/drawing/2014/main" id="{54202AF4-2652-48B0-9CC8-926CD9D5EC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60" name="Freeform 40">
                <a:extLst>
                  <a:ext uri="{FF2B5EF4-FFF2-40B4-BE49-F238E27FC236}">
                    <a16:creationId xmlns:a16="http://schemas.microsoft.com/office/drawing/2014/main" id="{3146F6AB-1957-466D-9EE2-AB0B4B937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61" name="Rectangle 41">
                <a:extLst>
                  <a:ext uri="{FF2B5EF4-FFF2-40B4-BE49-F238E27FC236}">
                    <a16:creationId xmlns:a16="http://schemas.microsoft.com/office/drawing/2014/main" id="{159D0CE6-CE24-4FAF-9243-C943438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4631543-7B41-4C3F-8D34-3846CD99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Australia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51421-409F-40EB-9B19-95D57D087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1" y="2252134"/>
            <a:ext cx="9905999" cy="3454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Las exploraciones iniciadas en el </a:t>
            </a:r>
            <a:r>
              <a:rPr lang="en-US" sz="1700">
                <a:hlinkClick r:id="rId5" tooltip="Siglo XVI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siglo XVII</a:t>
            </a:r>
            <a:r>
              <a:rPr lang="en-US" sz="1700"/>
              <a:t> fueron continuadas por pescadores neerlandeses, exploradores y comerciantes </a:t>
            </a:r>
            <a:r>
              <a:rPr lang="en-US" sz="1700">
                <a:hlinkClick r:id="rId6" tooltip="Europ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europeos</a:t>
            </a:r>
            <a:r>
              <a:rPr lang="en-US" sz="1700"/>
              <a:t>. Hasta ahora se sostiene que el primero en desembarcar en las costas orientales fue el navegante británico </a:t>
            </a:r>
            <a:r>
              <a:rPr lang="en-US" sz="1700">
                <a:hlinkClick r:id="rId7" tooltip="James Coo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Cook</a:t>
            </a:r>
            <a:r>
              <a:rPr lang="en-US" sz="1700"/>
              <a:t>, que llegó en 1769 a Nueva Zelanda y en 1770 a tierras australianas.</a:t>
            </a:r>
            <a:r>
              <a:rPr lang="en-US" sz="1700" baseline="3000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</a:t>
            </a:r>
            <a:r>
              <a:rPr lang="en-US" sz="1700"/>
              <a:t>​ Debido a ello, la mitad oriental del continente fue reclamada por </a:t>
            </a:r>
            <a:r>
              <a:rPr lang="en-US" sz="1700">
                <a:hlinkClick r:id="rId9" tooltip="Indones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Gran Bretaña</a:t>
            </a:r>
            <a:r>
              <a:rPr lang="en-US" sz="1700"/>
              <a:t> en </a:t>
            </a:r>
            <a:r>
              <a:rPr lang="en-US" sz="170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1770</a:t>
            </a:r>
            <a:r>
              <a:rPr lang="en-US" sz="1700"/>
              <a:t>, y en </a:t>
            </a:r>
            <a:r>
              <a:rPr lang="en-US" sz="1700">
                <a:hlinkClick r:id="rId11" tooltip="17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1788</a:t>
            </a:r>
            <a:r>
              <a:rPr lang="en-US" sz="1700"/>
              <a:t> se estableció una </a:t>
            </a:r>
            <a:r>
              <a:rPr lang="en-US" sz="170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colonia penal</a:t>
            </a:r>
            <a:r>
              <a:rPr lang="en-US" sz="1700"/>
              <a:t> en </a:t>
            </a:r>
            <a:r>
              <a:rPr lang="en-US" sz="1700">
                <a:hlinkClick r:id="rId13" tooltip="Nueva Gales del Su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Nueva Gales del Sur</a:t>
            </a:r>
            <a:r>
              <a:rPr lang="en-US" sz="1700"/>
              <a:t>. Debido al asentamiento de colonos, a su crecimiento demográfico y a la exploración de nuevas áreas, durante el </a:t>
            </a:r>
            <a:r>
              <a:rPr lang="en-US" sz="1700">
                <a:hlinkClick r:id="rId14" tooltip="Siglo X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siglo XIX</a:t>
            </a:r>
            <a:r>
              <a:rPr lang="en-US" sz="1700"/>
              <a:t> se establecieron otras cinco </a:t>
            </a:r>
            <a:r>
              <a:rPr lang="en-US" sz="1700">
                <a:hlinkClick r:id="rId15" tooltip="Territorio Británico de Ultram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colonias británicas</a:t>
            </a:r>
            <a:r>
              <a:rPr lang="en-US" sz="1700"/>
              <a:t> más. El </a:t>
            </a:r>
            <a:r>
              <a:rPr lang="en-US" sz="1700">
                <a:hlinkClick r:id="rId16" tooltip="Brisba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 de enero</a:t>
            </a:r>
            <a:r>
              <a:rPr lang="en-US" sz="1700"/>
              <a:t> de 1901, las seis colonias se </a:t>
            </a:r>
            <a:r>
              <a:rPr lang="en-US" sz="1700">
                <a:hlinkClick r:id="rId17" tooltip="Federalismo australian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federaron</a:t>
            </a:r>
            <a:r>
              <a:rPr lang="en-US" sz="1700"/>
              <a:t> formando la Confederación de Australia. Desde su institución ha mantenido un </a:t>
            </a:r>
            <a:r>
              <a:rPr lang="en-US" sz="1700"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político</a:t>
            </a:r>
            <a:r>
              <a:rPr lang="en-US" sz="1700"/>
              <a:t> </a:t>
            </a:r>
            <a:r>
              <a:rPr lang="en-US" sz="1700">
                <a:hlinkClick r:id="rId19" tooltip="Democracia liber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democrático liberal</a:t>
            </a:r>
            <a:r>
              <a:rPr lang="en-US" sz="1700"/>
              <a:t> y ha continuado siendo una monarquía dentro de la </a:t>
            </a:r>
            <a:r>
              <a:rPr lang="en-US" sz="1700">
                <a:hlinkClick r:id="rId20" tooltip="Comunidad Británica de Nacion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Comunidad Británica de Naciones</a:t>
            </a:r>
            <a:r>
              <a:rPr lang="en-US" sz="1700"/>
              <a:t>. </a:t>
            </a:r>
          </a:p>
          <a:p>
            <a:pPr>
              <a:lnSpc>
                <a:spcPct val="110000"/>
              </a:lnSpc>
            </a:pPr>
            <a:r>
              <a:rPr lang="en-US" sz="1700"/>
              <a:t>Población: 25 637 110    Australia/Superficie : </a:t>
            </a:r>
            <a:r>
              <a:rPr lang="en-US" sz="1700">
                <a:effectLst/>
              </a:rPr>
              <a:t>7.692 millones km²</a:t>
            </a:r>
          </a:p>
          <a:p>
            <a:pPr marL="0"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42751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591</TotalTime>
  <Words>907</Words>
  <Application>Microsoft Office PowerPoint</Application>
  <PresentationFormat>Panorámica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Circuito</vt:lpstr>
      <vt:lpstr>Etapas de desarrollo industrial en argentina</vt:lpstr>
      <vt:lpstr>Consolidación y organización del estado Nacional 1862 - 1880</vt:lpstr>
      <vt:lpstr>Presentación de PowerPoint</vt:lpstr>
      <vt:lpstr>Características modelo agro exportador                               1880 - 1930</vt:lpstr>
      <vt:lpstr>         División internacional del trabajo ( Siglo XIX)</vt:lpstr>
      <vt:lpstr>Exportaciones  Siglo XIX  America Latina</vt:lpstr>
      <vt:lpstr>Presentación de PowerPoint</vt:lpstr>
      <vt:lpstr>canada</vt:lpstr>
      <vt:lpstr>Australia</vt:lpstr>
      <vt:lpstr> Comparación pbi per cápita entre Argentina, Australia  y Canadá ( 2015)   </vt:lpstr>
      <vt:lpstr>Algunas explicaciones sobre las diferencias en el desarrollo de argentina con respecto a Canadá y Australia.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de industrialización por sustitución de importaciones</dc:title>
  <dc:creator>Gerardo Denegri</dc:creator>
  <cp:lastModifiedBy>ESTEBAN HERNAN CUERDA</cp:lastModifiedBy>
  <cp:revision>34</cp:revision>
  <dcterms:created xsi:type="dcterms:W3CDTF">2020-08-07T19:18:04Z</dcterms:created>
  <dcterms:modified xsi:type="dcterms:W3CDTF">2021-05-31T19:09:30Z</dcterms:modified>
</cp:coreProperties>
</file>