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BF648E-C504-4CC6-ADB5-AF816B268549}">
  <a:tblStyle styleId="{E4BF648E-C504-4CC6-ADB5-AF816B26854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cbf876c1a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3cbf876c1a_0_3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cbf876c1a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3cbf876c1a_0_4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cbf876c1a_0_6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3cbf876c1a_0_6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cbf876c1a_0_7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3cbf876c1a_0_7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cbf876c1a_0_7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3cbf876c1a_0_7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cbf876c1a_0_7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23cbf876c1a_0_7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cbf876c1a_0_7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3cbf876c1a_0_7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cbf876c1a_0_7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23cbf876c1a_0_7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cbf876c1a_0_7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3cbf876c1a_0_7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cbf876c1a_0_7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3cbf876c1a_0_7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cbf876c1a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23cbf876c1a_0_5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cd42d6e4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cd42d6e4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cbf876c1a_0_7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3cbf876c1a_0_7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cbf876c1a_0_8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3cbf876c1a_0_8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cbf876c1a_0_8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3cbf876c1a_0_8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cbf876c1a_0_8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3cbf876c1a_0_8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3cbf876c1a_0_8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3cbf876c1a_0_8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cbf876c1a_0_8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3cbf876c1a_0_8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When amenity is </a:t>
            </a:r>
            <a:r>
              <a:rPr lang="en"/>
              <a:t>available nearby</a:t>
            </a:r>
            <a:r>
              <a:rPr lang="en"/>
              <a:t> - true severity of accident is less</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
              <a:t>Amenity in this case is a tag describing important facilities for visitors,  such as toilets, telephones, banks, schools, etc</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The presence of stop signs has no effect on accident severity</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cbf876c1a_0_8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3cbf876c1a_0_8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3cbf876c1a_0_8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3cbf876c1a_0_8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cbf876c1a_0_8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3cbf876c1a_0_8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cbf876c1a_0_5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23cbf876c1a_0_5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3cbf876c1a_0_8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3cbf876c1a_0_8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cbf876c1a_0_8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23cbf876c1a_0_8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cbf876c1a_0_8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3cbf876c1a_0_8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3cbf876c1a_0_7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23cbf876c1a_0_7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3cbf876c1a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23cbf876c1a_0_4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3cbf876c1a_0_6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23cbf876c1a_0_6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3cbf876c1a_0_7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23cbf876c1a_0_7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3cbf876c1a_0_8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3cbf876c1a_0_8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cbf876c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23cbf876c1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cbf876c1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23cbf876c1a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cbf876c1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23cbf876c1a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cbf876c1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23cbf876c1a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cbf876c1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3cbf876c1a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cbf876c1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3cbf876c1a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ww.kaggle.com/datasets/sobhanmoosavi/us-accidents" TargetMode="External"/><Relationship Id="rId4" Type="http://schemas.openxmlformats.org/officeDocument/2006/relationships/hyperlink" Target="https://www.forbes.com/advisor/legal/car-accident-statistics/" TargetMode="External"/><Relationship Id="rId5" Type="http://schemas.openxmlformats.org/officeDocument/2006/relationships/hyperlink" Target="https://www.anapolweiss.com/the-most-common-environment-related-causes-of-motor-vehicle-accidents/#:~:text=Most%20Common%20Environmental%20Causes%20of%20Car%20Accidents%201,vehicle%20and%20those%20in%20front%20of%20you.%20" TargetMode="External"/><Relationship Id="rId6" Type="http://schemas.openxmlformats.org/officeDocument/2006/relationships/hyperlink" Target="https://ecofriend.org/do-environmental-factors-cause-car-accident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sobhanmoosavi/us-acciden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4975100" y="3019125"/>
            <a:ext cx="4029900" cy="1923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523"/>
              <a:buFont typeface="Arial"/>
              <a:buNone/>
            </a:pPr>
            <a:r>
              <a:rPr lang="en" sz="1829" u="sng">
                <a:solidFill>
                  <a:schemeClr val="dk1"/>
                </a:solidFill>
                <a:latin typeface="Times New Roman"/>
                <a:ea typeface="Times New Roman"/>
                <a:cs typeface="Times New Roman"/>
                <a:sym typeface="Times New Roman"/>
              </a:rPr>
              <a:t>Group 8: </a:t>
            </a:r>
            <a:endParaRPr sz="1829" u="sng">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rgbClr val="000000"/>
              </a:buClr>
              <a:buSzPts val="523"/>
              <a:buFont typeface="Arial"/>
              <a:buNone/>
            </a:pPr>
            <a:r>
              <a:t/>
            </a:r>
            <a:endParaRPr sz="1829">
              <a:solidFill>
                <a:schemeClr val="dk1"/>
              </a:solidFill>
              <a:latin typeface="Times New Roman"/>
              <a:ea typeface="Times New Roman"/>
              <a:cs typeface="Times New Roman"/>
              <a:sym typeface="Times New Roman"/>
            </a:endParaRPr>
          </a:p>
          <a:p>
            <a:pPr indent="-344805" lvl="0" marL="457200" rtl="0" algn="l">
              <a:lnSpc>
                <a:spcPct val="90000"/>
              </a:lnSpc>
              <a:spcBef>
                <a:spcPts val="0"/>
              </a:spcBef>
              <a:spcAft>
                <a:spcPts val="0"/>
              </a:spcAft>
              <a:buClr>
                <a:schemeClr val="dk1"/>
              </a:buClr>
              <a:buSzPts val="1830"/>
              <a:buFont typeface="Times New Roman"/>
              <a:buChar char="-"/>
            </a:pPr>
            <a:r>
              <a:rPr lang="en" sz="1829">
                <a:solidFill>
                  <a:schemeClr val="dk1"/>
                </a:solidFill>
                <a:latin typeface="Times New Roman"/>
                <a:ea typeface="Times New Roman"/>
                <a:cs typeface="Times New Roman"/>
                <a:sym typeface="Times New Roman"/>
              </a:rPr>
              <a:t>Aarushi Sharma (MSBA)</a:t>
            </a:r>
            <a:endParaRPr sz="1829">
              <a:solidFill>
                <a:schemeClr val="dk1"/>
              </a:solidFill>
              <a:latin typeface="Times New Roman"/>
              <a:ea typeface="Times New Roman"/>
              <a:cs typeface="Times New Roman"/>
              <a:sym typeface="Times New Roman"/>
            </a:endParaRPr>
          </a:p>
          <a:p>
            <a:pPr indent="-344805" lvl="0" marL="457200" rtl="0" algn="l">
              <a:lnSpc>
                <a:spcPct val="90000"/>
              </a:lnSpc>
              <a:spcBef>
                <a:spcPts val="0"/>
              </a:spcBef>
              <a:spcAft>
                <a:spcPts val="0"/>
              </a:spcAft>
              <a:buClr>
                <a:schemeClr val="dk1"/>
              </a:buClr>
              <a:buSzPts val="1830"/>
              <a:buFont typeface="Times New Roman"/>
              <a:buChar char="-"/>
            </a:pPr>
            <a:r>
              <a:rPr lang="en" sz="1829">
                <a:solidFill>
                  <a:schemeClr val="dk1"/>
                </a:solidFill>
                <a:latin typeface="Times New Roman"/>
                <a:ea typeface="Times New Roman"/>
                <a:cs typeface="Times New Roman"/>
                <a:sym typeface="Times New Roman"/>
              </a:rPr>
              <a:t>Anna Grace Nimmo (MSBA)</a:t>
            </a:r>
            <a:endParaRPr sz="1829">
              <a:solidFill>
                <a:schemeClr val="dk1"/>
              </a:solidFill>
              <a:latin typeface="Times New Roman"/>
              <a:ea typeface="Times New Roman"/>
              <a:cs typeface="Times New Roman"/>
              <a:sym typeface="Times New Roman"/>
            </a:endParaRPr>
          </a:p>
          <a:p>
            <a:pPr indent="-344805" lvl="0" marL="457200" rtl="0" algn="l">
              <a:lnSpc>
                <a:spcPct val="90000"/>
              </a:lnSpc>
              <a:spcBef>
                <a:spcPts val="0"/>
              </a:spcBef>
              <a:spcAft>
                <a:spcPts val="0"/>
              </a:spcAft>
              <a:buClr>
                <a:schemeClr val="dk1"/>
              </a:buClr>
              <a:buSzPts val="1830"/>
              <a:buFont typeface="Times New Roman"/>
              <a:buChar char="-"/>
            </a:pPr>
            <a:r>
              <a:rPr lang="en" sz="1829">
                <a:solidFill>
                  <a:schemeClr val="dk1"/>
                </a:solidFill>
                <a:latin typeface="Times New Roman"/>
                <a:ea typeface="Times New Roman"/>
                <a:cs typeface="Times New Roman"/>
                <a:sym typeface="Times New Roman"/>
              </a:rPr>
              <a:t>Jeremy Mateo (MSBA)</a:t>
            </a:r>
            <a:endParaRPr sz="1829">
              <a:solidFill>
                <a:schemeClr val="dk1"/>
              </a:solidFill>
              <a:latin typeface="Times New Roman"/>
              <a:ea typeface="Times New Roman"/>
              <a:cs typeface="Times New Roman"/>
              <a:sym typeface="Times New Roman"/>
            </a:endParaRPr>
          </a:p>
          <a:p>
            <a:pPr indent="-344805" lvl="0" marL="457200" rtl="0" algn="l">
              <a:lnSpc>
                <a:spcPct val="90000"/>
              </a:lnSpc>
              <a:spcBef>
                <a:spcPts val="0"/>
              </a:spcBef>
              <a:spcAft>
                <a:spcPts val="0"/>
              </a:spcAft>
              <a:buClr>
                <a:schemeClr val="dk1"/>
              </a:buClr>
              <a:buSzPts val="1830"/>
              <a:buFont typeface="Times New Roman"/>
              <a:buChar char="-"/>
            </a:pPr>
            <a:r>
              <a:rPr lang="en" sz="1829">
                <a:solidFill>
                  <a:schemeClr val="dk1"/>
                </a:solidFill>
                <a:latin typeface="Times New Roman"/>
                <a:ea typeface="Times New Roman"/>
                <a:cs typeface="Times New Roman"/>
                <a:sym typeface="Times New Roman"/>
              </a:rPr>
              <a:t>Matthew Brimo (MBA)</a:t>
            </a:r>
            <a:endParaRPr sz="1829">
              <a:solidFill>
                <a:schemeClr val="dk1"/>
              </a:solidFill>
              <a:latin typeface="Times New Roman"/>
              <a:ea typeface="Times New Roman"/>
              <a:cs typeface="Times New Roman"/>
              <a:sym typeface="Times New Roman"/>
            </a:endParaRPr>
          </a:p>
          <a:p>
            <a:pPr indent="-344805" lvl="0" marL="457200" rtl="0" algn="l">
              <a:lnSpc>
                <a:spcPct val="90000"/>
              </a:lnSpc>
              <a:spcBef>
                <a:spcPts val="0"/>
              </a:spcBef>
              <a:spcAft>
                <a:spcPts val="0"/>
              </a:spcAft>
              <a:buClr>
                <a:schemeClr val="dk1"/>
              </a:buClr>
              <a:buSzPts val="1830"/>
              <a:buFont typeface="Times New Roman"/>
              <a:buChar char="-"/>
            </a:pPr>
            <a:r>
              <a:rPr lang="en" sz="1829">
                <a:solidFill>
                  <a:schemeClr val="dk1"/>
                </a:solidFill>
                <a:latin typeface="Times New Roman"/>
                <a:ea typeface="Times New Roman"/>
                <a:cs typeface="Times New Roman"/>
                <a:sym typeface="Times New Roman"/>
              </a:rPr>
              <a:t>Sebastian Castillo (MSBA)</a:t>
            </a:r>
            <a:endParaRPr sz="1829">
              <a:solidFill>
                <a:schemeClr val="dk1"/>
              </a:solidFill>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1829">
              <a:solidFill>
                <a:schemeClr val="dk1"/>
              </a:solidFill>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1829">
              <a:solidFill>
                <a:schemeClr val="dk1"/>
              </a:solidFill>
              <a:latin typeface="Times New Roman"/>
              <a:ea typeface="Times New Roman"/>
              <a:cs typeface="Times New Roman"/>
              <a:sym typeface="Times New Roman"/>
            </a:endParaRPr>
          </a:p>
          <a:p>
            <a:pPr indent="-344805" lvl="0" marL="457200" rtl="0" algn="l">
              <a:lnSpc>
                <a:spcPct val="90000"/>
              </a:lnSpc>
              <a:spcBef>
                <a:spcPts val="0"/>
              </a:spcBef>
              <a:spcAft>
                <a:spcPts val="0"/>
              </a:spcAft>
              <a:buClr>
                <a:schemeClr val="dk1"/>
              </a:buClr>
              <a:buSzPts val="1830"/>
              <a:buFont typeface="Times New Roman"/>
              <a:buChar char="-"/>
            </a:pPr>
            <a:r>
              <a:t/>
            </a:r>
            <a:endParaRPr sz="1829">
              <a:solidFill>
                <a:schemeClr val="dk1"/>
              </a:solidFill>
              <a:latin typeface="Times New Roman"/>
              <a:ea typeface="Times New Roman"/>
              <a:cs typeface="Times New Roman"/>
              <a:sym typeface="Times New Roman"/>
            </a:endParaRPr>
          </a:p>
          <a:p>
            <a:pPr indent="0" lvl="0" marL="0" rtl="0" algn="ctr">
              <a:lnSpc>
                <a:spcPct val="90000"/>
              </a:lnSpc>
              <a:spcBef>
                <a:spcPts val="0"/>
              </a:spcBef>
              <a:spcAft>
                <a:spcPts val="0"/>
              </a:spcAft>
              <a:buSzPts val="523"/>
              <a:buNone/>
            </a:pPr>
            <a:r>
              <a:t/>
            </a:r>
            <a:endParaRPr sz="1829">
              <a:solidFill>
                <a:schemeClr val="dk1"/>
              </a:solidFill>
              <a:latin typeface="Times New Roman"/>
              <a:ea typeface="Times New Roman"/>
              <a:cs typeface="Times New Roman"/>
              <a:sym typeface="Times New Roman"/>
            </a:endParaRPr>
          </a:p>
        </p:txBody>
      </p:sp>
      <p:sp>
        <p:nvSpPr>
          <p:cNvPr id="55" name="Google Shape;55;p13"/>
          <p:cNvSpPr txBox="1"/>
          <p:nvPr>
            <p:ph type="ctrTitle"/>
          </p:nvPr>
        </p:nvSpPr>
        <p:spPr>
          <a:xfrm>
            <a:off x="311700" y="119225"/>
            <a:ext cx="8520600" cy="271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 sz="3220" u="sng">
                <a:latin typeface="Times New Roman"/>
                <a:ea typeface="Times New Roman"/>
                <a:cs typeface="Times New Roman"/>
                <a:sym typeface="Times New Roman"/>
              </a:rPr>
              <a:t>Exploratory Analysis to determine the factors affecting the possibility of Car Accidents: </a:t>
            </a:r>
            <a:endParaRPr sz="3220" u="sng">
              <a:latin typeface="Times New Roman"/>
              <a:ea typeface="Times New Roman"/>
              <a:cs typeface="Times New Roman"/>
              <a:sym typeface="Times New Roman"/>
            </a:endParaRPr>
          </a:p>
          <a:p>
            <a:pPr indent="0" lvl="0" marL="0" rtl="0" algn="ctr">
              <a:spcBef>
                <a:spcPts val="0"/>
              </a:spcBef>
              <a:spcAft>
                <a:spcPts val="0"/>
              </a:spcAft>
              <a:buClr>
                <a:srgbClr val="000000"/>
              </a:buClr>
              <a:buSzPts val="990"/>
              <a:buFont typeface="Arial"/>
              <a:buNone/>
            </a:pPr>
            <a:r>
              <a:rPr lang="en" sz="3220" u="sng">
                <a:latin typeface="Times New Roman"/>
                <a:ea typeface="Times New Roman"/>
                <a:cs typeface="Times New Roman"/>
                <a:sym typeface="Times New Roman"/>
              </a:rPr>
              <a:t>A State level study in United States</a:t>
            </a:r>
            <a:endParaRPr sz="3220" u="sng">
              <a:latin typeface="Times New Roman"/>
              <a:ea typeface="Times New Roman"/>
              <a:cs typeface="Times New Roman"/>
              <a:sym typeface="Times New Roman"/>
            </a:endParaRPr>
          </a:p>
          <a:p>
            <a:pPr indent="0" lvl="0" marL="0" rtl="0" algn="ctr">
              <a:spcBef>
                <a:spcPts val="0"/>
              </a:spcBef>
              <a:spcAft>
                <a:spcPts val="0"/>
              </a:spcAft>
              <a:buSzPts val="990"/>
              <a:buNone/>
            </a:pPr>
            <a:r>
              <a:t/>
            </a:r>
            <a:endParaRPr sz="358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206725" y="83475"/>
            <a:ext cx="8520600" cy="60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520" u="sng">
                <a:latin typeface="Times New Roman"/>
                <a:ea typeface="Times New Roman"/>
                <a:cs typeface="Times New Roman"/>
                <a:sym typeface="Times New Roman"/>
              </a:rPr>
              <a:t>Problem Statement and Project Goals</a:t>
            </a:r>
            <a:endParaRPr b="1" sz="2520" u="sng">
              <a:latin typeface="Times New Roman"/>
              <a:ea typeface="Times New Roman"/>
              <a:cs typeface="Times New Roman"/>
              <a:sym typeface="Times New Roman"/>
            </a:endParaRPr>
          </a:p>
        </p:txBody>
      </p:sp>
      <p:sp>
        <p:nvSpPr>
          <p:cNvPr id="109" name="Google Shape;109;p22"/>
          <p:cNvSpPr txBox="1"/>
          <p:nvPr>
            <p:ph idx="1" type="body"/>
          </p:nvPr>
        </p:nvSpPr>
        <p:spPr>
          <a:xfrm>
            <a:off x="171450" y="790925"/>
            <a:ext cx="8801100" cy="4166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 sz="1400">
                <a:solidFill>
                  <a:schemeClr val="dk1"/>
                </a:solidFill>
                <a:latin typeface="Times New Roman"/>
                <a:ea typeface="Times New Roman"/>
                <a:cs typeface="Times New Roman"/>
                <a:sym typeface="Times New Roman"/>
              </a:rPr>
              <a:t>1. Severity of the accident and it’s association with the location (state) can drill down based on county as well</a:t>
            </a:r>
            <a:endParaRPr b="1" sz="1400">
              <a:solidFill>
                <a:schemeClr val="dk1"/>
              </a:solidFill>
              <a:latin typeface="Times New Roman"/>
              <a:ea typeface="Times New Roman"/>
              <a:cs typeface="Times New Roman"/>
              <a:sym typeface="Times New Roman"/>
            </a:endParaRPr>
          </a:p>
          <a:p>
            <a:pPr indent="-317500" lvl="0" marL="457200" rtl="0" algn="l">
              <a:lnSpc>
                <a:spcPct val="95000"/>
              </a:lnSpc>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Knowing if a certain state has more severe car accidents can help focus driving programs in certain areas as well as make people visiting a certain location/state aware of areas that might be more likely to have a severe accident.</a:t>
            </a:r>
            <a:endParaRPr sz="1400">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b="1" lang="en" sz="1400">
                <a:solidFill>
                  <a:schemeClr val="dk1"/>
                </a:solidFill>
                <a:latin typeface="Times New Roman"/>
                <a:ea typeface="Times New Roman"/>
                <a:cs typeface="Times New Roman"/>
                <a:sym typeface="Times New Roman"/>
              </a:rPr>
              <a:t>2. Probable times of car accidents and the weather at that particular instant (incorporating humidity, wind, pressure and temperature factors as well)</a:t>
            </a:r>
            <a:endParaRPr b="1" sz="1400">
              <a:solidFill>
                <a:schemeClr val="dk1"/>
              </a:solidFill>
              <a:latin typeface="Times New Roman"/>
              <a:ea typeface="Times New Roman"/>
              <a:cs typeface="Times New Roman"/>
              <a:sym typeface="Times New Roman"/>
            </a:endParaRPr>
          </a:p>
          <a:p>
            <a:pPr indent="-317500" lvl="0" marL="457200" rtl="0" algn="l">
              <a:lnSpc>
                <a:spcPct val="95000"/>
              </a:lnSpc>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It is important to know how much weather impacts a car accident because it provides more data to either stay off the road during those conditions or be extra cautious if you need to travel.</a:t>
            </a:r>
            <a:endParaRPr sz="1400">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b="1" lang="en" sz="1400">
                <a:solidFill>
                  <a:schemeClr val="dk1"/>
                </a:solidFill>
                <a:latin typeface="Times New Roman"/>
                <a:ea typeface="Times New Roman"/>
                <a:cs typeface="Times New Roman"/>
                <a:sym typeface="Times New Roman"/>
              </a:rPr>
              <a:t>3. The extent to which a road is affected due to the accident and the visibility parameter on the day of accident to predict if there is a possibility of more accidents in the future</a:t>
            </a:r>
            <a:endParaRPr b="1" sz="1400">
              <a:solidFill>
                <a:schemeClr val="dk1"/>
              </a:solidFill>
              <a:latin typeface="Times New Roman"/>
              <a:ea typeface="Times New Roman"/>
              <a:cs typeface="Times New Roman"/>
              <a:sym typeface="Times New Roman"/>
            </a:endParaRPr>
          </a:p>
          <a:p>
            <a:pPr indent="-317500" lvl="0" marL="457200" rtl="0" algn="l">
              <a:lnSpc>
                <a:spcPct val="95000"/>
              </a:lnSpc>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This is extremely important to governments both local and federal to know if the state of the road is having a negative impact on driving conditions causing serious car accidents. This could help fix roads or add traffic lights or signs to busy areas with frequent accidents.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136750" y="106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620" u="sng">
                <a:latin typeface="Times New Roman"/>
                <a:ea typeface="Times New Roman"/>
                <a:cs typeface="Times New Roman"/>
                <a:sym typeface="Times New Roman"/>
              </a:rPr>
              <a:t>Methodology</a:t>
            </a:r>
            <a:endParaRPr b="1" sz="2620" u="sng">
              <a:latin typeface="Times New Roman"/>
              <a:ea typeface="Times New Roman"/>
              <a:cs typeface="Times New Roman"/>
              <a:sym typeface="Times New Roman"/>
            </a:endParaRPr>
          </a:p>
        </p:txBody>
      </p:sp>
      <p:sp>
        <p:nvSpPr>
          <p:cNvPr id="115" name="Google Shape;115;p23"/>
          <p:cNvSpPr txBox="1"/>
          <p:nvPr>
            <p:ph idx="1" type="body"/>
          </p:nvPr>
        </p:nvSpPr>
        <p:spPr>
          <a:xfrm>
            <a:off x="85525" y="790900"/>
            <a:ext cx="8957400" cy="42129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b="1" lang="en">
                <a:solidFill>
                  <a:schemeClr val="dk1"/>
                </a:solidFill>
                <a:latin typeface="Times New Roman"/>
                <a:ea typeface="Times New Roman"/>
                <a:cs typeface="Times New Roman"/>
                <a:sym typeface="Times New Roman"/>
              </a:rPr>
              <a:t>1. </a:t>
            </a:r>
            <a:r>
              <a:rPr b="1" lang="en" u="sng">
                <a:solidFill>
                  <a:schemeClr val="dk1"/>
                </a:solidFill>
                <a:latin typeface="Times New Roman"/>
                <a:ea typeface="Times New Roman"/>
                <a:cs typeface="Times New Roman"/>
                <a:sym typeface="Times New Roman"/>
              </a:rPr>
              <a:t>Data Gathering &amp; Preprocessing:</a:t>
            </a:r>
            <a:r>
              <a:rPr b="1"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Will be conducted using Kaggle (download data), Excel functions and python programming</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Removing missing values and selecting only relevant columns</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b="1" lang="en">
                <a:solidFill>
                  <a:schemeClr val="dk1"/>
                </a:solidFill>
                <a:latin typeface="Times New Roman"/>
                <a:ea typeface="Times New Roman"/>
                <a:cs typeface="Times New Roman"/>
                <a:sym typeface="Times New Roman"/>
              </a:rPr>
              <a:t>2. </a:t>
            </a:r>
            <a:r>
              <a:rPr b="1" lang="en" u="sng">
                <a:solidFill>
                  <a:schemeClr val="dk1"/>
                </a:solidFill>
                <a:latin typeface="Times New Roman"/>
                <a:ea typeface="Times New Roman"/>
                <a:cs typeface="Times New Roman"/>
                <a:sym typeface="Times New Roman"/>
              </a:rPr>
              <a:t>Data Analysis and Predictive Modelling:</a:t>
            </a:r>
            <a:r>
              <a:rPr b="1"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Will be conducted using the SPSS tool and Excel functions</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Regression model to predict the severity of accident and distance impacted</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b="1" lang="en">
                <a:solidFill>
                  <a:schemeClr val="dk1"/>
                </a:solidFill>
                <a:latin typeface="Times New Roman"/>
                <a:ea typeface="Times New Roman"/>
                <a:cs typeface="Times New Roman"/>
                <a:sym typeface="Times New Roman"/>
              </a:rPr>
              <a:t>3. </a:t>
            </a:r>
            <a:r>
              <a:rPr b="1" lang="en" u="sng">
                <a:solidFill>
                  <a:schemeClr val="dk1"/>
                </a:solidFill>
                <a:latin typeface="Times New Roman"/>
                <a:ea typeface="Times New Roman"/>
                <a:cs typeface="Times New Roman"/>
                <a:sym typeface="Times New Roman"/>
              </a:rPr>
              <a:t>Data Visualization: </a:t>
            </a:r>
            <a:r>
              <a:rPr lang="en">
                <a:solidFill>
                  <a:schemeClr val="dk1"/>
                </a:solidFill>
                <a:latin typeface="Times New Roman"/>
                <a:ea typeface="Times New Roman"/>
                <a:cs typeface="Times New Roman"/>
                <a:sym typeface="Times New Roman"/>
              </a:rPr>
              <a:t>Will be conducted using the Tableau software</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Scatter plot, Line charts for predictive analytics</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Donut chart, Heatmap, Bubble Chart, Treemap, Bar Chart for descriptive analytics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183275" y="126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Times New Roman"/>
                <a:ea typeface="Times New Roman"/>
                <a:cs typeface="Times New Roman"/>
                <a:sym typeface="Times New Roman"/>
              </a:rPr>
              <a:t>Bubble Chart for impact of Visibility on Severity of Accident</a:t>
            </a:r>
            <a:endParaRPr b="1">
              <a:latin typeface="Times New Roman"/>
              <a:ea typeface="Times New Roman"/>
              <a:cs typeface="Times New Roman"/>
              <a:sym typeface="Times New Roman"/>
            </a:endParaRPr>
          </a:p>
        </p:txBody>
      </p:sp>
      <p:pic>
        <p:nvPicPr>
          <p:cNvPr id="121" name="Google Shape;121;p24"/>
          <p:cNvPicPr preferRelativeResize="0"/>
          <p:nvPr/>
        </p:nvPicPr>
        <p:blipFill>
          <a:blip r:embed="rId3">
            <a:alphaModFix/>
          </a:blip>
          <a:stretch>
            <a:fillRect/>
          </a:stretch>
        </p:blipFill>
        <p:spPr>
          <a:xfrm>
            <a:off x="818200" y="804400"/>
            <a:ext cx="6981349" cy="41395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183275" y="126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b="1" lang="en">
                <a:latin typeface="Times New Roman"/>
                <a:ea typeface="Times New Roman"/>
                <a:cs typeface="Times New Roman"/>
                <a:sym typeface="Times New Roman"/>
              </a:rPr>
              <a:t>Geo Map </a:t>
            </a:r>
            <a:r>
              <a:rPr b="1" lang="en">
                <a:latin typeface="Times New Roman"/>
                <a:ea typeface="Times New Roman"/>
                <a:cs typeface="Times New Roman"/>
                <a:sym typeface="Times New Roman"/>
              </a:rPr>
              <a:t>for impact of Precipitation on Severity of Accident</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b="1">
              <a:latin typeface="Times New Roman"/>
              <a:ea typeface="Times New Roman"/>
              <a:cs typeface="Times New Roman"/>
              <a:sym typeface="Times New Roman"/>
            </a:endParaRPr>
          </a:p>
        </p:txBody>
      </p:sp>
      <p:pic>
        <p:nvPicPr>
          <p:cNvPr id="127" name="Google Shape;127;p25"/>
          <p:cNvPicPr preferRelativeResize="0"/>
          <p:nvPr/>
        </p:nvPicPr>
        <p:blipFill>
          <a:blip r:embed="rId3">
            <a:alphaModFix/>
          </a:blip>
          <a:stretch>
            <a:fillRect/>
          </a:stretch>
        </p:blipFill>
        <p:spPr>
          <a:xfrm>
            <a:off x="385763" y="802200"/>
            <a:ext cx="8115613" cy="4139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183275" y="126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Times New Roman"/>
                <a:ea typeface="Times New Roman"/>
                <a:cs typeface="Times New Roman"/>
                <a:sym typeface="Times New Roman"/>
              </a:rPr>
              <a:t>Time playing a role in the Severity of Accident</a:t>
            </a:r>
            <a:endParaRPr b="1">
              <a:latin typeface="Times New Roman"/>
              <a:ea typeface="Times New Roman"/>
              <a:cs typeface="Times New Roman"/>
              <a:sym typeface="Times New Roman"/>
            </a:endParaRPr>
          </a:p>
        </p:txBody>
      </p:sp>
      <p:pic>
        <p:nvPicPr>
          <p:cNvPr id="133" name="Google Shape;133;p26"/>
          <p:cNvPicPr preferRelativeResize="0"/>
          <p:nvPr/>
        </p:nvPicPr>
        <p:blipFill>
          <a:blip r:embed="rId3">
            <a:alphaModFix/>
          </a:blip>
          <a:stretch>
            <a:fillRect/>
          </a:stretch>
        </p:blipFill>
        <p:spPr>
          <a:xfrm>
            <a:off x="385763" y="839225"/>
            <a:ext cx="8115613" cy="4139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90450" y="126450"/>
            <a:ext cx="8942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20">
                <a:latin typeface="Times New Roman"/>
                <a:ea typeface="Times New Roman"/>
                <a:cs typeface="Times New Roman"/>
                <a:sym typeface="Times New Roman"/>
              </a:rPr>
              <a:t>Impact of Humidity &amp; Temperature on Length of impacted area</a:t>
            </a:r>
            <a:endParaRPr b="1" sz="2420">
              <a:latin typeface="Times New Roman"/>
              <a:ea typeface="Times New Roman"/>
              <a:cs typeface="Times New Roman"/>
              <a:sym typeface="Times New Roman"/>
            </a:endParaRPr>
          </a:p>
        </p:txBody>
      </p:sp>
      <p:pic>
        <p:nvPicPr>
          <p:cNvPr id="139" name="Google Shape;139;p27"/>
          <p:cNvPicPr preferRelativeResize="0"/>
          <p:nvPr/>
        </p:nvPicPr>
        <p:blipFill>
          <a:blip r:embed="rId3">
            <a:alphaModFix/>
          </a:blip>
          <a:stretch>
            <a:fillRect/>
          </a:stretch>
        </p:blipFill>
        <p:spPr>
          <a:xfrm>
            <a:off x="559175" y="839200"/>
            <a:ext cx="7746074" cy="41395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183275" y="126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Times New Roman"/>
                <a:ea typeface="Times New Roman"/>
                <a:cs typeface="Times New Roman"/>
                <a:sym typeface="Times New Roman"/>
              </a:rPr>
              <a:t>Scatter Plot for Length of accident impact with Wind Speed</a:t>
            </a:r>
            <a:endParaRPr b="1">
              <a:latin typeface="Times New Roman"/>
              <a:ea typeface="Times New Roman"/>
              <a:cs typeface="Times New Roman"/>
              <a:sym typeface="Times New Roman"/>
            </a:endParaRPr>
          </a:p>
        </p:txBody>
      </p:sp>
      <p:pic>
        <p:nvPicPr>
          <p:cNvPr id="145" name="Google Shape;145;p28"/>
          <p:cNvPicPr preferRelativeResize="0"/>
          <p:nvPr/>
        </p:nvPicPr>
        <p:blipFill>
          <a:blip r:embed="rId3">
            <a:alphaModFix/>
          </a:blip>
          <a:stretch>
            <a:fillRect/>
          </a:stretch>
        </p:blipFill>
        <p:spPr>
          <a:xfrm>
            <a:off x="1471925" y="789875"/>
            <a:ext cx="5599875" cy="41395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183275" y="126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Times New Roman"/>
                <a:ea typeface="Times New Roman"/>
                <a:cs typeface="Times New Roman"/>
                <a:sym typeface="Times New Roman"/>
              </a:rPr>
              <a:t>Impact of Wind Chill on Distance</a:t>
            </a:r>
            <a:endParaRPr b="1">
              <a:latin typeface="Times New Roman"/>
              <a:ea typeface="Times New Roman"/>
              <a:cs typeface="Times New Roman"/>
              <a:sym typeface="Times New Roman"/>
            </a:endParaRPr>
          </a:p>
        </p:txBody>
      </p:sp>
      <p:pic>
        <p:nvPicPr>
          <p:cNvPr id="151" name="Google Shape;151;p29"/>
          <p:cNvPicPr preferRelativeResize="0"/>
          <p:nvPr/>
        </p:nvPicPr>
        <p:blipFill>
          <a:blip r:embed="rId3">
            <a:alphaModFix/>
          </a:blip>
          <a:stretch>
            <a:fillRect/>
          </a:stretch>
        </p:blipFill>
        <p:spPr>
          <a:xfrm>
            <a:off x="1496600" y="777525"/>
            <a:ext cx="5945226" cy="41395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183275" y="1264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2420">
                <a:latin typeface="Times New Roman"/>
                <a:ea typeface="Times New Roman"/>
                <a:cs typeface="Times New Roman"/>
                <a:sym typeface="Times New Roman"/>
              </a:rPr>
              <a:t>Impact</a:t>
            </a:r>
            <a:r>
              <a:rPr b="1" lang="en" sz="2420">
                <a:latin typeface="Times New Roman"/>
                <a:ea typeface="Times New Roman"/>
                <a:cs typeface="Times New Roman"/>
                <a:sym typeface="Times New Roman"/>
              </a:rPr>
              <a:t> of Pressure on the severity of the accident by Weather</a:t>
            </a:r>
            <a:endParaRPr b="1" sz="2420">
              <a:latin typeface="Times New Roman"/>
              <a:ea typeface="Times New Roman"/>
              <a:cs typeface="Times New Roman"/>
              <a:sym typeface="Times New Roman"/>
            </a:endParaRPr>
          </a:p>
        </p:txBody>
      </p:sp>
      <p:pic>
        <p:nvPicPr>
          <p:cNvPr id="157" name="Google Shape;157;p30"/>
          <p:cNvPicPr preferRelativeResize="0"/>
          <p:nvPr/>
        </p:nvPicPr>
        <p:blipFill>
          <a:blip r:embed="rId3">
            <a:alphaModFix/>
          </a:blip>
          <a:stretch>
            <a:fillRect/>
          </a:stretch>
        </p:blipFill>
        <p:spPr>
          <a:xfrm>
            <a:off x="485425" y="851550"/>
            <a:ext cx="8030598" cy="41395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183275" y="126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Times New Roman"/>
                <a:ea typeface="Times New Roman"/>
                <a:cs typeface="Times New Roman"/>
                <a:sym typeface="Times New Roman"/>
              </a:rPr>
              <a:t>Impact of Wind Direction on Severity of Accident</a:t>
            </a:r>
            <a:endParaRPr b="1">
              <a:latin typeface="Times New Roman"/>
              <a:ea typeface="Times New Roman"/>
              <a:cs typeface="Times New Roman"/>
              <a:sym typeface="Times New Roman"/>
            </a:endParaRPr>
          </a:p>
        </p:txBody>
      </p:sp>
      <p:pic>
        <p:nvPicPr>
          <p:cNvPr id="163" name="Google Shape;163;p31"/>
          <p:cNvPicPr preferRelativeResize="0"/>
          <p:nvPr/>
        </p:nvPicPr>
        <p:blipFill>
          <a:blip r:embed="rId3">
            <a:alphaModFix/>
          </a:blip>
          <a:stretch>
            <a:fillRect/>
          </a:stretch>
        </p:blipFill>
        <p:spPr>
          <a:xfrm>
            <a:off x="1323900" y="826875"/>
            <a:ext cx="5723225" cy="41395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71750" y="1264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920" u="sng">
                <a:latin typeface="Times New Roman"/>
                <a:ea typeface="Times New Roman"/>
                <a:cs typeface="Times New Roman"/>
                <a:sym typeface="Times New Roman"/>
              </a:rPr>
              <a:t>Rationale</a:t>
            </a:r>
            <a:endParaRPr b="1" sz="2920" u="sng">
              <a:latin typeface="Times New Roman"/>
              <a:ea typeface="Times New Roman"/>
              <a:cs typeface="Times New Roman"/>
              <a:sym typeface="Times New Roman"/>
            </a:endParaRPr>
          </a:p>
        </p:txBody>
      </p:sp>
      <p:sp>
        <p:nvSpPr>
          <p:cNvPr id="61" name="Google Shape;61;p14"/>
          <p:cNvSpPr txBox="1"/>
          <p:nvPr>
            <p:ph idx="1" type="body"/>
          </p:nvPr>
        </p:nvSpPr>
        <p:spPr>
          <a:xfrm>
            <a:off x="171750" y="930875"/>
            <a:ext cx="8766300" cy="3967800"/>
          </a:xfrm>
          <a:prstGeom prst="rect">
            <a:avLst/>
          </a:prstGeom>
          <a:noFill/>
          <a:ln>
            <a:noFill/>
          </a:ln>
        </p:spPr>
        <p:txBody>
          <a:bodyPr anchorCtr="0" anchor="t" bIns="91425" lIns="91425" spcFirstLastPara="1" rIns="91425" wrap="square" tIns="91425">
            <a:noAutofit/>
          </a:bodyPr>
          <a:lstStyle/>
          <a:p>
            <a:pPr indent="-357314" lvl="0" marL="457200" rtl="0" algn="l">
              <a:lnSpc>
                <a:spcPct val="115000"/>
              </a:lnSpc>
              <a:spcBef>
                <a:spcPts val="0"/>
              </a:spcBef>
              <a:spcAft>
                <a:spcPts val="0"/>
              </a:spcAft>
              <a:buClr>
                <a:schemeClr val="dk1"/>
              </a:buClr>
              <a:buSzPts val="2027"/>
              <a:buFont typeface="Times New Roman"/>
              <a:buChar char="●"/>
            </a:pPr>
            <a:r>
              <a:rPr lang="en" sz="2027">
                <a:solidFill>
                  <a:schemeClr val="dk1"/>
                </a:solidFill>
                <a:latin typeface="Times New Roman"/>
                <a:ea typeface="Times New Roman"/>
                <a:cs typeface="Times New Roman"/>
                <a:sym typeface="Times New Roman"/>
              </a:rPr>
              <a:t>Understanding the cause behind car accidents taking place in various states within United States</a:t>
            </a:r>
            <a:endParaRPr sz="2027">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027">
              <a:solidFill>
                <a:schemeClr val="dk1"/>
              </a:solidFill>
              <a:latin typeface="Times New Roman"/>
              <a:ea typeface="Times New Roman"/>
              <a:cs typeface="Times New Roman"/>
              <a:sym typeface="Times New Roman"/>
            </a:endParaRPr>
          </a:p>
          <a:p>
            <a:pPr indent="-357314" lvl="0" marL="457200" rtl="0" algn="l">
              <a:lnSpc>
                <a:spcPct val="115000"/>
              </a:lnSpc>
              <a:spcBef>
                <a:spcPts val="0"/>
              </a:spcBef>
              <a:spcAft>
                <a:spcPts val="0"/>
              </a:spcAft>
              <a:buClr>
                <a:schemeClr val="dk1"/>
              </a:buClr>
              <a:buSzPts val="2027"/>
              <a:buFont typeface="Times New Roman"/>
              <a:buChar char="●"/>
            </a:pPr>
            <a:r>
              <a:rPr lang="en" sz="2027">
                <a:solidFill>
                  <a:schemeClr val="dk1"/>
                </a:solidFill>
                <a:latin typeface="Times New Roman"/>
                <a:ea typeface="Times New Roman"/>
                <a:cs typeface="Times New Roman"/>
                <a:sym typeface="Times New Roman"/>
              </a:rPr>
              <a:t>Analyzing </a:t>
            </a:r>
            <a:r>
              <a:rPr lang="en" sz="2027">
                <a:solidFill>
                  <a:schemeClr val="dk1"/>
                </a:solidFill>
                <a:latin typeface="Times New Roman"/>
                <a:ea typeface="Times New Roman"/>
                <a:cs typeface="Times New Roman"/>
                <a:sym typeface="Times New Roman"/>
              </a:rPr>
              <a:t>the possibility of environmental and other external factors playing a role in such mishaps</a:t>
            </a:r>
            <a:endParaRPr sz="2027">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027">
              <a:solidFill>
                <a:schemeClr val="dk1"/>
              </a:solidFill>
              <a:latin typeface="Times New Roman"/>
              <a:ea typeface="Times New Roman"/>
              <a:cs typeface="Times New Roman"/>
              <a:sym typeface="Times New Roman"/>
            </a:endParaRPr>
          </a:p>
          <a:p>
            <a:pPr indent="-357314" lvl="0" marL="457200" rtl="0" algn="l">
              <a:lnSpc>
                <a:spcPct val="115000"/>
              </a:lnSpc>
              <a:spcBef>
                <a:spcPts val="0"/>
              </a:spcBef>
              <a:spcAft>
                <a:spcPts val="0"/>
              </a:spcAft>
              <a:buClr>
                <a:schemeClr val="dk1"/>
              </a:buClr>
              <a:buSzPts val="2027"/>
              <a:buFont typeface="Times New Roman"/>
              <a:buChar char="●"/>
            </a:pPr>
            <a:r>
              <a:rPr lang="en" sz="2027">
                <a:solidFill>
                  <a:schemeClr val="dk1"/>
                </a:solidFill>
                <a:latin typeface="Times New Roman"/>
                <a:ea typeface="Times New Roman"/>
                <a:cs typeface="Times New Roman"/>
                <a:sym typeface="Times New Roman"/>
              </a:rPr>
              <a:t>Evaluating if human negligence can be the probable cause of car accidents</a:t>
            </a:r>
            <a:endParaRPr sz="2027">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027">
              <a:solidFill>
                <a:schemeClr val="dk1"/>
              </a:solidFill>
              <a:latin typeface="Times New Roman"/>
              <a:ea typeface="Times New Roman"/>
              <a:cs typeface="Times New Roman"/>
              <a:sym typeface="Times New Roman"/>
            </a:endParaRPr>
          </a:p>
          <a:p>
            <a:pPr indent="-357314" lvl="0" marL="457200" rtl="0" algn="l">
              <a:lnSpc>
                <a:spcPct val="115000"/>
              </a:lnSpc>
              <a:spcBef>
                <a:spcPts val="0"/>
              </a:spcBef>
              <a:spcAft>
                <a:spcPts val="0"/>
              </a:spcAft>
              <a:buClr>
                <a:schemeClr val="dk1"/>
              </a:buClr>
              <a:buSzPts val="2027"/>
              <a:buFont typeface="Times New Roman"/>
              <a:buChar char="●"/>
            </a:pPr>
            <a:r>
              <a:rPr lang="en" sz="2027">
                <a:solidFill>
                  <a:schemeClr val="dk1"/>
                </a:solidFill>
                <a:latin typeface="Times New Roman"/>
                <a:ea typeface="Times New Roman"/>
                <a:cs typeface="Times New Roman"/>
                <a:sym typeface="Times New Roman"/>
              </a:rPr>
              <a:t>Exploring</a:t>
            </a:r>
            <a:r>
              <a:rPr lang="en" sz="2027">
                <a:solidFill>
                  <a:schemeClr val="dk1"/>
                </a:solidFill>
                <a:latin typeface="Times New Roman"/>
                <a:ea typeface="Times New Roman"/>
                <a:cs typeface="Times New Roman"/>
                <a:sym typeface="Times New Roman"/>
              </a:rPr>
              <a:t> the appropriate measures which can be taken to avoid such accidents</a:t>
            </a:r>
            <a:endParaRPr sz="2027">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idx="1" type="body"/>
          </p:nvPr>
        </p:nvSpPr>
        <p:spPr>
          <a:xfrm>
            <a:off x="77325" y="180900"/>
            <a:ext cx="4092300" cy="84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900">
                <a:solidFill>
                  <a:schemeClr val="dk1"/>
                </a:solidFill>
                <a:latin typeface="Times New Roman"/>
                <a:ea typeface="Times New Roman"/>
                <a:cs typeface="Times New Roman"/>
                <a:sym typeface="Times New Roman"/>
              </a:rPr>
              <a:t>Correlation Matrix of the severity and columns C-I, V-AC, and AE-AU </a:t>
            </a:r>
            <a:endParaRPr b="1" sz="1900">
              <a:solidFill>
                <a:schemeClr val="dk1"/>
              </a:solidFill>
              <a:latin typeface="Times New Roman"/>
              <a:ea typeface="Times New Roman"/>
              <a:cs typeface="Times New Roman"/>
              <a:sym typeface="Times New Roman"/>
            </a:endParaRPr>
          </a:p>
        </p:txBody>
      </p:sp>
      <p:pic>
        <p:nvPicPr>
          <p:cNvPr id="169" name="Google Shape;169;p32"/>
          <p:cNvPicPr preferRelativeResize="0"/>
          <p:nvPr/>
        </p:nvPicPr>
        <p:blipFill>
          <a:blip r:embed="rId3">
            <a:alphaModFix/>
          </a:blip>
          <a:stretch>
            <a:fillRect/>
          </a:stretch>
        </p:blipFill>
        <p:spPr>
          <a:xfrm>
            <a:off x="69900" y="3372000"/>
            <a:ext cx="9004201" cy="1697500"/>
          </a:xfrm>
          <a:prstGeom prst="rect">
            <a:avLst/>
          </a:prstGeom>
          <a:noFill/>
          <a:ln>
            <a:noFill/>
          </a:ln>
        </p:spPr>
      </p:pic>
      <p:pic>
        <p:nvPicPr>
          <p:cNvPr id="170" name="Google Shape;170;p32"/>
          <p:cNvPicPr preferRelativeResize="0"/>
          <p:nvPr/>
        </p:nvPicPr>
        <p:blipFill>
          <a:blip r:embed="rId4">
            <a:alphaModFix/>
          </a:blip>
          <a:stretch>
            <a:fillRect/>
          </a:stretch>
        </p:blipFill>
        <p:spPr>
          <a:xfrm>
            <a:off x="4393250" y="94550"/>
            <a:ext cx="4615075" cy="31197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3"/>
          <p:cNvPicPr preferRelativeResize="0"/>
          <p:nvPr/>
        </p:nvPicPr>
        <p:blipFill>
          <a:blip r:embed="rId3">
            <a:alphaModFix/>
          </a:blip>
          <a:stretch>
            <a:fillRect/>
          </a:stretch>
        </p:blipFill>
        <p:spPr>
          <a:xfrm>
            <a:off x="756525" y="748500"/>
            <a:ext cx="7487073" cy="4205876"/>
          </a:xfrm>
          <a:prstGeom prst="rect">
            <a:avLst/>
          </a:prstGeom>
          <a:noFill/>
          <a:ln>
            <a:noFill/>
          </a:ln>
        </p:spPr>
      </p:pic>
      <p:sp>
        <p:nvSpPr>
          <p:cNvPr id="176" name="Google Shape;176;p33"/>
          <p:cNvSpPr txBox="1"/>
          <p:nvPr>
            <p:ph type="title"/>
          </p:nvPr>
        </p:nvSpPr>
        <p:spPr>
          <a:xfrm>
            <a:off x="183275" y="126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Times New Roman"/>
                <a:ea typeface="Times New Roman"/>
                <a:cs typeface="Times New Roman"/>
                <a:sym typeface="Times New Roman"/>
              </a:rPr>
              <a:t>Weather Conditions Map</a:t>
            </a:r>
            <a:endParaRPr b="1">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4"/>
          <p:cNvPicPr preferRelativeResize="0"/>
          <p:nvPr/>
        </p:nvPicPr>
        <p:blipFill>
          <a:blip r:embed="rId3">
            <a:alphaModFix/>
          </a:blip>
          <a:stretch>
            <a:fillRect/>
          </a:stretch>
        </p:blipFill>
        <p:spPr>
          <a:xfrm>
            <a:off x="822300" y="699150"/>
            <a:ext cx="7499402" cy="4336098"/>
          </a:xfrm>
          <a:prstGeom prst="rect">
            <a:avLst/>
          </a:prstGeom>
          <a:noFill/>
          <a:ln>
            <a:noFill/>
          </a:ln>
        </p:spPr>
      </p:pic>
      <p:sp>
        <p:nvSpPr>
          <p:cNvPr id="182" name="Google Shape;182;p34"/>
          <p:cNvSpPr txBox="1"/>
          <p:nvPr>
            <p:ph type="title"/>
          </p:nvPr>
        </p:nvSpPr>
        <p:spPr>
          <a:xfrm>
            <a:off x="183275" y="126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Times New Roman"/>
                <a:ea typeface="Times New Roman"/>
                <a:cs typeface="Times New Roman"/>
                <a:sym typeface="Times New Roman"/>
              </a:rPr>
              <a:t>Severity Classification Map</a:t>
            </a:r>
            <a:endParaRPr b="1">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5"/>
          <p:cNvPicPr preferRelativeResize="0"/>
          <p:nvPr/>
        </p:nvPicPr>
        <p:blipFill>
          <a:blip r:embed="rId3">
            <a:alphaModFix/>
          </a:blip>
          <a:stretch>
            <a:fillRect/>
          </a:stretch>
        </p:blipFill>
        <p:spPr>
          <a:xfrm>
            <a:off x="818200" y="699150"/>
            <a:ext cx="7450051" cy="4312501"/>
          </a:xfrm>
          <a:prstGeom prst="rect">
            <a:avLst/>
          </a:prstGeom>
          <a:noFill/>
          <a:ln>
            <a:noFill/>
          </a:ln>
        </p:spPr>
      </p:pic>
      <p:sp>
        <p:nvSpPr>
          <p:cNvPr id="188" name="Google Shape;188;p35"/>
          <p:cNvSpPr txBox="1"/>
          <p:nvPr>
            <p:ph type="title"/>
          </p:nvPr>
        </p:nvSpPr>
        <p:spPr>
          <a:xfrm>
            <a:off x="183275" y="126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Times New Roman"/>
                <a:ea typeface="Times New Roman"/>
                <a:cs typeface="Times New Roman"/>
                <a:sym typeface="Times New Roman"/>
              </a:rPr>
              <a:t>Time of Day and Severity</a:t>
            </a:r>
            <a:endParaRPr b="1">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6"/>
          <p:cNvPicPr preferRelativeResize="0"/>
          <p:nvPr/>
        </p:nvPicPr>
        <p:blipFill>
          <a:blip r:embed="rId3">
            <a:alphaModFix/>
          </a:blip>
          <a:stretch>
            <a:fillRect/>
          </a:stretch>
        </p:blipFill>
        <p:spPr>
          <a:xfrm>
            <a:off x="853138" y="699150"/>
            <a:ext cx="7437727" cy="4299325"/>
          </a:xfrm>
          <a:prstGeom prst="rect">
            <a:avLst/>
          </a:prstGeom>
          <a:noFill/>
          <a:ln>
            <a:noFill/>
          </a:ln>
        </p:spPr>
      </p:pic>
      <p:sp>
        <p:nvSpPr>
          <p:cNvPr id="194" name="Google Shape;194;p36"/>
          <p:cNvSpPr txBox="1"/>
          <p:nvPr>
            <p:ph type="title"/>
          </p:nvPr>
        </p:nvSpPr>
        <p:spPr>
          <a:xfrm>
            <a:off x="183275" y="126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Times New Roman"/>
                <a:ea typeface="Times New Roman"/>
                <a:cs typeface="Times New Roman"/>
                <a:sym typeface="Times New Roman"/>
              </a:rPr>
              <a:t>Zip codes with most number of accidents</a:t>
            </a:r>
            <a:endParaRPr b="1">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183275" y="126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Times New Roman"/>
                <a:ea typeface="Times New Roman"/>
                <a:cs typeface="Times New Roman"/>
                <a:sym typeface="Times New Roman"/>
              </a:rPr>
              <a:t>States with highest accident severity</a:t>
            </a:r>
            <a:endParaRPr b="1">
              <a:latin typeface="Times New Roman"/>
              <a:ea typeface="Times New Roman"/>
              <a:cs typeface="Times New Roman"/>
              <a:sym typeface="Times New Roman"/>
            </a:endParaRPr>
          </a:p>
        </p:txBody>
      </p:sp>
      <p:pic>
        <p:nvPicPr>
          <p:cNvPr id="200" name="Google Shape;200;p37"/>
          <p:cNvPicPr preferRelativeResize="0"/>
          <p:nvPr/>
        </p:nvPicPr>
        <p:blipFill>
          <a:blip r:embed="rId3">
            <a:alphaModFix/>
          </a:blip>
          <a:stretch>
            <a:fillRect/>
          </a:stretch>
        </p:blipFill>
        <p:spPr>
          <a:xfrm>
            <a:off x="605325" y="777550"/>
            <a:ext cx="7676506" cy="41395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139800" y="126450"/>
            <a:ext cx="8880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20">
                <a:latin typeface="Times New Roman"/>
                <a:ea typeface="Times New Roman"/>
                <a:cs typeface="Times New Roman"/>
                <a:sym typeface="Times New Roman"/>
              </a:rPr>
              <a:t>Impact of presence of amenity on severity of accident</a:t>
            </a:r>
            <a:endParaRPr b="1" sz="2420">
              <a:latin typeface="Times New Roman"/>
              <a:ea typeface="Times New Roman"/>
              <a:cs typeface="Times New Roman"/>
              <a:sym typeface="Times New Roman"/>
            </a:endParaRPr>
          </a:p>
        </p:txBody>
      </p:sp>
      <p:pic>
        <p:nvPicPr>
          <p:cNvPr id="206" name="Google Shape;206;p38"/>
          <p:cNvPicPr preferRelativeResize="0"/>
          <p:nvPr/>
        </p:nvPicPr>
        <p:blipFill>
          <a:blip r:embed="rId3">
            <a:alphaModFix/>
          </a:blip>
          <a:stretch>
            <a:fillRect/>
          </a:stretch>
        </p:blipFill>
        <p:spPr>
          <a:xfrm>
            <a:off x="1336250" y="1149450"/>
            <a:ext cx="5395024" cy="3779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183275" y="126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Times New Roman"/>
                <a:ea typeface="Times New Roman"/>
                <a:cs typeface="Times New Roman"/>
                <a:sym typeface="Times New Roman"/>
              </a:rPr>
              <a:t>Impact of the presence of a bump on accident severity </a:t>
            </a:r>
            <a:endParaRPr b="1">
              <a:latin typeface="Times New Roman"/>
              <a:ea typeface="Times New Roman"/>
              <a:cs typeface="Times New Roman"/>
              <a:sym typeface="Times New Roman"/>
            </a:endParaRPr>
          </a:p>
        </p:txBody>
      </p:sp>
      <p:pic>
        <p:nvPicPr>
          <p:cNvPr id="212" name="Google Shape;212;p39"/>
          <p:cNvPicPr preferRelativeResize="0"/>
          <p:nvPr/>
        </p:nvPicPr>
        <p:blipFill>
          <a:blip r:embed="rId3">
            <a:alphaModFix/>
          </a:blip>
          <a:stretch>
            <a:fillRect/>
          </a:stretch>
        </p:blipFill>
        <p:spPr>
          <a:xfrm>
            <a:off x="1742775" y="883975"/>
            <a:ext cx="5658450" cy="4099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183275" y="126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b="1" lang="en">
                <a:latin typeface="Times New Roman"/>
                <a:ea typeface="Times New Roman"/>
                <a:cs typeface="Times New Roman"/>
                <a:sym typeface="Times New Roman"/>
              </a:rPr>
              <a:t>Impact</a:t>
            </a:r>
            <a:r>
              <a:rPr b="1" lang="en">
                <a:latin typeface="Times New Roman"/>
                <a:ea typeface="Times New Roman"/>
                <a:cs typeface="Times New Roman"/>
                <a:sym typeface="Times New Roman"/>
              </a:rPr>
              <a:t> of the presence of a crossing on accident severity </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b="1">
              <a:latin typeface="Times New Roman"/>
              <a:ea typeface="Times New Roman"/>
              <a:cs typeface="Times New Roman"/>
              <a:sym typeface="Times New Roman"/>
            </a:endParaRPr>
          </a:p>
        </p:txBody>
      </p:sp>
      <p:pic>
        <p:nvPicPr>
          <p:cNvPr id="218" name="Google Shape;218;p40"/>
          <p:cNvPicPr preferRelativeResize="0"/>
          <p:nvPr/>
        </p:nvPicPr>
        <p:blipFill>
          <a:blip r:embed="rId3">
            <a:alphaModFix/>
          </a:blip>
          <a:stretch>
            <a:fillRect/>
          </a:stretch>
        </p:blipFill>
        <p:spPr>
          <a:xfrm>
            <a:off x="2372600" y="952925"/>
            <a:ext cx="3711550" cy="39888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183275" y="126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Times New Roman"/>
                <a:ea typeface="Times New Roman"/>
                <a:cs typeface="Times New Roman"/>
                <a:sym typeface="Times New Roman"/>
              </a:rPr>
              <a:t>Impact</a:t>
            </a:r>
            <a:r>
              <a:rPr b="1" lang="en">
                <a:latin typeface="Times New Roman"/>
                <a:ea typeface="Times New Roman"/>
                <a:cs typeface="Times New Roman"/>
                <a:sym typeface="Times New Roman"/>
              </a:rPr>
              <a:t> of No Exit on Severity of accident</a:t>
            </a:r>
            <a:endParaRPr b="1">
              <a:latin typeface="Times New Roman"/>
              <a:ea typeface="Times New Roman"/>
              <a:cs typeface="Times New Roman"/>
              <a:sym typeface="Times New Roman"/>
            </a:endParaRPr>
          </a:p>
        </p:txBody>
      </p:sp>
      <p:pic>
        <p:nvPicPr>
          <p:cNvPr id="224" name="Google Shape;224;p41"/>
          <p:cNvPicPr preferRelativeResize="0"/>
          <p:nvPr/>
        </p:nvPicPr>
        <p:blipFill>
          <a:blip r:embed="rId3">
            <a:alphaModFix/>
          </a:blip>
          <a:stretch>
            <a:fillRect/>
          </a:stretch>
        </p:blipFill>
        <p:spPr>
          <a:xfrm>
            <a:off x="2014650" y="777550"/>
            <a:ext cx="4662449" cy="41395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137025" y="64950"/>
            <a:ext cx="8354700" cy="52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820" u="sng">
                <a:latin typeface="Times New Roman"/>
                <a:ea typeface="Times New Roman"/>
                <a:cs typeface="Times New Roman"/>
                <a:sym typeface="Times New Roman"/>
              </a:rPr>
              <a:t>Hypothesis</a:t>
            </a:r>
            <a:endParaRPr b="1" sz="2820" u="sng">
              <a:latin typeface="Times New Roman"/>
              <a:ea typeface="Times New Roman"/>
              <a:cs typeface="Times New Roman"/>
              <a:sym typeface="Times New Roman"/>
            </a:endParaRPr>
          </a:p>
        </p:txBody>
      </p:sp>
      <p:sp>
        <p:nvSpPr>
          <p:cNvPr id="67" name="Google Shape;67;p15"/>
          <p:cNvSpPr txBox="1"/>
          <p:nvPr>
            <p:ph idx="1" type="body"/>
          </p:nvPr>
        </p:nvSpPr>
        <p:spPr>
          <a:xfrm>
            <a:off x="186900" y="723625"/>
            <a:ext cx="8770200" cy="4193700"/>
          </a:xfrm>
          <a:prstGeom prst="rect">
            <a:avLst/>
          </a:prstGeom>
          <a:noFill/>
          <a:ln>
            <a:noFill/>
          </a:ln>
        </p:spPr>
        <p:txBody>
          <a:bodyPr anchorCtr="0" anchor="t" bIns="91425" lIns="91425" spcFirstLastPara="1" rIns="91425" wrap="square" tIns="91425">
            <a:noAutofit/>
          </a:bodyPr>
          <a:lstStyle/>
          <a:p>
            <a:pPr indent="-374650" lvl="0" marL="457200" rtl="0" algn="l">
              <a:lnSpc>
                <a:spcPct val="150000"/>
              </a:lnSpc>
              <a:spcBef>
                <a:spcPts val="0"/>
              </a:spcBef>
              <a:spcAft>
                <a:spcPts val="0"/>
              </a:spcAft>
              <a:buClr>
                <a:schemeClr val="dk1"/>
              </a:buClr>
              <a:buSzPts val="2300"/>
              <a:buFont typeface="Times New Roman"/>
              <a:buAutoNum type="arabicPeriod"/>
            </a:pPr>
            <a:r>
              <a:rPr lang="en" sz="2300">
                <a:solidFill>
                  <a:schemeClr val="dk1"/>
                </a:solidFill>
                <a:latin typeface="Times New Roman"/>
                <a:ea typeface="Times New Roman"/>
                <a:cs typeface="Times New Roman"/>
                <a:sym typeface="Times New Roman"/>
              </a:rPr>
              <a:t>Severity of the accident is correlated with environmental factors like wind speed, precipitation, temperature, humidity and pressure</a:t>
            </a:r>
            <a:endParaRPr sz="23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2300">
              <a:solidFill>
                <a:schemeClr val="dk1"/>
              </a:solidFill>
              <a:latin typeface="Times New Roman"/>
              <a:ea typeface="Times New Roman"/>
              <a:cs typeface="Times New Roman"/>
              <a:sym typeface="Times New Roman"/>
            </a:endParaRPr>
          </a:p>
          <a:p>
            <a:pPr indent="-374650" lvl="0" marL="457200" rtl="0" algn="l">
              <a:lnSpc>
                <a:spcPct val="150000"/>
              </a:lnSpc>
              <a:spcBef>
                <a:spcPts val="0"/>
              </a:spcBef>
              <a:spcAft>
                <a:spcPts val="0"/>
              </a:spcAft>
              <a:buClr>
                <a:schemeClr val="dk1"/>
              </a:buClr>
              <a:buSzPts val="2300"/>
              <a:buFont typeface="Times New Roman"/>
              <a:buAutoNum type="arabicPeriod"/>
            </a:pPr>
            <a:r>
              <a:rPr lang="en" sz="2300">
                <a:solidFill>
                  <a:schemeClr val="dk1"/>
                </a:solidFill>
                <a:latin typeface="Times New Roman"/>
                <a:ea typeface="Times New Roman"/>
                <a:cs typeface="Times New Roman"/>
                <a:sym typeface="Times New Roman"/>
              </a:rPr>
              <a:t>Impact of the accident in terms of distance is correlated with external factors like traffic signs, bumps, amenity, no exit etc</a:t>
            </a:r>
            <a:endParaRPr sz="23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2300">
              <a:solidFill>
                <a:schemeClr val="dk1"/>
              </a:solidFill>
              <a:latin typeface="Times New Roman"/>
              <a:ea typeface="Times New Roman"/>
              <a:cs typeface="Times New Roman"/>
              <a:sym typeface="Times New Roman"/>
            </a:endParaRPr>
          </a:p>
          <a:p>
            <a:pPr indent="-374650" lvl="0" marL="457200" rtl="0" algn="l">
              <a:lnSpc>
                <a:spcPct val="150000"/>
              </a:lnSpc>
              <a:spcBef>
                <a:spcPts val="0"/>
              </a:spcBef>
              <a:spcAft>
                <a:spcPts val="0"/>
              </a:spcAft>
              <a:buClr>
                <a:schemeClr val="dk1"/>
              </a:buClr>
              <a:buSzPts val="2300"/>
              <a:buFont typeface="Times New Roman"/>
              <a:buAutoNum type="arabicPeriod"/>
            </a:pPr>
            <a:r>
              <a:rPr lang="en" sz="2300">
                <a:solidFill>
                  <a:schemeClr val="dk1"/>
                </a:solidFill>
                <a:latin typeface="Times New Roman"/>
                <a:ea typeface="Times New Roman"/>
                <a:cs typeface="Times New Roman"/>
                <a:sym typeface="Times New Roman"/>
              </a:rPr>
              <a:t>More accidents take place in the night due to lack of visibility as compared to accidents in the day time</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183275" y="126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Times New Roman"/>
                <a:ea typeface="Times New Roman"/>
                <a:cs typeface="Times New Roman"/>
                <a:sym typeface="Times New Roman"/>
              </a:rPr>
              <a:t>Impact of presence of traffic signal on severity of accident</a:t>
            </a:r>
            <a:endParaRPr b="1">
              <a:latin typeface="Times New Roman"/>
              <a:ea typeface="Times New Roman"/>
              <a:cs typeface="Times New Roman"/>
              <a:sym typeface="Times New Roman"/>
            </a:endParaRPr>
          </a:p>
        </p:txBody>
      </p:sp>
      <p:pic>
        <p:nvPicPr>
          <p:cNvPr id="230" name="Google Shape;230;p42"/>
          <p:cNvPicPr preferRelativeResize="0"/>
          <p:nvPr/>
        </p:nvPicPr>
        <p:blipFill>
          <a:blip r:embed="rId3">
            <a:alphaModFix/>
          </a:blip>
          <a:stretch>
            <a:fillRect/>
          </a:stretch>
        </p:blipFill>
        <p:spPr>
          <a:xfrm>
            <a:off x="471000" y="851550"/>
            <a:ext cx="7969926" cy="40224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152400" y="126450"/>
            <a:ext cx="85515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Times New Roman"/>
                <a:ea typeface="Times New Roman"/>
                <a:cs typeface="Times New Roman"/>
                <a:sym typeface="Times New Roman"/>
              </a:rPr>
              <a:t>Impact of Stop sign on the severity of accidents</a:t>
            </a:r>
            <a:endParaRPr b="1">
              <a:latin typeface="Times New Roman"/>
              <a:ea typeface="Times New Roman"/>
              <a:cs typeface="Times New Roman"/>
              <a:sym typeface="Times New Roman"/>
            </a:endParaRPr>
          </a:p>
        </p:txBody>
      </p:sp>
      <p:pic>
        <p:nvPicPr>
          <p:cNvPr id="236" name="Google Shape;236;p43"/>
          <p:cNvPicPr preferRelativeResize="0"/>
          <p:nvPr/>
        </p:nvPicPr>
        <p:blipFill>
          <a:blip r:embed="rId3">
            <a:alphaModFix/>
          </a:blip>
          <a:stretch>
            <a:fillRect/>
          </a:stretch>
        </p:blipFill>
        <p:spPr>
          <a:xfrm>
            <a:off x="152400" y="851550"/>
            <a:ext cx="8839200" cy="40224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183275" y="126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b="1" lang="en">
                <a:latin typeface="Times New Roman"/>
                <a:ea typeface="Times New Roman"/>
                <a:cs typeface="Times New Roman"/>
                <a:sym typeface="Times New Roman"/>
              </a:rPr>
              <a:t>Impact</a:t>
            </a:r>
            <a:r>
              <a:rPr b="1" lang="en">
                <a:latin typeface="Times New Roman"/>
                <a:ea typeface="Times New Roman"/>
                <a:cs typeface="Times New Roman"/>
                <a:sym typeface="Times New Roman"/>
              </a:rPr>
              <a:t> of the presence of railway on severity of accident</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b="1">
              <a:latin typeface="Times New Roman"/>
              <a:ea typeface="Times New Roman"/>
              <a:cs typeface="Times New Roman"/>
              <a:sym typeface="Times New Roman"/>
            </a:endParaRPr>
          </a:p>
        </p:txBody>
      </p:sp>
      <p:pic>
        <p:nvPicPr>
          <p:cNvPr id="242" name="Google Shape;242;p44"/>
          <p:cNvPicPr preferRelativeResize="0"/>
          <p:nvPr/>
        </p:nvPicPr>
        <p:blipFill>
          <a:blip r:embed="rId3">
            <a:alphaModFix/>
          </a:blip>
          <a:stretch>
            <a:fillRect/>
          </a:stretch>
        </p:blipFill>
        <p:spPr>
          <a:xfrm>
            <a:off x="2749825" y="752875"/>
            <a:ext cx="3387499" cy="41395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183275" y="126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u="sng">
                <a:latin typeface="Times New Roman"/>
                <a:ea typeface="Times New Roman"/>
                <a:cs typeface="Times New Roman"/>
                <a:sym typeface="Times New Roman"/>
              </a:rPr>
              <a:t>Scope and Limitations</a:t>
            </a:r>
            <a:endParaRPr b="1" u="sng">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b="1" u="sng">
              <a:latin typeface="Times New Roman"/>
              <a:ea typeface="Times New Roman"/>
              <a:cs typeface="Times New Roman"/>
              <a:sym typeface="Times New Roman"/>
            </a:endParaRPr>
          </a:p>
        </p:txBody>
      </p:sp>
      <p:sp>
        <p:nvSpPr>
          <p:cNvPr id="248" name="Google Shape;248;p45"/>
          <p:cNvSpPr txBox="1"/>
          <p:nvPr>
            <p:ph idx="1" type="body"/>
          </p:nvPr>
        </p:nvSpPr>
        <p:spPr>
          <a:xfrm>
            <a:off x="148350" y="795425"/>
            <a:ext cx="8847300" cy="4183500"/>
          </a:xfrm>
          <a:prstGeom prst="rect">
            <a:avLst/>
          </a:prstGeom>
          <a:noFill/>
          <a:ln>
            <a:noFill/>
          </a:ln>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Scope:</a:t>
            </a:r>
            <a:endParaRPr sz="1500">
              <a:solidFill>
                <a:schemeClr val="dk1"/>
              </a:solidFill>
              <a:latin typeface="Times New Roman"/>
              <a:ea typeface="Times New Roman"/>
              <a:cs typeface="Times New Roman"/>
              <a:sym typeface="Times New Roman"/>
            </a:endParaRPr>
          </a:p>
          <a:p>
            <a:pPr indent="-323850" lvl="1" marL="914400" rtl="0" algn="l">
              <a:lnSpc>
                <a:spcPct val="20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scope of the project is to explore and analyze these factors to see if they have an impact on car accidents and use the information to create safer driving conditions</a:t>
            </a:r>
            <a:endParaRPr sz="1500">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Limitations:</a:t>
            </a:r>
            <a:endParaRPr sz="1500">
              <a:solidFill>
                <a:schemeClr val="dk1"/>
              </a:solidFill>
              <a:latin typeface="Times New Roman"/>
              <a:ea typeface="Times New Roman"/>
              <a:cs typeface="Times New Roman"/>
              <a:sym typeface="Times New Roman"/>
            </a:endParaRPr>
          </a:p>
          <a:p>
            <a:pPr indent="-323850" lvl="1" marL="914400" rtl="0" algn="l">
              <a:lnSpc>
                <a:spcPct val="20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Data was inconsistent consisting of missing values and other data that may have impacted accuracy and reliability of analysis</a:t>
            </a:r>
            <a:endParaRPr sz="1500">
              <a:solidFill>
                <a:schemeClr val="dk1"/>
              </a:solidFill>
              <a:latin typeface="Times New Roman"/>
              <a:ea typeface="Times New Roman"/>
              <a:cs typeface="Times New Roman"/>
              <a:sym typeface="Times New Roman"/>
            </a:endParaRPr>
          </a:p>
          <a:p>
            <a:pPr indent="-323850" lvl="1" marL="914400" rtl="0" algn="l">
              <a:lnSpc>
                <a:spcPct val="20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Parameters like human negligence or distraction while driving could not be captured in the analysis however it can be explored further</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6"/>
          <p:cNvSpPr txBox="1"/>
          <p:nvPr>
            <p:ph type="title"/>
          </p:nvPr>
        </p:nvSpPr>
        <p:spPr>
          <a:xfrm>
            <a:off x="148425" y="1651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520" u="sng">
                <a:latin typeface="Times New Roman"/>
                <a:ea typeface="Times New Roman"/>
                <a:cs typeface="Times New Roman"/>
                <a:sym typeface="Times New Roman"/>
              </a:rPr>
              <a:t>Results and Conclusions</a:t>
            </a:r>
            <a:endParaRPr b="1" sz="2520" u="sng">
              <a:latin typeface="Times New Roman"/>
              <a:ea typeface="Times New Roman"/>
              <a:cs typeface="Times New Roman"/>
              <a:sym typeface="Times New Roman"/>
            </a:endParaRPr>
          </a:p>
        </p:txBody>
      </p:sp>
      <p:sp>
        <p:nvSpPr>
          <p:cNvPr id="254" name="Google Shape;254;p46"/>
          <p:cNvSpPr txBox="1"/>
          <p:nvPr>
            <p:ph idx="1" type="body"/>
          </p:nvPr>
        </p:nvSpPr>
        <p:spPr>
          <a:xfrm>
            <a:off x="248825" y="737800"/>
            <a:ext cx="8583600" cy="41607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S</a:t>
            </a:r>
            <a:r>
              <a:rPr lang="en" sz="2300">
                <a:solidFill>
                  <a:schemeClr val="dk1"/>
                </a:solidFill>
                <a:latin typeface="Times New Roman"/>
                <a:ea typeface="Times New Roman"/>
                <a:cs typeface="Times New Roman"/>
                <a:sym typeface="Times New Roman"/>
              </a:rPr>
              <a:t>ome states have more severe accidents than others because of the number of cars and also weather conditions in different states.</a:t>
            </a:r>
            <a:endParaRPr sz="2300">
              <a:solidFill>
                <a:schemeClr val="dk1"/>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Bad weather conditions such as heavy rain and snow cause more car accidents than sunny days.</a:t>
            </a:r>
            <a:endParaRPr sz="2300">
              <a:solidFill>
                <a:schemeClr val="dk1"/>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Traffic signs &amp; boards do have an impact on occurrence of car accidents</a:t>
            </a:r>
            <a:endParaRPr sz="2300">
              <a:solidFill>
                <a:schemeClr val="dk1"/>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More accidents took place during day time as compared to night time</a:t>
            </a:r>
            <a:endParaRPr sz="2300">
              <a:solidFill>
                <a:schemeClr val="dk1"/>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External factors such as humidity, pressure, temperature do impact car accidents in a certain way</a:t>
            </a:r>
            <a:endParaRPr sz="2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7"/>
          <p:cNvSpPr txBox="1"/>
          <p:nvPr>
            <p:ph type="title"/>
          </p:nvPr>
        </p:nvSpPr>
        <p:spPr>
          <a:xfrm>
            <a:off x="90450" y="126450"/>
            <a:ext cx="8613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111"/>
              <a:buFont typeface="Arial"/>
              <a:buNone/>
            </a:pPr>
            <a:r>
              <a:rPr b="1" lang="en" sz="2600" u="sng">
                <a:latin typeface="Times New Roman"/>
                <a:ea typeface="Times New Roman"/>
                <a:cs typeface="Times New Roman"/>
                <a:sym typeface="Times New Roman"/>
              </a:rPr>
              <a:t>Recommendations and Suggestions</a:t>
            </a:r>
            <a:endParaRPr b="1" sz="2600" u="sng">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sz="2620" u="sng">
              <a:latin typeface="Times New Roman"/>
              <a:ea typeface="Times New Roman"/>
              <a:cs typeface="Times New Roman"/>
              <a:sym typeface="Times New Roman"/>
            </a:endParaRPr>
          </a:p>
        </p:txBody>
      </p:sp>
      <p:sp>
        <p:nvSpPr>
          <p:cNvPr id="260" name="Google Shape;260;p47"/>
          <p:cNvSpPr txBox="1"/>
          <p:nvPr>
            <p:ph idx="1" type="body"/>
          </p:nvPr>
        </p:nvSpPr>
        <p:spPr>
          <a:xfrm>
            <a:off x="148350" y="883975"/>
            <a:ext cx="8847300" cy="4134000"/>
          </a:xfrm>
          <a:prstGeom prst="rect">
            <a:avLst/>
          </a:prstGeom>
          <a:noFill/>
          <a:ln>
            <a:noFill/>
          </a:ln>
        </p:spPr>
        <p:txBody>
          <a:bodyPr anchorCtr="0" anchor="t" bIns="91425" lIns="91425" spcFirstLastPara="1" rIns="91425" wrap="square" tIns="91425">
            <a:noAutofit/>
          </a:bodyPr>
          <a:lstStyle/>
          <a:p>
            <a:pPr indent="-381000" lvl="0" marL="457200" marR="1264285" rtl="0" algn="l">
              <a:lnSpc>
                <a:spcPct val="100000"/>
              </a:lnSpc>
              <a:spcBef>
                <a:spcPts val="1795"/>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Presence of more external signs like traffic signals, bumps, amenities etc can significantly decrease the number of car accidents</a:t>
            </a:r>
            <a:endParaRPr sz="2400">
              <a:solidFill>
                <a:schemeClr val="dk1"/>
              </a:solidFill>
              <a:latin typeface="Times New Roman"/>
              <a:ea typeface="Times New Roman"/>
              <a:cs typeface="Times New Roman"/>
              <a:sym typeface="Times New Roman"/>
            </a:endParaRPr>
          </a:p>
          <a:p>
            <a:pPr indent="-381000" lvl="0" marL="457200" marR="1264285" rtl="0" algn="l">
              <a:lnSpc>
                <a:spcPct val="100000"/>
              </a:lnSpc>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Policy should be enforced in states like California and Florida to manage car accidents</a:t>
            </a:r>
            <a:endParaRPr sz="2400">
              <a:solidFill>
                <a:schemeClr val="dk1"/>
              </a:solidFill>
              <a:latin typeface="Times New Roman"/>
              <a:ea typeface="Times New Roman"/>
              <a:cs typeface="Times New Roman"/>
              <a:sym typeface="Times New Roman"/>
            </a:endParaRPr>
          </a:p>
          <a:p>
            <a:pPr indent="-381000" lvl="0" marL="457200" marR="1264285" rtl="0" algn="l">
              <a:lnSpc>
                <a:spcPct val="100000"/>
              </a:lnSpc>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Efficient weather forecast can greatly help people decide about the time of their travel thereby preventing accidents</a:t>
            </a:r>
            <a:endParaRPr sz="2400">
              <a:solidFill>
                <a:schemeClr val="dk1"/>
              </a:solidFill>
              <a:latin typeface="Times New Roman"/>
              <a:ea typeface="Times New Roman"/>
              <a:cs typeface="Times New Roman"/>
              <a:sym typeface="Times New Roman"/>
            </a:endParaRPr>
          </a:p>
          <a:p>
            <a:pPr indent="-381000" lvl="0" marL="457200" marR="1264285" rtl="0" algn="l">
              <a:lnSpc>
                <a:spcPct val="100000"/>
              </a:lnSpc>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Relief fund should be arranged for people affected by accidents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type="title"/>
          </p:nvPr>
        </p:nvSpPr>
        <p:spPr>
          <a:xfrm>
            <a:off x="90800" y="1261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620" u="sng">
                <a:latin typeface="Times New Roman"/>
                <a:ea typeface="Times New Roman"/>
                <a:cs typeface="Times New Roman"/>
                <a:sym typeface="Times New Roman"/>
              </a:rPr>
              <a:t>References </a:t>
            </a:r>
            <a:endParaRPr b="1" sz="2620" u="sng">
              <a:latin typeface="Times New Roman"/>
              <a:ea typeface="Times New Roman"/>
              <a:cs typeface="Times New Roman"/>
              <a:sym typeface="Times New Roman"/>
            </a:endParaRPr>
          </a:p>
        </p:txBody>
      </p:sp>
      <p:sp>
        <p:nvSpPr>
          <p:cNvPr id="266" name="Google Shape;266;p48"/>
          <p:cNvSpPr txBox="1"/>
          <p:nvPr>
            <p:ph idx="1" type="body"/>
          </p:nvPr>
        </p:nvSpPr>
        <p:spPr>
          <a:xfrm>
            <a:off x="125550" y="915750"/>
            <a:ext cx="8892900" cy="3988800"/>
          </a:xfrm>
          <a:prstGeom prst="rect">
            <a:avLst/>
          </a:prstGeom>
          <a:noFill/>
          <a:ln>
            <a:noFill/>
          </a:ln>
        </p:spPr>
        <p:txBody>
          <a:bodyPr anchorCtr="0" anchor="t" bIns="91425" lIns="91425" spcFirstLastPara="1" rIns="91425" wrap="square" tIns="91425">
            <a:noAutofit/>
          </a:bodyPr>
          <a:lstStyle/>
          <a:p>
            <a:pPr indent="-374650" lvl="0" marL="457200" rtl="0" algn="l">
              <a:lnSpc>
                <a:spcPct val="200000"/>
              </a:lnSpc>
              <a:spcBef>
                <a:spcPts val="1200"/>
              </a:spcBef>
              <a:spcAft>
                <a:spcPts val="0"/>
              </a:spcAft>
              <a:buClr>
                <a:schemeClr val="dk1"/>
              </a:buClr>
              <a:buSzPts val="2300"/>
              <a:buFont typeface="Times New Roman"/>
              <a:buChar char="●"/>
            </a:pPr>
            <a:r>
              <a:rPr lang="en" sz="23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https://www.kaggle.com/datasets/sobhanmoosavi/us-accidents</a:t>
            </a:r>
            <a:endParaRPr sz="2300">
              <a:solidFill>
                <a:schemeClr val="dk1"/>
              </a:solidFill>
              <a:latin typeface="Times New Roman"/>
              <a:ea typeface="Times New Roman"/>
              <a:cs typeface="Times New Roman"/>
              <a:sym typeface="Times New Roman"/>
            </a:endParaRPr>
          </a:p>
          <a:p>
            <a:pPr indent="-374650" lvl="0" marL="457200" rtl="0" algn="l">
              <a:lnSpc>
                <a:spcPct val="200000"/>
              </a:lnSpc>
              <a:spcBef>
                <a:spcPts val="0"/>
              </a:spcBef>
              <a:spcAft>
                <a:spcPts val="0"/>
              </a:spcAft>
              <a:buClr>
                <a:schemeClr val="dk1"/>
              </a:buClr>
              <a:buSzPts val="2300"/>
              <a:buFont typeface="Times New Roman"/>
              <a:buChar char="●"/>
            </a:pPr>
            <a:r>
              <a:rPr lang="en" sz="23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Car Accident Statistics For 2023 – Forbes Advisor</a:t>
            </a:r>
            <a:endParaRPr sz="2300">
              <a:solidFill>
                <a:schemeClr val="dk1"/>
              </a:solidFill>
              <a:latin typeface="Times New Roman"/>
              <a:ea typeface="Times New Roman"/>
              <a:cs typeface="Times New Roman"/>
              <a:sym typeface="Times New Roman"/>
            </a:endParaRPr>
          </a:p>
          <a:p>
            <a:pPr indent="-374650" lvl="0" marL="457200" rtl="0" algn="l">
              <a:lnSpc>
                <a:spcPct val="200000"/>
              </a:lnSpc>
              <a:spcBef>
                <a:spcPts val="0"/>
              </a:spcBef>
              <a:spcAft>
                <a:spcPts val="0"/>
              </a:spcAft>
              <a:buClr>
                <a:schemeClr val="dk1"/>
              </a:buClr>
              <a:buSzPts val="2300"/>
              <a:buFont typeface="Times New Roman"/>
              <a:buChar char="●"/>
            </a:pPr>
            <a:r>
              <a:rPr lang="en" sz="23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The Most Common Car Accident Causes in the United States (anapolweiss.com)</a:t>
            </a:r>
            <a:endParaRPr sz="2300">
              <a:solidFill>
                <a:schemeClr val="dk1"/>
              </a:solidFill>
              <a:latin typeface="Times New Roman"/>
              <a:ea typeface="Times New Roman"/>
              <a:cs typeface="Times New Roman"/>
              <a:sym typeface="Times New Roman"/>
            </a:endParaRPr>
          </a:p>
          <a:p>
            <a:pPr indent="-374650" lvl="0" marL="457200" rtl="0" algn="l">
              <a:lnSpc>
                <a:spcPct val="200000"/>
              </a:lnSpc>
              <a:spcBef>
                <a:spcPts val="0"/>
              </a:spcBef>
              <a:spcAft>
                <a:spcPts val="0"/>
              </a:spcAft>
              <a:buClr>
                <a:schemeClr val="dk1"/>
              </a:buClr>
              <a:buSzPts val="2300"/>
              <a:buFont typeface="Times New Roman"/>
              <a:buChar char="●"/>
            </a:pPr>
            <a:r>
              <a:rPr lang="en" sz="23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Do Environmental Factors Cause Car Accidents? (ecofriend.org)</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9"/>
          <p:cNvPicPr preferRelativeResize="0"/>
          <p:nvPr/>
        </p:nvPicPr>
        <p:blipFill>
          <a:blip r:embed="rId3">
            <a:alphaModFix/>
          </a:blip>
          <a:stretch>
            <a:fillRect/>
          </a:stretch>
        </p:blipFill>
        <p:spPr>
          <a:xfrm>
            <a:off x="1285650" y="1250200"/>
            <a:ext cx="6515100" cy="3600450"/>
          </a:xfrm>
          <a:prstGeom prst="rect">
            <a:avLst/>
          </a:prstGeom>
          <a:noFill/>
          <a:ln>
            <a:noFill/>
          </a:ln>
        </p:spPr>
      </p:pic>
      <p:sp>
        <p:nvSpPr>
          <p:cNvPr id="272" name="Google Shape;272;p49"/>
          <p:cNvSpPr txBox="1"/>
          <p:nvPr/>
        </p:nvSpPr>
        <p:spPr>
          <a:xfrm>
            <a:off x="1323900" y="193250"/>
            <a:ext cx="6438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dk1"/>
                </a:solidFill>
              </a:rPr>
              <a:t>THANK YOU FOR BEING SUCH A LOVELY AUDIENCE!!!</a:t>
            </a:r>
            <a:endParaRPr b="1" sz="2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119025" y="104100"/>
            <a:ext cx="8159700" cy="627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2700" u="sng">
                <a:latin typeface="Times New Roman"/>
                <a:ea typeface="Times New Roman"/>
                <a:cs typeface="Times New Roman"/>
                <a:sym typeface="Times New Roman"/>
              </a:rPr>
              <a:t>Identify your Dataset</a:t>
            </a:r>
            <a:endParaRPr b="1" sz="2700" u="sng">
              <a:latin typeface="Times New Roman"/>
              <a:ea typeface="Times New Roman"/>
              <a:cs typeface="Times New Roman"/>
              <a:sym typeface="Times New Roman"/>
            </a:endParaRPr>
          </a:p>
        </p:txBody>
      </p:sp>
      <p:sp>
        <p:nvSpPr>
          <p:cNvPr id="73" name="Google Shape;73;p16"/>
          <p:cNvSpPr txBox="1"/>
          <p:nvPr>
            <p:ph idx="1" type="body"/>
          </p:nvPr>
        </p:nvSpPr>
        <p:spPr>
          <a:xfrm>
            <a:off x="206400" y="925450"/>
            <a:ext cx="8731200" cy="4053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b="1" lang="en">
                <a:solidFill>
                  <a:schemeClr val="dk1"/>
                </a:solidFill>
                <a:latin typeface="Times New Roman"/>
                <a:ea typeface="Times New Roman"/>
                <a:cs typeface="Times New Roman"/>
                <a:sym typeface="Times New Roman"/>
              </a:rPr>
              <a:t>Dataset title</a:t>
            </a:r>
            <a:r>
              <a:rPr lang="en">
                <a:solidFill>
                  <a:schemeClr val="dk1"/>
                </a:solidFill>
                <a:latin typeface="Times New Roman"/>
                <a:ea typeface="Times New Roman"/>
                <a:cs typeface="Times New Roman"/>
                <a:sym typeface="Times New Roman"/>
              </a:rPr>
              <a:t>: Countrywide Traffic Accident Dataset (2016-2021)</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b="1" lang="en">
                <a:solidFill>
                  <a:schemeClr val="dk1"/>
                </a:solidFill>
                <a:latin typeface="Times New Roman"/>
                <a:ea typeface="Times New Roman"/>
                <a:cs typeface="Times New Roman"/>
                <a:sym typeface="Times New Roman"/>
              </a:rPr>
              <a:t>Source</a:t>
            </a:r>
            <a:r>
              <a:rPr lang="en">
                <a:solidFill>
                  <a:schemeClr val="dk1"/>
                </a:solidFill>
                <a:latin typeface="Times New Roman"/>
                <a:ea typeface="Times New Roman"/>
                <a:cs typeface="Times New Roman"/>
                <a:sym typeface="Times New Roman"/>
              </a:rPr>
              <a:t>: </a:t>
            </a:r>
            <a:r>
              <a:rPr lang="en" u="sng">
                <a:solidFill>
                  <a:schemeClr val="accent1"/>
                </a:solidFill>
                <a:latin typeface="Times New Roman"/>
                <a:ea typeface="Times New Roman"/>
                <a:cs typeface="Times New Roman"/>
                <a:sym typeface="Times New Roman"/>
                <a:hlinkClick r:id="rId3">
                  <a:extLst>
                    <a:ext uri="{A12FA001-AC4F-418D-AE19-62706E023703}">
                      <ahyp:hlinkClr val="tx"/>
                    </a:ext>
                  </a:extLst>
                </a:hlinkClick>
              </a:rPr>
              <a:t>https://www.kaggle.com/datasets/sobhanmoosavi/us-accidents</a:t>
            </a:r>
            <a:endParaRPr>
              <a:solidFill>
                <a:schemeClr val="accent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b="1" lang="en">
                <a:solidFill>
                  <a:schemeClr val="dk1"/>
                </a:solidFill>
                <a:latin typeface="Times New Roman"/>
                <a:ea typeface="Times New Roman"/>
                <a:cs typeface="Times New Roman"/>
                <a:sym typeface="Times New Roman"/>
              </a:rPr>
              <a:t>Description</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Covers 49 states in the USA</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Collected from Feb 2016 - December 2021</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Utilization of multiple APIs that provide streaming traffic incident or event data</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Captured by various entities such as the US and state departments of transportation, law enforcement agencies, traffic cameras, and traffic sensors</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2.8m accident records in this dataset</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Data will be downloaded from Kaggle</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Data has 47 columns and 1048575 records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85525" y="118450"/>
            <a:ext cx="8945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620" u="sng">
                <a:latin typeface="Times New Roman"/>
                <a:ea typeface="Times New Roman"/>
                <a:cs typeface="Times New Roman"/>
                <a:sym typeface="Times New Roman"/>
              </a:rPr>
              <a:t>Data Description</a:t>
            </a:r>
            <a:endParaRPr b="1" sz="2620" u="sng">
              <a:latin typeface="Times New Roman"/>
              <a:ea typeface="Times New Roman"/>
              <a:cs typeface="Times New Roman"/>
              <a:sym typeface="Times New Roman"/>
            </a:endParaRPr>
          </a:p>
        </p:txBody>
      </p:sp>
      <p:pic>
        <p:nvPicPr>
          <p:cNvPr id="79" name="Google Shape;79;p17"/>
          <p:cNvPicPr preferRelativeResize="0"/>
          <p:nvPr/>
        </p:nvPicPr>
        <p:blipFill rotWithShape="1">
          <a:blip r:embed="rId3">
            <a:alphaModFix/>
          </a:blip>
          <a:srcRect b="0" l="0" r="0" t="0"/>
          <a:stretch/>
        </p:blipFill>
        <p:spPr>
          <a:xfrm>
            <a:off x="85525" y="758125"/>
            <a:ext cx="8992375" cy="419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55125" y="48475"/>
            <a:ext cx="8520600" cy="47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91"/>
              <a:buNone/>
            </a:pPr>
            <a:r>
              <a:rPr b="1" lang="en" sz="2198" u="sng">
                <a:latin typeface="Times New Roman"/>
                <a:ea typeface="Times New Roman"/>
                <a:cs typeface="Times New Roman"/>
                <a:sym typeface="Times New Roman"/>
              </a:rPr>
              <a:t>Variable Description</a:t>
            </a:r>
            <a:endParaRPr b="1" sz="2198" u="sng">
              <a:latin typeface="Times New Roman"/>
              <a:ea typeface="Times New Roman"/>
              <a:cs typeface="Times New Roman"/>
              <a:sym typeface="Times New Roman"/>
            </a:endParaRPr>
          </a:p>
        </p:txBody>
      </p:sp>
      <p:graphicFrame>
        <p:nvGraphicFramePr>
          <p:cNvPr id="85" name="Google Shape;85;p18"/>
          <p:cNvGraphicFramePr/>
          <p:nvPr/>
        </p:nvGraphicFramePr>
        <p:xfrm>
          <a:off x="90750" y="638050"/>
          <a:ext cx="3000000" cy="3000000"/>
        </p:xfrm>
        <a:graphic>
          <a:graphicData uri="http://schemas.openxmlformats.org/drawingml/2006/table">
            <a:tbl>
              <a:tblPr>
                <a:noFill/>
                <a:tableStyleId>{E4BF648E-C504-4CC6-ADB5-AF816B268549}</a:tableStyleId>
              </a:tblPr>
              <a:tblGrid>
                <a:gridCol w="2240625"/>
                <a:gridCol w="2240625"/>
                <a:gridCol w="2240625"/>
                <a:gridCol w="2240625"/>
              </a:tblGrid>
              <a:tr h="38462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SNO. </a:t>
                      </a:r>
                      <a:endParaRPr b="1"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VARIABLE </a:t>
                      </a:r>
                      <a:endParaRPr b="1"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DATA TYPE</a:t>
                      </a:r>
                      <a:endParaRPr b="1"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EXAMPLE</a:t>
                      </a:r>
                      <a:endParaRPr b="1" sz="1400" u="none" cap="none" strike="noStrike">
                        <a:solidFill>
                          <a:schemeClr val="dk1"/>
                        </a:solidFill>
                        <a:latin typeface="Times New Roman"/>
                        <a:ea typeface="Times New Roman"/>
                        <a:cs typeface="Times New Roman"/>
                        <a:sym typeface="Times New Roman"/>
                      </a:endParaRPr>
                    </a:p>
                  </a:txBody>
                  <a:tcPr marT="91425" marB="91425" marR="91425" marL="91425"/>
                </a:tc>
              </a:tr>
              <a:tr h="384625">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Times New Roman"/>
                          <a:ea typeface="Times New Roman"/>
                          <a:cs typeface="Times New Roman"/>
                          <a:sym typeface="Times New Roman"/>
                        </a:rPr>
                        <a:t>1</a:t>
                      </a:r>
                      <a:r>
                        <a:rPr lang="en" sz="1400" u="none" cap="none" strike="noStrike">
                          <a:solidFill>
                            <a:schemeClr val="dk1"/>
                          </a:solidFill>
                          <a:latin typeface="Times New Roman"/>
                          <a:ea typeface="Times New Roman"/>
                          <a:cs typeface="Times New Roman"/>
                          <a:sym typeface="Times New Roman"/>
                        </a:rPr>
                        <a:t> </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Severity </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Numeric</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3</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84625">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Times New Roman"/>
                          <a:ea typeface="Times New Roman"/>
                          <a:cs typeface="Times New Roman"/>
                          <a:sym typeface="Times New Roman"/>
                        </a:rPr>
                        <a:t>2</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Start_Time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Datetime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2016-02-08  00:37:08</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84625">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Times New Roman"/>
                          <a:ea typeface="Times New Roman"/>
                          <a:cs typeface="Times New Roman"/>
                          <a:sym typeface="Times New Roman"/>
                        </a:rPr>
                        <a:t>3</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End_Time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Datetime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2016-02-08  06:37:08</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84625">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Times New Roman"/>
                          <a:ea typeface="Times New Roman"/>
                          <a:cs typeface="Times New Roman"/>
                          <a:sym typeface="Times New Roman"/>
                        </a:rPr>
                        <a:t>4</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Distance (mi)</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Numeric</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3.23</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384625">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Times New Roman"/>
                          <a:ea typeface="Times New Roman"/>
                          <a:cs typeface="Times New Roman"/>
                          <a:sym typeface="Times New Roman"/>
                        </a:rPr>
                        <a:t>5</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Traffic_Calming</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FALSE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4625">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Times New Roman"/>
                          <a:ea typeface="Times New Roman"/>
                          <a:cs typeface="Times New Roman"/>
                          <a:sym typeface="Times New Roman"/>
                        </a:rPr>
                        <a:t>6</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Traffic_Signal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FALSE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4625">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Times New Roman"/>
                          <a:ea typeface="Times New Roman"/>
                          <a:cs typeface="Times New Roman"/>
                          <a:sym typeface="Times New Roman"/>
                        </a:rPr>
                        <a:t>7</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Turning_Loop</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FALSE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4625">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Times New Roman"/>
                          <a:ea typeface="Times New Roman"/>
                          <a:cs typeface="Times New Roman"/>
                          <a:sym typeface="Times New Roman"/>
                        </a:rPr>
                        <a:t>8</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Sunrise_Sunset</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Night</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4625">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Times New Roman"/>
                          <a:ea typeface="Times New Roman"/>
                          <a:cs typeface="Times New Roman"/>
                          <a:sym typeface="Times New Roman"/>
                        </a:rPr>
                        <a:t>9</a:t>
                      </a:r>
                      <a:r>
                        <a:rPr lang="en" sz="1400" u="none" cap="none" strike="noStrike">
                          <a:solidFill>
                            <a:schemeClr val="dk1"/>
                          </a:solidFill>
                          <a:latin typeface="Times New Roman"/>
                          <a:ea typeface="Times New Roman"/>
                          <a:cs typeface="Times New Roman"/>
                          <a:sym typeface="Times New Roman"/>
                        </a:rPr>
                        <a:t> </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Civil_Twilight</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Night</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4625">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Times New Roman"/>
                          <a:ea typeface="Times New Roman"/>
                          <a:cs typeface="Times New Roman"/>
                          <a:sym typeface="Times New Roman"/>
                        </a:rPr>
                        <a:t>10</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Nautical_Twilight</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Night</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101775" y="484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2420" u="sng">
                <a:latin typeface="Times New Roman"/>
                <a:ea typeface="Times New Roman"/>
                <a:cs typeface="Times New Roman"/>
                <a:sym typeface="Times New Roman"/>
              </a:rPr>
              <a:t>Variable Description</a:t>
            </a:r>
            <a:endParaRPr b="1" sz="2420" u="sng">
              <a:latin typeface="Times New Roman"/>
              <a:ea typeface="Times New Roman"/>
              <a:cs typeface="Times New Roman"/>
              <a:sym typeface="Times New Roman"/>
            </a:endParaRPr>
          </a:p>
        </p:txBody>
      </p:sp>
      <p:graphicFrame>
        <p:nvGraphicFramePr>
          <p:cNvPr id="91" name="Google Shape;91;p19"/>
          <p:cNvGraphicFramePr/>
          <p:nvPr/>
        </p:nvGraphicFramePr>
        <p:xfrm>
          <a:off x="114700" y="725475"/>
          <a:ext cx="3000000" cy="3000000"/>
        </p:xfrm>
        <a:graphic>
          <a:graphicData uri="http://schemas.openxmlformats.org/drawingml/2006/table">
            <a:tbl>
              <a:tblPr>
                <a:noFill/>
                <a:tableStyleId>{E4BF648E-C504-4CC6-ADB5-AF816B268549}</a:tableStyleId>
              </a:tblPr>
              <a:tblGrid>
                <a:gridCol w="2228650"/>
                <a:gridCol w="2228650"/>
                <a:gridCol w="2228650"/>
                <a:gridCol w="2228650"/>
              </a:tblGrid>
              <a:tr h="3962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SNO. </a:t>
                      </a:r>
                      <a:endParaRPr b="1"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VARIABLE </a:t>
                      </a:r>
                      <a:endParaRPr b="1"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DATA TYPE</a:t>
                      </a:r>
                      <a:endParaRPr b="1"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EXAMPLE</a:t>
                      </a:r>
                      <a:endParaRPr b="1" sz="1400" u="none" cap="none" strike="noStrike">
                        <a:solidFill>
                          <a:schemeClr val="dk1"/>
                        </a:solidFill>
                        <a:latin typeface="Times New Roman"/>
                        <a:ea typeface="Times New Roman"/>
                        <a:cs typeface="Times New Roman"/>
                        <a:sym typeface="Times New Roman"/>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1</a:t>
                      </a:r>
                      <a:r>
                        <a:rPr lang="en">
                          <a:solidFill>
                            <a:schemeClr val="dk1"/>
                          </a:solidFill>
                          <a:latin typeface="Times New Roman"/>
                          <a:ea typeface="Times New Roman"/>
                          <a:cs typeface="Times New Roman"/>
                          <a:sym typeface="Times New Roman"/>
                        </a:rPr>
                        <a:t>1</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Street </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Alphanumeric</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Outerbelt 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1</a:t>
                      </a:r>
                      <a:r>
                        <a:rPr lang="en">
                          <a:solidFill>
                            <a:schemeClr val="dk1"/>
                          </a:solidFill>
                          <a:latin typeface="Times New Roman"/>
                          <a:ea typeface="Times New Roman"/>
                          <a:cs typeface="Times New Roman"/>
                          <a:sym typeface="Times New Roman"/>
                        </a:rPr>
                        <a:t>2</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Side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R</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1</a:t>
                      </a:r>
                      <a:r>
                        <a:rPr lang="en">
                          <a:solidFill>
                            <a:schemeClr val="dk1"/>
                          </a:solidFill>
                          <a:latin typeface="Times New Roman"/>
                          <a:ea typeface="Times New Roman"/>
                          <a:cs typeface="Times New Roman"/>
                          <a:sym typeface="Times New Roman"/>
                        </a:rPr>
                        <a:t>3</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City</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Dublin</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1</a:t>
                      </a:r>
                      <a:r>
                        <a:rPr lang="en">
                          <a:solidFill>
                            <a:schemeClr val="dk1"/>
                          </a:solidFill>
                          <a:latin typeface="Times New Roman"/>
                          <a:ea typeface="Times New Roman"/>
                          <a:cs typeface="Times New Roman"/>
                          <a:sym typeface="Times New Roman"/>
                        </a:rPr>
                        <a:t>4</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County</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Franklin</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1</a:t>
                      </a:r>
                      <a:r>
                        <a:rPr lang="en">
                          <a:solidFill>
                            <a:schemeClr val="dk1"/>
                          </a:solidFill>
                          <a:latin typeface="Times New Roman"/>
                          <a:ea typeface="Times New Roman"/>
                          <a:cs typeface="Times New Roman"/>
                          <a:sym typeface="Times New Roman"/>
                        </a:rPr>
                        <a:t>5</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State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OH</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1</a:t>
                      </a:r>
                      <a:r>
                        <a:rPr lang="en">
                          <a:solidFill>
                            <a:schemeClr val="dk1"/>
                          </a:solidFill>
                          <a:latin typeface="Times New Roman"/>
                          <a:ea typeface="Times New Roman"/>
                          <a:cs typeface="Times New Roman"/>
                          <a:sym typeface="Times New Roman"/>
                        </a:rPr>
                        <a:t>6</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Zipcode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43017</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1</a:t>
                      </a:r>
                      <a:r>
                        <a:rPr lang="en">
                          <a:solidFill>
                            <a:schemeClr val="dk1"/>
                          </a:solidFill>
                          <a:latin typeface="Times New Roman"/>
                          <a:ea typeface="Times New Roman"/>
                          <a:cs typeface="Times New Roman"/>
                          <a:sym typeface="Times New Roman"/>
                        </a:rPr>
                        <a:t>7</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Country</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US</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1</a:t>
                      </a:r>
                      <a:r>
                        <a:rPr lang="en">
                          <a:solidFill>
                            <a:schemeClr val="dk1"/>
                          </a:solidFill>
                          <a:latin typeface="Times New Roman"/>
                          <a:ea typeface="Times New Roman"/>
                          <a:cs typeface="Times New Roman"/>
                          <a:sym typeface="Times New Roman"/>
                        </a:rPr>
                        <a:t>8</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Timezone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US/Eastern</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Times New Roman"/>
                          <a:ea typeface="Times New Roman"/>
                          <a:cs typeface="Times New Roman"/>
                          <a:sym typeface="Times New Roman"/>
                        </a:rPr>
                        <a:t>19</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Airport_Code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KOSU</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Times New Roman"/>
                          <a:ea typeface="Times New Roman"/>
                          <a:cs typeface="Times New Roman"/>
                          <a:sym typeface="Times New Roman"/>
                        </a:rPr>
                        <a:t>20</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Astronomical_Twilight</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Night</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101775" y="484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2420" u="sng">
                <a:latin typeface="Times New Roman"/>
                <a:ea typeface="Times New Roman"/>
                <a:cs typeface="Times New Roman"/>
                <a:sym typeface="Times New Roman"/>
              </a:rPr>
              <a:t>Variable Description</a:t>
            </a:r>
            <a:endParaRPr b="1" sz="2420" u="sng">
              <a:latin typeface="Times New Roman"/>
              <a:ea typeface="Times New Roman"/>
              <a:cs typeface="Times New Roman"/>
              <a:sym typeface="Times New Roman"/>
            </a:endParaRPr>
          </a:p>
        </p:txBody>
      </p:sp>
      <p:graphicFrame>
        <p:nvGraphicFramePr>
          <p:cNvPr id="97" name="Google Shape;97;p20"/>
          <p:cNvGraphicFramePr/>
          <p:nvPr/>
        </p:nvGraphicFramePr>
        <p:xfrm>
          <a:off x="114700" y="676125"/>
          <a:ext cx="3000000" cy="3000000"/>
        </p:xfrm>
        <a:graphic>
          <a:graphicData uri="http://schemas.openxmlformats.org/drawingml/2006/table">
            <a:tbl>
              <a:tblPr>
                <a:noFill/>
                <a:tableStyleId>{E4BF648E-C504-4CC6-ADB5-AF816B268549}</a:tableStyleId>
              </a:tblPr>
              <a:tblGrid>
                <a:gridCol w="2228650"/>
                <a:gridCol w="2228650"/>
                <a:gridCol w="2228650"/>
                <a:gridCol w="2228650"/>
              </a:tblGrid>
              <a:tr h="3962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SNO. </a:t>
                      </a:r>
                      <a:endParaRPr b="1"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VARIABLE </a:t>
                      </a:r>
                      <a:endParaRPr b="1"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DATA TYPE</a:t>
                      </a:r>
                      <a:endParaRPr b="1"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EXAMPLE</a:t>
                      </a:r>
                      <a:endParaRPr b="1" sz="1400" u="none" cap="none" strike="noStrike">
                        <a:solidFill>
                          <a:schemeClr val="dk1"/>
                        </a:solidFill>
                        <a:latin typeface="Times New Roman"/>
                        <a:ea typeface="Times New Roman"/>
                        <a:cs typeface="Times New Roman"/>
                        <a:sym typeface="Times New Roman"/>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21</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Weather_Timestamp</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Datetime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2016-02-08  00:53:00</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22</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Temperature (F)</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Numeric</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42.1</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23</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Wind_Chill (F)</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Numeric</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36.1</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24</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Humidity (%)</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Numeric</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58</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25</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Pressure (in)</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Numeric</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29.76</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26</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Visibility</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Numeric</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10</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27</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Wind_Direction</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SW</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28</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Wind_Speed</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Numeric</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10.4</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29</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Precipitation</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Numeric</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0.0</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30</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Weather_Condition</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Light Rain</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101775" y="484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2420" u="sng">
                <a:latin typeface="Times New Roman"/>
                <a:ea typeface="Times New Roman"/>
                <a:cs typeface="Times New Roman"/>
                <a:sym typeface="Times New Roman"/>
              </a:rPr>
              <a:t>Variable Description</a:t>
            </a:r>
            <a:endParaRPr b="1" sz="2420" u="sng">
              <a:latin typeface="Times New Roman"/>
              <a:ea typeface="Times New Roman"/>
              <a:cs typeface="Times New Roman"/>
              <a:sym typeface="Times New Roman"/>
            </a:endParaRPr>
          </a:p>
        </p:txBody>
      </p:sp>
      <p:graphicFrame>
        <p:nvGraphicFramePr>
          <p:cNvPr id="103" name="Google Shape;103;p21"/>
          <p:cNvGraphicFramePr/>
          <p:nvPr/>
        </p:nvGraphicFramePr>
        <p:xfrm>
          <a:off x="101775" y="621175"/>
          <a:ext cx="3000000" cy="3000000"/>
        </p:xfrm>
        <a:graphic>
          <a:graphicData uri="http://schemas.openxmlformats.org/drawingml/2006/table">
            <a:tbl>
              <a:tblPr>
                <a:noFill/>
                <a:tableStyleId>{E4BF648E-C504-4CC6-ADB5-AF816B268549}</a:tableStyleId>
              </a:tblPr>
              <a:tblGrid>
                <a:gridCol w="2186000"/>
                <a:gridCol w="2186000"/>
                <a:gridCol w="2186000"/>
                <a:gridCol w="2186000"/>
              </a:tblGrid>
              <a:tr h="37732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SNO. </a:t>
                      </a:r>
                      <a:endParaRPr b="1"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VARIABLE </a:t>
                      </a:r>
                      <a:endParaRPr b="1"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DATA TYPE</a:t>
                      </a:r>
                      <a:endParaRPr b="1"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Times New Roman"/>
                          <a:ea typeface="Times New Roman"/>
                          <a:cs typeface="Times New Roman"/>
                          <a:sym typeface="Times New Roman"/>
                        </a:rPr>
                        <a:t>EXAMPLE</a:t>
                      </a:r>
                      <a:endParaRPr b="1" sz="1400" u="none" cap="none" strike="noStrike">
                        <a:solidFill>
                          <a:schemeClr val="dk1"/>
                        </a:solidFill>
                        <a:latin typeface="Times New Roman"/>
                        <a:ea typeface="Times New Roman"/>
                        <a:cs typeface="Times New Roman"/>
                        <a:sym typeface="Times New Roman"/>
                      </a:endParaRPr>
                    </a:p>
                  </a:txBody>
                  <a:tcPr marT="91425" marB="91425" marR="91425" marL="91425"/>
                </a:tc>
              </a:tr>
              <a:tr h="3773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31</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Amenity </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FALSE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773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32</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Bump</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FALSE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773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33</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Crossing</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FALSE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773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34</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Give_Way</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FALSE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773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35 </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Junction</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FALSE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773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36</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No_Exit</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FALSE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773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37</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Railway</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FALSE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773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38</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Roundabout</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FALSE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773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39</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Station</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FALSE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r h="3773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40</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Stop</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latin typeface="Times New Roman"/>
                          <a:ea typeface="Times New Roman"/>
                          <a:cs typeface="Times New Roman"/>
                          <a:sym typeface="Times New Roman"/>
                        </a:rPr>
                        <a:t>Categorical</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FALSE</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