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embeddedFontLs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BC69FD-29BC-496E-ACC8-EB21CC6447FC}">
  <a:tblStyle styleId="{55BC69FD-29BC-496E-ACC8-EB21CC6447F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font" Target="fonts/OpenSans-bold.fntdata"/><Relationship Id="rId10" Type="http://schemas.openxmlformats.org/officeDocument/2006/relationships/slide" Target="slides/slide3.xml"/><Relationship Id="rId21" Type="http://schemas.openxmlformats.org/officeDocument/2006/relationships/font" Target="fonts/OpenSans-regular.fntdata"/><Relationship Id="rId13" Type="http://schemas.openxmlformats.org/officeDocument/2006/relationships/slide" Target="slides/slide6.xml"/><Relationship Id="rId24" Type="http://schemas.openxmlformats.org/officeDocument/2006/relationships/font" Target="fonts/OpenSans-boldItalic.fntdata"/><Relationship Id="rId12" Type="http://schemas.openxmlformats.org/officeDocument/2006/relationships/slide" Target="slides/slide5.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f575ddfc0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23f575ddfc0_2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f575ddfc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f575ddfc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f575ddfc0_2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23f575ddfc0_2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f575ddfc0_2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3f575ddfc0_2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3f575ddfc0_2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3f575ddfc0_2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f575ddfc0_2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23f575ddfc0_2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04b590c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04b590c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f575ddfc0_2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23f575ddfc0_2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f575ddfc0_2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3f575ddfc0_2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f575ddf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f575ddf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f575ddf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3f575ddf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f575ddfc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f575ddfc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f575ddfc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f575ddfc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525" cy="2052675"/>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525" cy="792675"/>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75" cy="393525"/>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5"/>
          <p:cNvSpPr txBox="1"/>
          <p:nvPr>
            <p:ph type="title"/>
          </p:nvPr>
        </p:nvSpPr>
        <p:spPr>
          <a:xfrm>
            <a:off x="630936" y="414587"/>
            <a:ext cx="711675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630936" y="1572149"/>
            <a:ext cx="7116750" cy="2810475"/>
          </a:xfrm>
          <a:prstGeom prst="rect">
            <a:avLst/>
          </a:prstGeom>
          <a:noFill/>
          <a:ln>
            <a:noFill/>
          </a:ln>
        </p:spPr>
        <p:txBody>
          <a:bodyPr anchorCtr="0" anchor="t" bIns="34275" lIns="68575" spcFirstLastPara="1" rIns="68575" wrap="square" tIns="34275">
            <a:normAutofit/>
          </a:bodyPr>
          <a:lstStyle>
            <a:lvl1pPr indent="-317500" lvl="0" marL="457200" algn="l">
              <a:lnSpc>
                <a:spcPct val="130000"/>
              </a:lnSpc>
              <a:spcBef>
                <a:spcPts val="800"/>
              </a:spcBef>
              <a:spcAft>
                <a:spcPts val="0"/>
              </a:spcAft>
              <a:buClr>
                <a:schemeClr val="dk1"/>
              </a:buClr>
              <a:buSzPts val="1400"/>
              <a:buChar char="●"/>
              <a:defRPr/>
            </a:lvl1pPr>
            <a:lvl2pPr indent="-317500" lvl="1" marL="914400" algn="l">
              <a:lnSpc>
                <a:spcPct val="130000"/>
              </a:lnSpc>
              <a:spcBef>
                <a:spcPts val="1200"/>
              </a:spcBef>
              <a:spcAft>
                <a:spcPts val="0"/>
              </a:spcAft>
              <a:buClr>
                <a:schemeClr val="dk1"/>
              </a:buClr>
              <a:buSzPts val="1400"/>
              <a:buChar char="○"/>
              <a:defRPr/>
            </a:lvl2pPr>
            <a:lvl3pPr indent="-317500" lvl="2" marL="1371600" algn="l">
              <a:lnSpc>
                <a:spcPct val="130000"/>
              </a:lnSpc>
              <a:spcBef>
                <a:spcPts val="1200"/>
              </a:spcBef>
              <a:spcAft>
                <a:spcPts val="0"/>
              </a:spcAft>
              <a:buClr>
                <a:schemeClr val="dk1"/>
              </a:buClr>
              <a:buSzPts val="1400"/>
              <a:buChar char="■"/>
              <a:defRPr/>
            </a:lvl3pPr>
            <a:lvl4pPr indent="-317500" lvl="3" marL="1828800" algn="l">
              <a:lnSpc>
                <a:spcPct val="130000"/>
              </a:lnSpc>
              <a:spcBef>
                <a:spcPts val="1200"/>
              </a:spcBef>
              <a:spcAft>
                <a:spcPts val="0"/>
              </a:spcAft>
              <a:buClr>
                <a:schemeClr val="dk1"/>
              </a:buClr>
              <a:buSzPts val="1400"/>
              <a:buChar char="●"/>
              <a:defRPr/>
            </a:lvl4pPr>
            <a:lvl5pPr indent="-317500" lvl="4" marL="2286000" algn="l">
              <a:lnSpc>
                <a:spcPct val="13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61" name="Google Shape;61;p15"/>
          <p:cNvSpPr txBox="1"/>
          <p:nvPr>
            <p:ph idx="10" type="dt"/>
          </p:nvPr>
        </p:nvSpPr>
        <p:spPr>
          <a:xfrm>
            <a:off x="630936" y="4577020"/>
            <a:ext cx="2057400" cy="273825"/>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62" name="Google Shape;62;p15"/>
          <p:cNvSpPr txBox="1"/>
          <p:nvPr>
            <p:ph idx="11" type="ftr"/>
          </p:nvPr>
        </p:nvSpPr>
        <p:spPr>
          <a:xfrm rot="5400000">
            <a:off x="6925705" y="1820725"/>
            <a:ext cx="3086100" cy="273825"/>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63" name="Google Shape;63;p15"/>
          <p:cNvSpPr txBox="1"/>
          <p:nvPr>
            <p:ph idx="12" type="sldNum"/>
          </p:nvPr>
        </p:nvSpPr>
        <p:spPr>
          <a:xfrm>
            <a:off x="8111660" y="4408886"/>
            <a:ext cx="714150" cy="315225"/>
          </a:xfrm>
          <a:prstGeom prst="rect">
            <a:avLst/>
          </a:prstGeom>
          <a:noFill/>
          <a:ln>
            <a:noFill/>
          </a:ln>
        </p:spPr>
        <p:txBody>
          <a:bodyPr anchorCtr="0" anchor="ctr" bIns="34275" lIns="68575" spcFirstLastPara="1" rIns="68575" wrap="square" tIns="34275">
            <a:norm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16"/>
          <p:cNvSpPr txBox="1"/>
          <p:nvPr>
            <p:ph type="title"/>
          </p:nvPr>
        </p:nvSpPr>
        <p:spPr>
          <a:xfrm>
            <a:off x="311700" y="445025"/>
            <a:ext cx="8520525" cy="572625"/>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6" name="Google Shape;66;p16"/>
          <p:cNvSpPr txBox="1"/>
          <p:nvPr>
            <p:ph idx="1" type="body"/>
          </p:nvPr>
        </p:nvSpPr>
        <p:spPr>
          <a:xfrm>
            <a:off x="311700" y="1152475"/>
            <a:ext cx="8520525"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7" name="Google Shape;67;p16"/>
          <p:cNvSpPr txBox="1"/>
          <p:nvPr>
            <p:ph idx="12" type="sldNum"/>
          </p:nvPr>
        </p:nvSpPr>
        <p:spPr>
          <a:xfrm>
            <a:off x="8472458" y="4663217"/>
            <a:ext cx="548775" cy="393525"/>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7"/>
          <p:cNvSpPr txBox="1"/>
          <p:nvPr>
            <p:ph type="title"/>
          </p:nvPr>
        </p:nvSpPr>
        <p:spPr>
          <a:xfrm>
            <a:off x="311700" y="2150850"/>
            <a:ext cx="8520525" cy="841725"/>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0" name="Google Shape;70;p17"/>
          <p:cNvSpPr txBox="1"/>
          <p:nvPr>
            <p:ph idx="12" type="sldNum"/>
          </p:nvPr>
        </p:nvSpPr>
        <p:spPr>
          <a:xfrm>
            <a:off x="8472458" y="4663217"/>
            <a:ext cx="548775" cy="393525"/>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525" cy="572625"/>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18"/>
          <p:cNvSpPr txBox="1"/>
          <p:nvPr>
            <p:ph idx="1" type="body"/>
          </p:nvPr>
        </p:nvSpPr>
        <p:spPr>
          <a:xfrm>
            <a:off x="311700" y="1152475"/>
            <a:ext cx="3999825"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4" name="Google Shape;74;p18"/>
          <p:cNvSpPr txBox="1"/>
          <p:nvPr>
            <p:ph idx="2" type="body"/>
          </p:nvPr>
        </p:nvSpPr>
        <p:spPr>
          <a:xfrm>
            <a:off x="4832400" y="1152475"/>
            <a:ext cx="3999825"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5" name="Google Shape;75;p18"/>
          <p:cNvSpPr txBox="1"/>
          <p:nvPr>
            <p:ph idx="12" type="sldNum"/>
          </p:nvPr>
        </p:nvSpPr>
        <p:spPr>
          <a:xfrm>
            <a:off x="8472458" y="4663217"/>
            <a:ext cx="548775" cy="393525"/>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9"/>
          <p:cNvSpPr txBox="1"/>
          <p:nvPr>
            <p:ph type="title"/>
          </p:nvPr>
        </p:nvSpPr>
        <p:spPr>
          <a:xfrm>
            <a:off x="311700" y="445025"/>
            <a:ext cx="8520525" cy="572625"/>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19"/>
          <p:cNvSpPr txBox="1"/>
          <p:nvPr>
            <p:ph idx="12" type="sldNum"/>
          </p:nvPr>
        </p:nvSpPr>
        <p:spPr>
          <a:xfrm>
            <a:off x="8472458" y="4663217"/>
            <a:ext cx="548775" cy="393525"/>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20"/>
          <p:cNvSpPr txBox="1"/>
          <p:nvPr>
            <p:ph type="title"/>
          </p:nvPr>
        </p:nvSpPr>
        <p:spPr>
          <a:xfrm>
            <a:off x="311700" y="555600"/>
            <a:ext cx="2808000" cy="755775"/>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1" name="Google Shape;81;p20"/>
          <p:cNvSpPr txBox="1"/>
          <p:nvPr>
            <p:ph idx="1" type="body"/>
          </p:nvPr>
        </p:nvSpPr>
        <p:spPr>
          <a:xfrm>
            <a:off x="311700" y="1389600"/>
            <a:ext cx="2808000" cy="3179475"/>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2" name="Google Shape;82;p20"/>
          <p:cNvSpPr txBox="1"/>
          <p:nvPr>
            <p:ph idx="12" type="sldNum"/>
          </p:nvPr>
        </p:nvSpPr>
        <p:spPr>
          <a:xfrm>
            <a:off x="8472458" y="4663217"/>
            <a:ext cx="548775" cy="393525"/>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p21"/>
          <p:cNvSpPr txBox="1"/>
          <p:nvPr>
            <p:ph type="title"/>
          </p:nvPr>
        </p:nvSpPr>
        <p:spPr>
          <a:xfrm>
            <a:off x="490250" y="450150"/>
            <a:ext cx="6367725" cy="4090725"/>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5" name="Google Shape;85;p21"/>
          <p:cNvSpPr txBox="1"/>
          <p:nvPr>
            <p:ph idx="12" type="sldNum"/>
          </p:nvPr>
        </p:nvSpPr>
        <p:spPr>
          <a:xfrm>
            <a:off x="8472458" y="4663217"/>
            <a:ext cx="548775" cy="393525"/>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8" name="Google Shape;88;p22"/>
          <p:cNvSpPr txBox="1"/>
          <p:nvPr>
            <p:ph type="title"/>
          </p:nvPr>
        </p:nvSpPr>
        <p:spPr>
          <a:xfrm>
            <a:off x="265500" y="1233175"/>
            <a:ext cx="4045275"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9" name="Google Shape;89;p22"/>
          <p:cNvSpPr txBox="1"/>
          <p:nvPr>
            <p:ph idx="1" type="subTitle"/>
          </p:nvPr>
        </p:nvSpPr>
        <p:spPr>
          <a:xfrm>
            <a:off x="265500" y="2803075"/>
            <a:ext cx="4045275" cy="1235025"/>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0" name="Google Shape;90;p22"/>
          <p:cNvSpPr txBox="1"/>
          <p:nvPr>
            <p:ph idx="2" type="body"/>
          </p:nvPr>
        </p:nvSpPr>
        <p:spPr>
          <a:xfrm>
            <a:off x="4939500" y="724075"/>
            <a:ext cx="3836925" cy="3695175"/>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1" name="Google Shape;91;p22"/>
          <p:cNvSpPr txBox="1"/>
          <p:nvPr>
            <p:ph idx="12" type="sldNum"/>
          </p:nvPr>
        </p:nvSpPr>
        <p:spPr>
          <a:xfrm>
            <a:off x="8472458" y="4663217"/>
            <a:ext cx="548775" cy="393525"/>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2" name="Shape 92"/>
        <p:cNvGrpSpPr/>
        <p:nvPr/>
      </p:nvGrpSpPr>
      <p:grpSpPr>
        <a:xfrm>
          <a:off x="0" y="0"/>
          <a:ext cx="0" cy="0"/>
          <a:chOff x="0" y="0"/>
          <a:chExt cx="0" cy="0"/>
        </a:xfrm>
      </p:grpSpPr>
      <p:sp>
        <p:nvSpPr>
          <p:cNvPr id="93" name="Google Shape;93;p23"/>
          <p:cNvSpPr txBox="1"/>
          <p:nvPr>
            <p:ph idx="1" type="body"/>
          </p:nvPr>
        </p:nvSpPr>
        <p:spPr>
          <a:xfrm>
            <a:off x="311700" y="4230575"/>
            <a:ext cx="5998725" cy="605025"/>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94" name="Google Shape;94;p23"/>
          <p:cNvSpPr txBox="1"/>
          <p:nvPr>
            <p:ph idx="12" type="sldNum"/>
          </p:nvPr>
        </p:nvSpPr>
        <p:spPr>
          <a:xfrm>
            <a:off x="8472458" y="4663217"/>
            <a:ext cx="548775" cy="393525"/>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5" name="Shape 95"/>
        <p:cNvGrpSpPr/>
        <p:nvPr/>
      </p:nvGrpSpPr>
      <p:grpSpPr>
        <a:xfrm>
          <a:off x="0" y="0"/>
          <a:ext cx="0" cy="0"/>
          <a:chOff x="0" y="0"/>
          <a:chExt cx="0" cy="0"/>
        </a:xfrm>
      </p:grpSpPr>
      <p:sp>
        <p:nvSpPr>
          <p:cNvPr id="96" name="Google Shape;96;p24"/>
          <p:cNvSpPr txBox="1"/>
          <p:nvPr>
            <p:ph hasCustomPrompt="1" type="title"/>
          </p:nvPr>
        </p:nvSpPr>
        <p:spPr>
          <a:xfrm>
            <a:off x="311700" y="1106125"/>
            <a:ext cx="8520525" cy="1963575"/>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7" name="Google Shape;97;p24"/>
          <p:cNvSpPr txBox="1"/>
          <p:nvPr>
            <p:ph idx="1" type="body"/>
          </p:nvPr>
        </p:nvSpPr>
        <p:spPr>
          <a:xfrm>
            <a:off x="311700" y="3152225"/>
            <a:ext cx="8520525" cy="1300725"/>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8" name="Google Shape;98;p24"/>
          <p:cNvSpPr txBox="1"/>
          <p:nvPr>
            <p:ph idx="12" type="sldNum"/>
          </p:nvPr>
        </p:nvSpPr>
        <p:spPr>
          <a:xfrm>
            <a:off x="8472458" y="4663217"/>
            <a:ext cx="548775" cy="393525"/>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5"/>
          <p:cNvSpPr txBox="1"/>
          <p:nvPr>
            <p:ph idx="12" type="sldNum"/>
          </p:nvPr>
        </p:nvSpPr>
        <p:spPr>
          <a:xfrm>
            <a:off x="8472458" y="4663217"/>
            <a:ext cx="548775" cy="393525"/>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525" cy="572625"/>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525"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75" cy="393525"/>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ec.europa.eu/eurostat/web/main/data/databas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26"/>
          <p:cNvSpPr txBox="1"/>
          <p:nvPr>
            <p:ph type="ctrTitle"/>
          </p:nvPr>
        </p:nvSpPr>
        <p:spPr>
          <a:xfrm>
            <a:off x="1225463" y="393523"/>
            <a:ext cx="6693075" cy="226035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100"/>
              <a:buFont typeface="Abril Fatface"/>
              <a:buNone/>
            </a:pPr>
            <a:r>
              <a:rPr b="1" lang="en" sz="2700">
                <a:solidFill>
                  <a:schemeClr val="accent2"/>
                </a:solidFill>
                <a:latin typeface="Times New Roman"/>
                <a:ea typeface="Times New Roman"/>
                <a:cs typeface="Times New Roman"/>
                <a:sym typeface="Times New Roman"/>
              </a:rPr>
              <a:t>Exploring the Association between Information and Communication Technology and Quality of Life: An Empirical Study</a:t>
            </a:r>
            <a:endParaRPr b="1" sz="2400">
              <a:solidFill>
                <a:schemeClr val="accent2"/>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4100"/>
              <a:buFont typeface="Abril Fatface"/>
              <a:buNone/>
            </a:pPr>
            <a:r>
              <a:t/>
            </a:r>
            <a:endParaRPr sz="2300">
              <a:latin typeface="Times New Roman"/>
              <a:ea typeface="Times New Roman"/>
              <a:cs typeface="Times New Roman"/>
              <a:sym typeface="Times New Roman"/>
            </a:endParaRPr>
          </a:p>
        </p:txBody>
      </p:sp>
      <p:sp>
        <p:nvSpPr>
          <p:cNvPr id="106" name="Google Shape;106;p26"/>
          <p:cNvSpPr txBox="1"/>
          <p:nvPr>
            <p:ph idx="1" type="subTitle"/>
          </p:nvPr>
        </p:nvSpPr>
        <p:spPr>
          <a:xfrm>
            <a:off x="630938" y="3294788"/>
            <a:ext cx="6693075" cy="1313550"/>
          </a:xfrm>
          <a:prstGeom prst="rect">
            <a:avLst/>
          </a:prstGeom>
          <a:noFill/>
          <a:ln>
            <a:noFill/>
          </a:ln>
        </p:spPr>
        <p:txBody>
          <a:bodyPr anchorCtr="0" anchor="ctr" bIns="34275" lIns="68575" spcFirstLastPara="1" rIns="68575" wrap="square" tIns="34275">
            <a:noAutofit/>
          </a:bodyPr>
          <a:lstStyle/>
          <a:p>
            <a:pPr indent="0" lvl="0" marL="0" rtl="0" algn="ctr">
              <a:lnSpc>
                <a:spcPct val="120000"/>
              </a:lnSpc>
              <a:spcBef>
                <a:spcPts val="0"/>
              </a:spcBef>
              <a:spcAft>
                <a:spcPts val="0"/>
              </a:spcAft>
              <a:buClr>
                <a:schemeClr val="dk1"/>
              </a:buClr>
              <a:buSzPts val="800"/>
              <a:buNone/>
            </a:pPr>
            <a:r>
              <a:rPr lang="en" sz="1500">
                <a:solidFill>
                  <a:schemeClr val="dk1"/>
                </a:solidFill>
                <a:latin typeface="Times New Roman"/>
                <a:ea typeface="Times New Roman"/>
                <a:cs typeface="Times New Roman"/>
                <a:sym typeface="Times New Roman"/>
              </a:rPr>
              <a:t>Presented by Team Birst: </a:t>
            </a:r>
            <a:endParaRPr sz="1500">
              <a:solidFill>
                <a:schemeClr val="dk1"/>
              </a:solidFill>
              <a:latin typeface="Times New Roman"/>
              <a:ea typeface="Times New Roman"/>
              <a:cs typeface="Times New Roman"/>
              <a:sym typeface="Times New Roman"/>
            </a:endParaRPr>
          </a:p>
          <a:p>
            <a:pPr indent="0" lvl="0" marL="0" rtl="0" algn="ctr">
              <a:lnSpc>
                <a:spcPct val="120000"/>
              </a:lnSpc>
              <a:spcBef>
                <a:spcPts val="800"/>
              </a:spcBef>
              <a:spcAft>
                <a:spcPts val="0"/>
              </a:spcAft>
              <a:buClr>
                <a:schemeClr val="dk1"/>
              </a:buClr>
              <a:buSzPts val="800"/>
              <a:buNone/>
            </a:pPr>
            <a:r>
              <a:rPr lang="en" sz="1500">
                <a:solidFill>
                  <a:schemeClr val="dk1"/>
                </a:solidFill>
                <a:latin typeface="Times New Roman"/>
                <a:ea typeface="Times New Roman"/>
                <a:cs typeface="Times New Roman"/>
                <a:sym typeface="Times New Roman"/>
              </a:rPr>
              <a:t>Abhidith Shetty, Tushal Kukreja, Anna Grace Nimmo, &amp; Jeremy Montoya</a:t>
            </a:r>
            <a:endParaRPr sz="1500">
              <a:solidFill>
                <a:schemeClr val="dk1"/>
              </a:solidFill>
              <a:latin typeface="Times New Roman"/>
              <a:ea typeface="Times New Roman"/>
              <a:cs typeface="Times New Roman"/>
              <a:sym typeface="Times New Roman"/>
            </a:endParaRPr>
          </a:p>
          <a:p>
            <a:pPr indent="0" lvl="0" marL="0" rtl="0" algn="ctr">
              <a:lnSpc>
                <a:spcPct val="120000"/>
              </a:lnSpc>
              <a:spcBef>
                <a:spcPts val="800"/>
              </a:spcBef>
              <a:spcAft>
                <a:spcPts val="0"/>
              </a:spcAft>
              <a:buClr>
                <a:schemeClr val="dk1"/>
              </a:buClr>
              <a:buSzPts val="800"/>
              <a:buNone/>
            </a:pPr>
            <a:r>
              <a:rPr b="1" lang="en" sz="1500">
                <a:solidFill>
                  <a:schemeClr val="dk1"/>
                </a:solidFill>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BYGB-7975-001: Business Analytics for Managers</a:t>
            </a:r>
            <a:endParaRPr sz="1500">
              <a:solidFill>
                <a:schemeClr val="dk1"/>
              </a:solidFill>
              <a:latin typeface="Times New Roman"/>
              <a:ea typeface="Times New Roman"/>
              <a:cs typeface="Times New Roman"/>
              <a:sym typeface="Times New Roman"/>
            </a:endParaRPr>
          </a:p>
          <a:p>
            <a:pPr indent="0" lvl="0" marL="0" rtl="0" algn="ctr">
              <a:lnSpc>
                <a:spcPct val="120000"/>
              </a:lnSpc>
              <a:spcBef>
                <a:spcPts val="800"/>
              </a:spcBef>
              <a:spcAft>
                <a:spcPts val="0"/>
              </a:spcAft>
              <a:buClr>
                <a:schemeClr val="dk1"/>
              </a:buClr>
              <a:buSzPts val="800"/>
              <a:buNone/>
            </a:pPr>
            <a:r>
              <a:rPr lang="en" sz="1500">
                <a:solidFill>
                  <a:schemeClr val="dk1"/>
                </a:solidFill>
                <a:latin typeface="Times New Roman"/>
                <a:ea typeface="Times New Roman"/>
                <a:cs typeface="Times New Roman"/>
                <a:sym typeface="Times New Roman"/>
              </a:rPr>
              <a:t>      8</a:t>
            </a:r>
            <a:r>
              <a:rPr baseline="30000" lang="en" sz="1500">
                <a:solidFill>
                  <a:schemeClr val="dk1"/>
                </a:solidFill>
                <a:latin typeface="Times New Roman"/>
                <a:ea typeface="Times New Roman"/>
                <a:cs typeface="Times New Roman"/>
                <a:sym typeface="Times New Roman"/>
              </a:rPr>
              <a:t>th</a:t>
            </a:r>
            <a:r>
              <a:rPr lang="en" sz="1500">
                <a:solidFill>
                  <a:schemeClr val="dk1"/>
                </a:solidFill>
                <a:latin typeface="Times New Roman"/>
                <a:ea typeface="Times New Roman"/>
                <a:cs typeface="Times New Roman"/>
                <a:sym typeface="Times New Roman"/>
              </a:rPr>
              <a:t> May 2023</a:t>
            </a:r>
            <a:endParaRPr sz="1500">
              <a:solidFill>
                <a:schemeClr val="dk1"/>
              </a:solidFill>
              <a:latin typeface="Times New Roman"/>
              <a:ea typeface="Times New Roman"/>
              <a:cs typeface="Times New Roman"/>
              <a:sym typeface="Times New Roman"/>
            </a:endParaRPr>
          </a:p>
        </p:txBody>
      </p:sp>
      <p:sp>
        <p:nvSpPr>
          <p:cNvPr id="107" name="Google Shape;107;p26"/>
          <p:cNvSpPr txBox="1"/>
          <p:nvPr>
            <p:ph idx="12" type="sldNum"/>
          </p:nvPr>
        </p:nvSpPr>
        <p:spPr>
          <a:xfrm>
            <a:off x="8592945" y="-2"/>
            <a:ext cx="548775" cy="393525"/>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
        <p:nvSpPr>
          <p:cNvPr id="108" name="Google Shape;108;p26"/>
          <p:cNvSpPr txBox="1"/>
          <p:nvPr/>
        </p:nvSpPr>
        <p:spPr>
          <a:xfrm>
            <a:off x="7837538" y="82069"/>
            <a:ext cx="823050" cy="369450"/>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000000"/>
              </a:buClr>
              <a:buSzPts val="1500"/>
              <a:buFont typeface="Arial"/>
              <a:buNone/>
            </a:pPr>
            <a:r>
              <a:t/>
            </a:r>
            <a:endParaRPr b="0" i="1" sz="1500" u="none" cap="none" strike="noStrike">
              <a:solidFill>
                <a:schemeClr val="accen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5"/>
          <p:cNvSpPr txBox="1"/>
          <p:nvPr/>
        </p:nvSpPr>
        <p:spPr>
          <a:xfrm>
            <a:off x="57800" y="0"/>
            <a:ext cx="7576800" cy="646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500">
                <a:solidFill>
                  <a:schemeClr val="dk1"/>
                </a:solidFill>
                <a:latin typeface="Times New Roman"/>
                <a:ea typeface="Times New Roman"/>
                <a:cs typeface="Times New Roman"/>
                <a:sym typeface="Times New Roman"/>
              </a:rPr>
              <a:t>Moving Averages of Persons with ICT Education and Environmental Problems, Controlled by Country</a:t>
            </a:r>
            <a:endParaRPr sz="1500">
              <a:latin typeface="Times New Roman"/>
              <a:ea typeface="Times New Roman"/>
              <a:cs typeface="Times New Roman"/>
              <a:sym typeface="Times New Roman"/>
            </a:endParaRPr>
          </a:p>
        </p:txBody>
      </p:sp>
      <p:sp>
        <p:nvSpPr>
          <p:cNvPr id="172" name="Google Shape;172;p35"/>
          <p:cNvSpPr txBox="1"/>
          <p:nvPr/>
        </p:nvSpPr>
        <p:spPr>
          <a:xfrm>
            <a:off x="-100725" y="3828100"/>
            <a:ext cx="9001200" cy="23487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This chart presents the following findings, at first before applying calculation Employed Persons with ICT education have an average of .187 while environmental problems have a median of .261; to dive further to see if there would be a significant effect in adding moving averages calculation.</a:t>
            </a: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Times New Roman"/>
                <a:ea typeface="Times New Roman"/>
                <a:cs typeface="Times New Roman"/>
                <a:sym typeface="Times New Roman"/>
              </a:rPr>
              <a:t> After applying the calculation, the ECT education has an average of .1910 while environmental problems have an average of .2411. The observation shows that there is slowing of environmental problems when ICT education is increased however this rate of slowing was .00331667 a year over the 6 years of data collection. </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9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900">
              <a:solidFill>
                <a:schemeClr val="dk1"/>
              </a:solidFill>
            </a:endParaRPr>
          </a:p>
          <a:p>
            <a:pPr indent="0" lvl="0" marL="0" rtl="0" algn="l">
              <a:spcBef>
                <a:spcPts val="1200"/>
              </a:spcBef>
              <a:spcAft>
                <a:spcPts val="0"/>
              </a:spcAft>
              <a:buNone/>
            </a:pPr>
            <a:r>
              <a:t/>
            </a:r>
            <a:endParaRPr/>
          </a:p>
        </p:txBody>
      </p:sp>
      <p:pic>
        <p:nvPicPr>
          <p:cNvPr id="173" name="Google Shape;173;p35"/>
          <p:cNvPicPr preferRelativeResize="0"/>
          <p:nvPr/>
        </p:nvPicPr>
        <p:blipFill>
          <a:blip r:embed="rId3">
            <a:alphaModFix/>
          </a:blip>
          <a:stretch>
            <a:fillRect/>
          </a:stretch>
        </p:blipFill>
        <p:spPr>
          <a:xfrm>
            <a:off x="152400" y="677100"/>
            <a:ext cx="8839199" cy="320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6"/>
          <p:cNvSpPr txBox="1"/>
          <p:nvPr>
            <p:ph type="title"/>
          </p:nvPr>
        </p:nvSpPr>
        <p:spPr>
          <a:xfrm>
            <a:off x="573544" y="66244"/>
            <a:ext cx="7397100" cy="74385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b="1" lang="en" sz="2000">
                <a:latin typeface="Times New Roman"/>
                <a:ea typeface="Times New Roman"/>
                <a:cs typeface="Times New Roman"/>
                <a:sym typeface="Times New Roman"/>
              </a:rPr>
              <a:t>Conclusions </a:t>
            </a:r>
            <a:endParaRPr b="1" sz="2000">
              <a:latin typeface="Times New Roman"/>
              <a:ea typeface="Times New Roman"/>
              <a:cs typeface="Times New Roman"/>
              <a:sym typeface="Times New Roman"/>
            </a:endParaRPr>
          </a:p>
        </p:txBody>
      </p:sp>
      <p:sp>
        <p:nvSpPr>
          <p:cNvPr id="179" name="Google Shape;179;p36"/>
          <p:cNvSpPr txBox="1"/>
          <p:nvPr>
            <p:ph idx="1" type="body"/>
          </p:nvPr>
        </p:nvSpPr>
        <p:spPr>
          <a:xfrm>
            <a:off x="238010" y="656867"/>
            <a:ext cx="8191838" cy="4186472"/>
          </a:xfrm>
          <a:prstGeom prst="rect">
            <a:avLst/>
          </a:prstGeom>
          <a:noFill/>
          <a:ln>
            <a:noFill/>
          </a:ln>
        </p:spPr>
        <p:txBody>
          <a:bodyPr anchorCtr="0" anchor="t" bIns="34275" lIns="68575" spcFirstLastPara="1" rIns="68575" wrap="square" tIns="34275">
            <a:normAutofit fontScale="25000"/>
          </a:bodyPr>
          <a:lstStyle/>
          <a:p>
            <a:pPr indent="0" lvl="0" marL="342900" rtl="0" algn="l">
              <a:lnSpc>
                <a:spcPct val="120000"/>
              </a:lnSpc>
              <a:spcBef>
                <a:spcPts val="1200"/>
              </a:spcBef>
              <a:spcAft>
                <a:spcPts val="0"/>
              </a:spcAft>
              <a:buSzPct val="300000"/>
              <a:buNone/>
            </a:pPr>
            <a:r>
              <a:t/>
            </a:r>
            <a:endParaRPr/>
          </a:p>
          <a:p>
            <a:pPr indent="-517525" lvl="0" marL="863600" rtl="0" algn="l">
              <a:lnSpc>
                <a:spcPct val="120000"/>
              </a:lnSpc>
              <a:spcBef>
                <a:spcPts val="1200"/>
              </a:spcBef>
              <a:spcAft>
                <a:spcPts val="0"/>
              </a:spcAft>
              <a:buSzPct val="100000"/>
              <a:buChar char="●"/>
            </a:pPr>
            <a:r>
              <a:rPr lang="en" sz="5400">
                <a:solidFill>
                  <a:schemeClr val="dk1"/>
                </a:solidFill>
                <a:latin typeface="Times New Roman"/>
                <a:ea typeface="Times New Roman"/>
                <a:cs typeface="Times New Roman"/>
                <a:sym typeface="Times New Roman"/>
              </a:rPr>
              <a:t>Contrary to the hypothesis that economic growth negatively impacts environmental sustainability, this study suggests that the use of ICT may have a positive impact on greenhouse gas emissions.</a:t>
            </a:r>
            <a:endParaRPr/>
          </a:p>
          <a:p>
            <a:pPr indent="-517525" lvl="0" marL="863600" rtl="0" algn="l">
              <a:lnSpc>
                <a:spcPct val="120000"/>
              </a:lnSpc>
              <a:spcBef>
                <a:spcPts val="1200"/>
              </a:spcBef>
              <a:spcAft>
                <a:spcPts val="0"/>
              </a:spcAft>
              <a:buSzPct val="100000"/>
              <a:buChar char="●"/>
            </a:pPr>
            <a:r>
              <a:rPr lang="en" sz="5400">
                <a:solidFill>
                  <a:schemeClr val="dk1"/>
                </a:solidFill>
                <a:latin typeface="Times New Roman"/>
                <a:ea typeface="Times New Roman"/>
                <a:cs typeface="Times New Roman"/>
                <a:sym typeface="Times New Roman"/>
              </a:rPr>
              <a:t>There is no clear correlation between Net greenhouse gas emissions (%) and Total high-tech trade ($).</a:t>
            </a:r>
            <a:endParaRPr/>
          </a:p>
          <a:p>
            <a:pPr indent="-517525" lvl="0" marL="863600" rtl="0" algn="l">
              <a:lnSpc>
                <a:spcPct val="120000"/>
              </a:lnSpc>
              <a:spcBef>
                <a:spcPts val="1200"/>
              </a:spcBef>
              <a:spcAft>
                <a:spcPts val="0"/>
              </a:spcAft>
              <a:buSzPct val="100000"/>
              <a:buChar char="●"/>
            </a:pPr>
            <a:r>
              <a:rPr lang="en" sz="5400">
                <a:solidFill>
                  <a:schemeClr val="dk1"/>
                </a:solidFill>
                <a:latin typeface="Times New Roman"/>
                <a:ea typeface="Times New Roman"/>
                <a:cs typeface="Times New Roman"/>
                <a:sym typeface="Times New Roman"/>
              </a:rPr>
              <a:t>There is a relationship between broadband internet coverage and income. Regions with higher income tend to have higher broadband internet coverage and vice versa.</a:t>
            </a:r>
            <a:endParaRPr sz="5400">
              <a:solidFill>
                <a:schemeClr val="dk1"/>
              </a:solidFill>
              <a:latin typeface="Times New Roman"/>
              <a:ea typeface="Times New Roman"/>
              <a:cs typeface="Times New Roman"/>
              <a:sym typeface="Times New Roman"/>
            </a:endParaRPr>
          </a:p>
          <a:p>
            <a:pPr indent="-517525" lvl="0" marL="863600" rtl="0" algn="l">
              <a:lnSpc>
                <a:spcPct val="120000"/>
              </a:lnSpc>
              <a:spcBef>
                <a:spcPts val="1200"/>
              </a:spcBef>
              <a:spcAft>
                <a:spcPts val="0"/>
              </a:spcAft>
              <a:buSzPct val="100000"/>
              <a:buFont typeface="Times New Roman"/>
              <a:buChar char="●"/>
            </a:pPr>
            <a:r>
              <a:rPr lang="en" sz="5400">
                <a:solidFill>
                  <a:schemeClr val="dk1"/>
                </a:solidFill>
                <a:latin typeface="Times New Roman"/>
                <a:ea typeface="Times New Roman"/>
                <a:cs typeface="Times New Roman"/>
                <a:sym typeface="Times New Roman"/>
              </a:rPr>
              <a:t>As total high-tech trade increases, so does the life expectancy for a country. Encouraging high-tech trade may lead to an increase in life expectancy.</a:t>
            </a:r>
            <a:endParaRPr sz="5400">
              <a:solidFill>
                <a:schemeClr val="dk1"/>
              </a:solidFill>
              <a:latin typeface="Times New Roman"/>
              <a:ea typeface="Times New Roman"/>
              <a:cs typeface="Times New Roman"/>
              <a:sym typeface="Times New Roman"/>
            </a:endParaRPr>
          </a:p>
          <a:p>
            <a:pPr indent="0" lvl="0" marL="342900" rtl="0" algn="l">
              <a:lnSpc>
                <a:spcPct val="120000"/>
              </a:lnSpc>
              <a:spcBef>
                <a:spcPts val="1200"/>
              </a:spcBef>
              <a:spcAft>
                <a:spcPts val="0"/>
              </a:spcAft>
              <a:buNone/>
            </a:pPr>
            <a:r>
              <a:t/>
            </a:r>
            <a:endParaRPr sz="5400">
              <a:solidFill>
                <a:schemeClr val="dk1"/>
              </a:solidFill>
              <a:latin typeface="Times New Roman"/>
              <a:ea typeface="Times New Roman"/>
              <a:cs typeface="Times New Roman"/>
              <a:sym typeface="Times New Roman"/>
            </a:endParaRPr>
          </a:p>
          <a:p>
            <a:pPr indent="0" lvl="0" marL="342900" rtl="0" algn="l">
              <a:lnSpc>
                <a:spcPct val="120000"/>
              </a:lnSpc>
              <a:spcBef>
                <a:spcPts val="1200"/>
              </a:spcBef>
              <a:spcAft>
                <a:spcPts val="0"/>
              </a:spcAft>
              <a:buSzPct val="385714"/>
              <a:buNone/>
            </a:pPr>
            <a:r>
              <a:t/>
            </a:r>
            <a:endParaRPr sz="1400">
              <a:solidFill>
                <a:schemeClr val="accent2"/>
              </a:solidFill>
              <a:latin typeface="Times New Roman"/>
              <a:ea typeface="Times New Roman"/>
              <a:cs typeface="Times New Roman"/>
              <a:sym typeface="Times New Roman"/>
            </a:endParaRPr>
          </a:p>
          <a:p>
            <a:pPr indent="0" lvl="0" marL="342900" rtl="0" algn="l">
              <a:lnSpc>
                <a:spcPct val="150000"/>
              </a:lnSpc>
              <a:spcBef>
                <a:spcPts val="1200"/>
              </a:spcBef>
              <a:spcAft>
                <a:spcPts val="0"/>
              </a:spcAft>
              <a:buSzPct val="385714"/>
              <a:buNone/>
            </a:pPr>
            <a:r>
              <a:t/>
            </a:r>
            <a:endParaRPr sz="1400">
              <a:solidFill>
                <a:schemeClr val="accent2"/>
              </a:solidFill>
              <a:latin typeface="Times New Roman"/>
              <a:ea typeface="Times New Roman"/>
              <a:cs typeface="Times New Roman"/>
              <a:sym typeface="Times New Roman"/>
            </a:endParaRPr>
          </a:p>
          <a:p>
            <a:pPr indent="0" lvl="0" marL="0" rtl="0" algn="l">
              <a:lnSpc>
                <a:spcPct val="150000"/>
              </a:lnSpc>
              <a:spcBef>
                <a:spcPts val="1200"/>
              </a:spcBef>
              <a:spcAft>
                <a:spcPts val="1200"/>
              </a:spcAft>
              <a:buSzPct val="360000"/>
              <a:buNone/>
            </a:pPr>
            <a:r>
              <a:t/>
            </a:r>
            <a:endParaRPr sz="1500">
              <a:solidFill>
                <a:schemeClr val="accent2"/>
              </a:solidFill>
            </a:endParaRPr>
          </a:p>
        </p:txBody>
      </p:sp>
      <p:sp>
        <p:nvSpPr>
          <p:cNvPr id="180" name="Google Shape;180;p36"/>
          <p:cNvSpPr txBox="1"/>
          <p:nvPr>
            <p:ph idx="12" type="sldNum"/>
          </p:nvPr>
        </p:nvSpPr>
        <p:spPr>
          <a:xfrm>
            <a:off x="8429847" y="-8"/>
            <a:ext cx="714150" cy="315225"/>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ph type="title"/>
          </p:nvPr>
        </p:nvSpPr>
        <p:spPr>
          <a:xfrm>
            <a:off x="515484" y="0"/>
            <a:ext cx="7116750" cy="99427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b="1" lang="en" sz="2000">
                <a:latin typeface="Times New Roman"/>
                <a:ea typeface="Times New Roman"/>
                <a:cs typeface="Times New Roman"/>
                <a:sym typeface="Times New Roman"/>
              </a:rPr>
              <a:t>Scope &amp; Limitations</a:t>
            </a:r>
            <a:endParaRPr b="1" sz="2000">
              <a:latin typeface="Times New Roman"/>
              <a:ea typeface="Times New Roman"/>
              <a:cs typeface="Times New Roman"/>
              <a:sym typeface="Times New Roman"/>
            </a:endParaRPr>
          </a:p>
        </p:txBody>
      </p:sp>
      <p:sp>
        <p:nvSpPr>
          <p:cNvPr id="186" name="Google Shape;186;p37"/>
          <p:cNvSpPr txBox="1"/>
          <p:nvPr>
            <p:ph idx="1" type="body"/>
          </p:nvPr>
        </p:nvSpPr>
        <p:spPr>
          <a:xfrm>
            <a:off x="318200" y="1083425"/>
            <a:ext cx="7917600" cy="3381600"/>
          </a:xfrm>
          <a:prstGeom prst="rect">
            <a:avLst/>
          </a:prstGeom>
          <a:noFill/>
          <a:ln>
            <a:noFill/>
          </a:ln>
        </p:spPr>
        <p:txBody>
          <a:bodyPr anchorCtr="0" anchor="t" bIns="34275" lIns="68575" spcFirstLastPara="1" rIns="68575" wrap="square" tIns="34275">
            <a:noAutofit/>
          </a:bodyPr>
          <a:lstStyle/>
          <a:p>
            <a:pPr indent="-250825" lvl="0" marL="342900" rtl="0" algn="l">
              <a:lnSpc>
                <a:spcPct val="100000"/>
              </a:lnSpc>
              <a:spcBef>
                <a:spcPts val="1200"/>
              </a:spcBef>
              <a:spcAft>
                <a:spcPts val="0"/>
              </a:spcAft>
              <a:buSzPts val="1350"/>
              <a:buChar char="●"/>
            </a:pPr>
            <a:r>
              <a:rPr lang="en" sz="1350">
                <a:solidFill>
                  <a:schemeClr val="dk1"/>
                </a:solidFill>
                <a:latin typeface="Times New Roman"/>
                <a:ea typeface="Times New Roman"/>
                <a:cs typeface="Times New Roman"/>
                <a:sym typeface="Times New Roman"/>
              </a:rPr>
              <a:t>The project aims to explore the relationship between ICT and quality of life variables in multiple countries and years.</a:t>
            </a:r>
            <a:br>
              <a:rPr lang="en" sz="1350">
                <a:solidFill>
                  <a:schemeClr val="dk1"/>
                </a:solidFill>
                <a:latin typeface="Times New Roman"/>
                <a:ea typeface="Times New Roman"/>
                <a:cs typeface="Times New Roman"/>
                <a:sym typeface="Times New Roman"/>
              </a:rPr>
            </a:br>
            <a:endParaRPr sz="1350">
              <a:solidFill>
                <a:schemeClr val="dk1"/>
              </a:solidFill>
              <a:latin typeface="Times New Roman"/>
              <a:ea typeface="Times New Roman"/>
              <a:cs typeface="Times New Roman"/>
              <a:sym typeface="Times New Roman"/>
            </a:endParaRPr>
          </a:p>
          <a:p>
            <a:pPr indent="-250825" lvl="0" marL="342900" rtl="0" algn="l">
              <a:lnSpc>
                <a:spcPct val="100000"/>
              </a:lnSpc>
              <a:spcBef>
                <a:spcPts val="0"/>
              </a:spcBef>
              <a:spcAft>
                <a:spcPts val="0"/>
              </a:spcAft>
              <a:buSzPts val="1350"/>
              <a:buChar char="●"/>
            </a:pPr>
            <a:r>
              <a:rPr lang="en" sz="1350">
                <a:solidFill>
                  <a:schemeClr val="dk1"/>
                </a:solidFill>
                <a:latin typeface="Times New Roman"/>
                <a:ea typeface="Times New Roman"/>
                <a:cs typeface="Times New Roman"/>
                <a:sym typeface="Times New Roman"/>
              </a:rPr>
              <a:t>The project findings could have important implications for policymakers, businesses, and individuals seeking to harness the potential of ICT to improve quality of life.</a:t>
            </a:r>
            <a:br>
              <a:rPr lang="en" sz="1350">
                <a:solidFill>
                  <a:schemeClr val="dk1"/>
                </a:solidFill>
                <a:latin typeface="Times New Roman"/>
                <a:ea typeface="Times New Roman"/>
                <a:cs typeface="Times New Roman"/>
                <a:sym typeface="Times New Roman"/>
              </a:rPr>
            </a:br>
            <a:endParaRPr sz="1350"/>
          </a:p>
          <a:p>
            <a:pPr indent="-250825" lvl="0" marL="342900" rtl="0" algn="l">
              <a:lnSpc>
                <a:spcPct val="100000"/>
              </a:lnSpc>
              <a:spcBef>
                <a:spcPts val="0"/>
              </a:spcBef>
              <a:spcAft>
                <a:spcPts val="0"/>
              </a:spcAft>
              <a:buSzPts val="1350"/>
              <a:buChar char="●"/>
            </a:pPr>
            <a:r>
              <a:rPr lang="en" sz="1350">
                <a:solidFill>
                  <a:schemeClr val="dk1"/>
                </a:solidFill>
                <a:latin typeface="Times New Roman"/>
                <a:ea typeface="Times New Roman"/>
                <a:cs typeface="Times New Roman"/>
                <a:sym typeface="Times New Roman"/>
              </a:rPr>
              <a:t>The project may face challenges in comparing data across different countries and years, due to differences in data collection and measurement.</a:t>
            </a:r>
            <a:br>
              <a:rPr lang="en" sz="1350">
                <a:solidFill>
                  <a:schemeClr val="dk1"/>
                </a:solidFill>
                <a:latin typeface="Times New Roman"/>
                <a:ea typeface="Times New Roman"/>
                <a:cs typeface="Times New Roman"/>
                <a:sym typeface="Times New Roman"/>
              </a:rPr>
            </a:br>
            <a:endParaRPr sz="1350">
              <a:solidFill>
                <a:schemeClr val="dk1"/>
              </a:solidFill>
              <a:latin typeface="Times New Roman"/>
              <a:ea typeface="Times New Roman"/>
              <a:cs typeface="Times New Roman"/>
              <a:sym typeface="Times New Roman"/>
            </a:endParaRPr>
          </a:p>
          <a:p>
            <a:pPr indent="-250825" lvl="0" marL="342900" rtl="0" algn="l">
              <a:lnSpc>
                <a:spcPct val="100000"/>
              </a:lnSpc>
              <a:spcBef>
                <a:spcPts val="0"/>
              </a:spcBef>
              <a:spcAft>
                <a:spcPts val="0"/>
              </a:spcAft>
              <a:buSzPts val="1350"/>
              <a:buChar char="●"/>
            </a:pPr>
            <a:r>
              <a:rPr lang="en" sz="1350">
                <a:solidFill>
                  <a:schemeClr val="dk1"/>
                </a:solidFill>
                <a:latin typeface="Times New Roman"/>
                <a:ea typeface="Times New Roman"/>
                <a:cs typeface="Times New Roman"/>
                <a:sym typeface="Times New Roman"/>
              </a:rPr>
              <a:t>The project is limited to the variables included in the dataset and may not capture all relevant factors affecting quality of life.</a:t>
            </a:r>
            <a:br>
              <a:rPr lang="en" sz="1350">
                <a:solidFill>
                  <a:schemeClr val="dk1"/>
                </a:solidFill>
                <a:latin typeface="Times New Roman"/>
                <a:ea typeface="Times New Roman"/>
                <a:cs typeface="Times New Roman"/>
                <a:sym typeface="Times New Roman"/>
              </a:rPr>
            </a:br>
            <a:endParaRPr sz="1350">
              <a:solidFill>
                <a:schemeClr val="dk1"/>
              </a:solidFill>
              <a:latin typeface="Times New Roman"/>
              <a:ea typeface="Times New Roman"/>
              <a:cs typeface="Times New Roman"/>
              <a:sym typeface="Times New Roman"/>
            </a:endParaRPr>
          </a:p>
          <a:p>
            <a:pPr indent="-250825" lvl="0" marL="342900" rtl="0" algn="l">
              <a:lnSpc>
                <a:spcPct val="100000"/>
              </a:lnSpc>
              <a:spcBef>
                <a:spcPts val="0"/>
              </a:spcBef>
              <a:spcAft>
                <a:spcPts val="0"/>
              </a:spcAft>
              <a:buSzPts val="1350"/>
              <a:buChar char="●"/>
            </a:pPr>
            <a:r>
              <a:rPr lang="en" sz="1350">
                <a:solidFill>
                  <a:schemeClr val="dk1"/>
                </a:solidFill>
                <a:latin typeface="Times New Roman"/>
                <a:ea typeface="Times New Roman"/>
                <a:cs typeface="Times New Roman"/>
                <a:sym typeface="Times New Roman"/>
              </a:rPr>
              <a:t>The project is limited to correlational analysis and cannot establish causation between ICT and quality of life variables.</a:t>
            </a:r>
            <a:endParaRPr sz="1350">
              <a:solidFill>
                <a:schemeClr val="dk1"/>
              </a:solidFill>
              <a:latin typeface="Times New Roman"/>
              <a:ea typeface="Times New Roman"/>
              <a:cs typeface="Times New Roman"/>
              <a:sym typeface="Times New Roman"/>
            </a:endParaRPr>
          </a:p>
        </p:txBody>
      </p:sp>
      <p:sp>
        <p:nvSpPr>
          <p:cNvPr id="187" name="Google Shape;187;p37"/>
          <p:cNvSpPr txBox="1"/>
          <p:nvPr>
            <p:ph idx="12" type="sldNum"/>
          </p:nvPr>
        </p:nvSpPr>
        <p:spPr>
          <a:xfrm>
            <a:off x="8429850" y="0"/>
            <a:ext cx="714150" cy="315225"/>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8"/>
          <p:cNvSpPr txBox="1"/>
          <p:nvPr>
            <p:ph type="title"/>
          </p:nvPr>
        </p:nvSpPr>
        <p:spPr>
          <a:xfrm>
            <a:off x="308025" y="287794"/>
            <a:ext cx="8835975" cy="74385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1"/>
              </a:buClr>
              <a:buSzPts val="720"/>
              <a:buFont typeface="Arial"/>
              <a:buNone/>
            </a:pPr>
            <a:r>
              <a:rPr b="1" lang="en" sz="2000">
                <a:latin typeface="Times New Roman"/>
                <a:ea typeface="Times New Roman"/>
                <a:cs typeface="Times New Roman"/>
                <a:sym typeface="Times New Roman"/>
              </a:rPr>
              <a:t>Managerial Implications and Recommendations</a:t>
            </a:r>
            <a:endParaRPr b="1" sz="2000">
              <a:latin typeface="Times New Roman"/>
              <a:ea typeface="Times New Roman"/>
              <a:cs typeface="Times New Roman"/>
              <a:sym typeface="Times New Roman"/>
            </a:endParaRPr>
          </a:p>
          <a:p>
            <a:pPr indent="0" lvl="0" marL="0" rtl="0" algn="l">
              <a:lnSpc>
                <a:spcPct val="90000"/>
              </a:lnSpc>
              <a:spcBef>
                <a:spcPts val="0"/>
              </a:spcBef>
              <a:spcAft>
                <a:spcPts val="0"/>
              </a:spcAft>
              <a:buSzPts val="1260"/>
              <a:buNone/>
            </a:pPr>
            <a:r>
              <a:t/>
            </a:r>
            <a:endParaRPr sz="2160"/>
          </a:p>
        </p:txBody>
      </p:sp>
      <p:sp>
        <p:nvSpPr>
          <p:cNvPr id="193" name="Google Shape;193;p38"/>
          <p:cNvSpPr txBox="1"/>
          <p:nvPr>
            <p:ph idx="1" type="body"/>
          </p:nvPr>
        </p:nvSpPr>
        <p:spPr>
          <a:xfrm>
            <a:off x="208664" y="1031644"/>
            <a:ext cx="8491275" cy="3189363"/>
          </a:xfrm>
          <a:prstGeom prst="rect">
            <a:avLst/>
          </a:prstGeom>
          <a:noFill/>
          <a:ln>
            <a:noFill/>
          </a:ln>
        </p:spPr>
        <p:txBody>
          <a:bodyPr anchorCtr="0" anchor="t" bIns="34275" lIns="68575" spcFirstLastPara="1" rIns="68575" wrap="square" tIns="34275">
            <a:normAutofit fontScale="25000" lnSpcReduction="20000"/>
          </a:bodyPr>
          <a:lstStyle/>
          <a:p>
            <a:pPr indent="-250825" lvl="0" marL="342900" rtl="0" algn="l">
              <a:lnSpc>
                <a:spcPct val="150000"/>
              </a:lnSpc>
              <a:spcBef>
                <a:spcPts val="800"/>
              </a:spcBef>
              <a:spcAft>
                <a:spcPts val="0"/>
              </a:spcAft>
              <a:buSzPct val="100000"/>
              <a:buChar char="●"/>
            </a:pPr>
            <a:r>
              <a:rPr lang="en" sz="5400">
                <a:solidFill>
                  <a:schemeClr val="dk1"/>
                </a:solidFill>
                <a:latin typeface="Times New Roman"/>
                <a:ea typeface="Times New Roman"/>
                <a:cs typeface="Times New Roman"/>
                <a:sym typeface="Times New Roman"/>
              </a:rPr>
              <a:t>Governments and businesses should prioritize investment in ICT infrastructure, such as broadband internet and ICT education, to promote economic growth and social development.</a:t>
            </a:r>
            <a:br>
              <a:rPr lang="en" sz="5400">
                <a:solidFill>
                  <a:schemeClr val="dk1"/>
                </a:solidFill>
                <a:latin typeface="Times New Roman"/>
                <a:ea typeface="Times New Roman"/>
                <a:cs typeface="Times New Roman"/>
                <a:sym typeface="Times New Roman"/>
              </a:rPr>
            </a:br>
            <a:endParaRPr sz="5400">
              <a:solidFill>
                <a:schemeClr val="dk1"/>
              </a:solidFill>
              <a:latin typeface="Times New Roman"/>
              <a:ea typeface="Times New Roman"/>
              <a:cs typeface="Times New Roman"/>
              <a:sym typeface="Times New Roman"/>
            </a:endParaRPr>
          </a:p>
          <a:p>
            <a:pPr indent="-250825" lvl="0" marL="342900" rtl="0" algn="l">
              <a:lnSpc>
                <a:spcPct val="150000"/>
              </a:lnSpc>
              <a:spcBef>
                <a:spcPts val="0"/>
              </a:spcBef>
              <a:spcAft>
                <a:spcPts val="0"/>
              </a:spcAft>
              <a:buSzPct val="100000"/>
              <a:buChar char="●"/>
            </a:pPr>
            <a:r>
              <a:rPr lang="en" sz="5400">
                <a:solidFill>
                  <a:schemeClr val="dk1"/>
                </a:solidFill>
                <a:latin typeface="Times New Roman"/>
                <a:ea typeface="Times New Roman"/>
                <a:cs typeface="Times New Roman"/>
                <a:sym typeface="Times New Roman"/>
              </a:rPr>
              <a:t>Efforts should be made to reduce the digital divide and ensure equitable access to ICT resources, particularly for marginalized populations, to promote equal opportunities and social inclusion.</a:t>
            </a:r>
            <a:br>
              <a:rPr lang="en" sz="5400">
                <a:solidFill>
                  <a:schemeClr val="dk1"/>
                </a:solidFill>
                <a:latin typeface="Times New Roman"/>
                <a:ea typeface="Times New Roman"/>
                <a:cs typeface="Times New Roman"/>
                <a:sym typeface="Times New Roman"/>
              </a:rPr>
            </a:br>
            <a:endParaRPr sz="5400">
              <a:solidFill>
                <a:schemeClr val="dk1"/>
              </a:solidFill>
              <a:latin typeface="Times New Roman"/>
              <a:ea typeface="Times New Roman"/>
              <a:cs typeface="Times New Roman"/>
              <a:sym typeface="Times New Roman"/>
            </a:endParaRPr>
          </a:p>
          <a:p>
            <a:pPr indent="-250825" lvl="0" marL="342900" rtl="0" algn="l">
              <a:lnSpc>
                <a:spcPct val="150000"/>
              </a:lnSpc>
              <a:spcBef>
                <a:spcPts val="0"/>
              </a:spcBef>
              <a:spcAft>
                <a:spcPts val="0"/>
              </a:spcAft>
              <a:buSzPct val="100000"/>
              <a:buChar char="●"/>
            </a:pPr>
            <a:r>
              <a:rPr lang="en" sz="5400">
                <a:solidFill>
                  <a:schemeClr val="dk1"/>
                </a:solidFill>
                <a:latin typeface="Times New Roman"/>
                <a:ea typeface="Times New Roman"/>
                <a:cs typeface="Times New Roman"/>
                <a:sym typeface="Times New Roman"/>
              </a:rPr>
              <a:t>Policies and programs should be implemented to promote sustainable economic growth and development, while also addressing environmental concerns and reducing greenhouse gas emissions.</a:t>
            </a:r>
            <a:br>
              <a:rPr lang="en" sz="5400">
                <a:solidFill>
                  <a:schemeClr val="dk1"/>
                </a:solidFill>
                <a:latin typeface="Times New Roman"/>
                <a:ea typeface="Times New Roman"/>
                <a:cs typeface="Times New Roman"/>
                <a:sym typeface="Times New Roman"/>
              </a:rPr>
            </a:br>
            <a:endParaRPr sz="5400">
              <a:solidFill>
                <a:schemeClr val="dk1"/>
              </a:solidFill>
              <a:latin typeface="Times New Roman"/>
              <a:ea typeface="Times New Roman"/>
              <a:cs typeface="Times New Roman"/>
              <a:sym typeface="Times New Roman"/>
            </a:endParaRPr>
          </a:p>
          <a:p>
            <a:pPr indent="-250825" lvl="0" marL="342900" rtl="0" algn="l">
              <a:lnSpc>
                <a:spcPct val="150000"/>
              </a:lnSpc>
              <a:spcBef>
                <a:spcPts val="0"/>
              </a:spcBef>
              <a:spcAft>
                <a:spcPts val="0"/>
              </a:spcAft>
              <a:buSzPct val="100000"/>
              <a:buChar char="●"/>
            </a:pPr>
            <a:r>
              <a:rPr lang="en" sz="5400">
                <a:solidFill>
                  <a:schemeClr val="dk1"/>
                </a:solidFill>
                <a:latin typeface="Times New Roman"/>
                <a:ea typeface="Times New Roman"/>
                <a:cs typeface="Times New Roman"/>
                <a:sym typeface="Times New Roman"/>
              </a:rPr>
              <a:t>Public spaces and urban areas should prioritize the provision of public WiFi to promote community connectivity and reduce social isolation.</a:t>
            </a:r>
            <a:br>
              <a:rPr lang="en" sz="5400">
                <a:solidFill>
                  <a:schemeClr val="dk1"/>
                </a:solidFill>
                <a:latin typeface="Times New Roman"/>
                <a:ea typeface="Times New Roman"/>
                <a:cs typeface="Times New Roman"/>
                <a:sym typeface="Times New Roman"/>
              </a:rPr>
            </a:br>
            <a:endParaRPr sz="5400">
              <a:solidFill>
                <a:schemeClr val="dk1"/>
              </a:solidFill>
              <a:latin typeface="Times New Roman"/>
              <a:ea typeface="Times New Roman"/>
              <a:cs typeface="Times New Roman"/>
              <a:sym typeface="Times New Roman"/>
            </a:endParaRPr>
          </a:p>
          <a:p>
            <a:pPr indent="-250825" lvl="0" marL="342900" rtl="0" algn="l">
              <a:lnSpc>
                <a:spcPct val="150000"/>
              </a:lnSpc>
              <a:spcBef>
                <a:spcPts val="0"/>
              </a:spcBef>
              <a:spcAft>
                <a:spcPts val="0"/>
              </a:spcAft>
              <a:buSzPct val="100000"/>
              <a:buChar char="●"/>
            </a:pPr>
            <a:r>
              <a:rPr lang="en" sz="5400">
                <a:solidFill>
                  <a:schemeClr val="dk1"/>
                </a:solidFill>
                <a:latin typeface="Times New Roman"/>
                <a:ea typeface="Times New Roman"/>
                <a:cs typeface="Times New Roman"/>
                <a:sym typeface="Times New Roman"/>
              </a:rPr>
              <a:t>Educational and financial institutions should promote the use of online resources and e-banking to improve financial literacy and economic security.</a:t>
            </a:r>
            <a:endParaRPr sz="5400">
              <a:solidFill>
                <a:schemeClr val="dk1"/>
              </a:solidFill>
              <a:latin typeface="Times New Roman"/>
              <a:ea typeface="Times New Roman"/>
              <a:cs typeface="Times New Roman"/>
              <a:sym typeface="Times New Roman"/>
            </a:endParaRPr>
          </a:p>
          <a:p>
            <a:pPr indent="0" lvl="0" marL="685800" rtl="0" algn="l">
              <a:lnSpc>
                <a:spcPct val="150000"/>
              </a:lnSpc>
              <a:spcBef>
                <a:spcPts val="1200"/>
              </a:spcBef>
              <a:spcAft>
                <a:spcPts val="0"/>
              </a:spcAft>
              <a:buSzPct val="94736"/>
              <a:buNone/>
            </a:pPr>
            <a:r>
              <a:t/>
            </a:r>
            <a:endParaRPr b="1" sz="5700"/>
          </a:p>
          <a:p>
            <a:pPr indent="0" lvl="0" marL="342900" rtl="0" algn="l">
              <a:lnSpc>
                <a:spcPct val="150000"/>
              </a:lnSpc>
              <a:spcBef>
                <a:spcPts val="1200"/>
              </a:spcBef>
              <a:spcAft>
                <a:spcPts val="0"/>
              </a:spcAft>
              <a:buSzPct val="105882"/>
              <a:buNone/>
            </a:pPr>
            <a:r>
              <a:t/>
            </a:r>
            <a:endParaRPr b="1" sz="5100"/>
          </a:p>
          <a:p>
            <a:pPr indent="0" lvl="0" marL="0" rtl="0" algn="l">
              <a:lnSpc>
                <a:spcPct val="150000"/>
              </a:lnSpc>
              <a:spcBef>
                <a:spcPts val="1200"/>
              </a:spcBef>
              <a:spcAft>
                <a:spcPts val="0"/>
              </a:spcAft>
              <a:buSzPct val="234782"/>
              <a:buNone/>
            </a:pPr>
            <a:r>
              <a:t/>
            </a:r>
            <a:endParaRPr sz="2300">
              <a:solidFill>
                <a:schemeClr val="accent2"/>
              </a:solidFill>
            </a:endParaRPr>
          </a:p>
          <a:p>
            <a:pPr indent="0" lvl="0" marL="0" rtl="0" algn="l">
              <a:lnSpc>
                <a:spcPct val="130000"/>
              </a:lnSpc>
              <a:spcBef>
                <a:spcPts val="1200"/>
              </a:spcBef>
              <a:spcAft>
                <a:spcPts val="0"/>
              </a:spcAft>
              <a:buSzPct val="234782"/>
              <a:buNone/>
            </a:pPr>
            <a:r>
              <a:t/>
            </a:r>
            <a:endParaRPr sz="2300">
              <a:solidFill>
                <a:schemeClr val="accent2"/>
              </a:solidFill>
            </a:endParaRPr>
          </a:p>
          <a:p>
            <a:pPr indent="0" lvl="0" marL="0" rtl="0" algn="l">
              <a:lnSpc>
                <a:spcPct val="130000"/>
              </a:lnSpc>
              <a:spcBef>
                <a:spcPts val="1200"/>
              </a:spcBef>
              <a:spcAft>
                <a:spcPts val="0"/>
              </a:spcAft>
              <a:buSzPct val="234782"/>
              <a:buNone/>
            </a:pPr>
            <a:r>
              <a:t/>
            </a:r>
            <a:endParaRPr sz="2300">
              <a:solidFill>
                <a:schemeClr val="accent2"/>
              </a:solidFill>
            </a:endParaRPr>
          </a:p>
          <a:p>
            <a:pPr indent="0" lvl="0" marL="342900" rtl="0" algn="l">
              <a:lnSpc>
                <a:spcPct val="130000"/>
              </a:lnSpc>
              <a:spcBef>
                <a:spcPts val="1200"/>
              </a:spcBef>
              <a:spcAft>
                <a:spcPts val="1200"/>
              </a:spcAft>
              <a:buSzPct val="360000"/>
              <a:buNone/>
            </a:pPr>
            <a:r>
              <a:t/>
            </a:r>
            <a:endParaRPr sz="1500">
              <a:solidFill>
                <a:schemeClr val="accent2"/>
              </a:solidFill>
            </a:endParaRPr>
          </a:p>
        </p:txBody>
      </p:sp>
      <p:sp>
        <p:nvSpPr>
          <p:cNvPr id="194" name="Google Shape;194;p38"/>
          <p:cNvSpPr txBox="1"/>
          <p:nvPr>
            <p:ph idx="12" type="sldNum"/>
          </p:nvPr>
        </p:nvSpPr>
        <p:spPr>
          <a:xfrm>
            <a:off x="8429847" y="-8"/>
            <a:ext cx="714150" cy="315225"/>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559095" y="567300"/>
            <a:ext cx="8187750" cy="129555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
              <a:buNone/>
            </a:pPr>
            <a:r>
              <a:rPr b="1" lang="en" sz="2055">
                <a:latin typeface="Times New Roman"/>
                <a:ea typeface="Times New Roman"/>
                <a:cs typeface="Times New Roman"/>
                <a:sym typeface="Times New Roman"/>
              </a:rPr>
              <a:t>Research Question</a:t>
            </a:r>
            <a:endParaRPr b="1" sz="2055">
              <a:latin typeface="Times New Roman"/>
              <a:ea typeface="Times New Roman"/>
              <a:cs typeface="Times New Roman"/>
              <a:sym typeface="Times New Roman"/>
            </a:endParaRPr>
          </a:p>
          <a:p>
            <a:pPr indent="0" lvl="0" marL="0" rtl="0" algn="l">
              <a:lnSpc>
                <a:spcPct val="100000"/>
              </a:lnSpc>
              <a:spcBef>
                <a:spcPts val="0"/>
              </a:spcBef>
              <a:spcAft>
                <a:spcPts val="0"/>
              </a:spcAft>
              <a:buSzPts val="700"/>
              <a:buNone/>
            </a:pPr>
            <a:r>
              <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SzPts val="700"/>
              <a:buNone/>
            </a:pPr>
            <a:r>
              <a:rPr lang="en" sz="1577">
                <a:solidFill>
                  <a:schemeClr val="dk1"/>
                </a:solidFill>
                <a:latin typeface="Times New Roman"/>
                <a:ea typeface="Times New Roman"/>
                <a:cs typeface="Times New Roman"/>
                <a:sym typeface="Times New Roman"/>
              </a:rPr>
              <a:t>Is there an association between Information and Communications Technology and Quality of Life? </a:t>
            </a:r>
            <a:endParaRPr sz="1577">
              <a:solidFill>
                <a:schemeClr val="dk1"/>
              </a:solidFill>
              <a:latin typeface="Times New Roman"/>
              <a:ea typeface="Times New Roman"/>
              <a:cs typeface="Times New Roman"/>
              <a:sym typeface="Times New Roman"/>
            </a:endParaRPr>
          </a:p>
        </p:txBody>
      </p:sp>
      <p:sp>
        <p:nvSpPr>
          <p:cNvPr id="114" name="Google Shape;114;p27"/>
          <p:cNvSpPr txBox="1"/>
          <p:nvPr>
            <p:ph idx="1" type="body"/>
          </p:nvPr>
        </p:nvSpPr>
        <p:spPr>
          <a:xfrm>
            <a:off x="205225" y="1679200"/>
            <a:ext cx="8520600" cy="26412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SzPct val="120000"/>
              <a:buNone/>
            </a:pPr>
            <a:r>
              <a:rPr lang="en" sz="6000"/>
              <a:t>      </a:t>
            </a:r>
            <a:endParaRPr sz="6000">
              <a:solidFill>
                <a:schemeClr val="dk1"/>
              </a:solidFill>
            </a:endParaRPr>
          </a:p>
          <a:p>
            <a:pPr indent="0" lvl="0" marL="0" rtl="0" algn="l">
              <a:lnSpc>
                <a:spcPct val="150000"/>
              </a:lnSpc>
              <a:spcBef>
                <a:spcPts val="1200"/>
              </a:spcBef>
              <a:spcAft>
                <a:spcPts val="0"/>
              </a:spcAft>
              <a:buSzPct val="120000"/>
              <a:buNone/>
            </a:pPr>
            <a:r>
              <a:rPr lang="en" sz="6000">
                <a:solidFill>
                  <a:schemeClr val="dk1"/>
                </a:solidFill>
              </a:rPr>
              <a:t>      </a:t>
            </a:r>
            <a:r>
              <a:rPr lang="en" sz="5600">
                <a:solidFill>
                  <a:schemeClr val="dk1"/>
                </a:solidFill>
              </a:rPr>
              <a:t> </a:t>
            </a:r>
            <a:r>
              <a:rPr b="1" lang="en" sz="7600">
                <a:solidFill>
                  <a:schemeClr val="dk1"/>
                </a:solidFill>
                <a:latin typeface="Times New Roman"/>
                <a:ea typeface="Times New Roman"/>
                <a:cs typeface="Times New Roman"/>
                <a:sym typeface="Times New Roman"/>
              </a:rPr>
              <a:t>Rationale </a:t>
            </a:r>
            <a:endParaRPr b="1" sz="7600">
              <a:solidFill>
                <a:schemeClr val="dk1"/>
              </a:solidFill>
              <a:latin typeface="Times New Roman"/>
              <a:ea typeface="Times New Roman"/>
              <a:cs typeface="Times New Roman"/>
              <a:sym typeface="Times New Roman"/>
            </a:endParaRPr>
          </a:p>
          <a:p>
            <a:pPr indent="-254000" lvl="0" marL="342900" rtl="0" algn="l">
              <a:lnSpc>
                <a:spcPct val="120000"/>
              </a:lnSpc>
              <a:spcBef>
                <a:spcPts val="1200"/>
              </a:spcBef>
              <a:spcAft>
                <a:spcPts val="0"/>
              </a:spcAft>
              <a:buSzPct val="100000"/>
              <a:buChar char="●"/>
            </a:pPr>
            <a:r>
              <a:rPr lang="en" sz="5600">
                <a:solidFill>
                  <a:schemeClr val="dk1"/>
                </a:solidFill>
                <a:latin typeface="Times New Roman"/>
                <a:ea typeface="Times New Roman"/>
                <a:cs typeface="Times New Roman"/>
                <a:sym typeface="Times New Roman"/>
              </a:rPr>
              <a:t>The digital economy has rapidly grown in recent years, transforming how people communicate, work, and access information.</a:t>
            </a:r>
            <a:br>
              <a:rPr lang="en" sz="5600">
                <a:solidFill>
                  <a:schemeClr val="dk1"/>
                </a:solidFill>
                <a:latin typeface="Times New Roman"/>
                <a:ea typeface="Times New Roman"/>
                <a:cs typeface="Times New Roman"/>
                <a:sym typeface="Times New Roman"/>
              </a:rPr>
            </a:br>
            <a:r>
              <a:rPr lang="en" sz="5600">
                <a:solidFill>
                  <a:schemeClr val="dk1"/>
                </a:solidFill>
                <a:latin typeface="Times New Roman"/>
                <a:ea typeface="Times New Roman"/>
                <a:cs typeface="Times New Roman"/>
                <a:sym typeface="Times New Roman"/>
              </a:rPr>
              <a:t> </a:t>
            </a:r>
            <a:endParaRPr sz="5600">
              <a:solidFill>
                <a:schemeClr val="dk1"/>
              </a:solidFill>
              <a:latin typeface="Times New Roman"/>
              <a:ea typeface="Times New Roman"/>
              <a:cs typeface="Times New Roman"/>
              <a:sym typeface="Times New Roman"/>
            </a:endParaRPr>
          </a:p>
          <a:p>
            <a:pPr indent="-254000" lvl="0" marL="342900" rtl="0" algn="l">
              <a:lnSpc>
                <a:spcPct val="120000"/>
              </a:lnSpc>
              <a:spcBef>
                <a:spcPts val="0"/>
              </a:spcBef>
              <a:spcAft>
                <a:spcPts val="0"/>
              </a:spcAft>
              <a:buSzPct val="100000"/>
              <a:buChar char="●"/>
            </a:pPr>
            <a:r>
              <a:rPr lang="en" sz="5600">
                <a:solidFill>
                  <a:schemeClr val="dk1"/>
                </a:solidFill>
                <a:latin typeface="Times New Roman"/>
                <a:ea typeface="Times New Roman"/>
                <a:cs typeface="Times New Roman"/>
                <a:sym typeface="Times New Roman"/>
              </a:rPr>
              <a:t>However, there is a lack of research on how this trend affects people’s quality of life. </a:t>
            </a:r>
            <a:br>
              <a:rPr lang="en" sz="5600">
                <a:solidFill>
                  <a:schemeClr val="dk1"/>
                </a:solidFill>
                <a:latin typeface="Times New Roman"/>
                <a:ea typeface="Times New Roman"/>
                <a:cs typeface="Times New Roman"/>
                <a:sym typeface="Times New Roman"/>
              </a:rPr>
            </a:br>
            <a:endParaRPr sz="5600">
              <a:solidFill>
                <a:schemeClr val="dk1"/>
              </a:solidFill>
              <a:latin typeface="Times New Roman"/>
              <a:ea typeface="Times New Roman"/>
              <a:cs typeface="Times New Roman"/>
              <a:sym typeface="Times New Roman"/>
            </a:endParaRPr>
          </a:p>
          <a:p>
            <a:pPr indent="-254000" lvl="0" marL="342900" rtl="0" algn="l">
              <a:lnSpc>
                <a:spcPct val="120000"/>
              </a:lnSpc>
              <a:spcBef>
                <a:spcPts val="0"/>
              </a:spcBef>
              <a:spcAft>
                <a:spcPts val="0"/>
              </a:spcAft>
              <a:buSzPct val="100000"/>
              <a:buChar char="●"/>
            </a:pPr>
            <a:r>
              <a:rPr lang="en" sz="5600">
                <a:solidFill>
                  <a:schemeClr val="dk1"/>
                </a:solidFill>
                <a:latin typeface="Times New Roman"/>
                <a:ea typeface="Times New Roman"/>
                <a:cs typeface="Times New Roman"/>
                <a:sym typeface="Times New Roman"/>
              </a:rPr>
              <a:t>Understanding the impact the digital economy has on quality of life is crucial for making informed decisions about technology and policy making. </a:t>
            </a:r>
            <a:endParaRPr sz="5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133333"/>
              <a:buNone/>
            </a:pPr>
            <a:r>
              <a:t/>
            </a:r>
            <a:endParaRPr sz="5400"/>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342900" rtl="0" algn="l">
              <a:lnSpc>
                <a:spcPct val="115000"/>
              </a:lnSpc>
              <a:spcBef>
                <a:spcPts val="1200"/>
              </a:spcBef>
              <a:spcAft>
                <a:spcPts val="0"/>
              </a:spcAft>
              <a:buSzPct val="313043"/>
              <a:buNone/>
            </a:pPr>
            <a:r>
              <a:t/>
            </a:r>
            <a:endParaRPr sz="2300">
              <a:solidFill>
                <a:schemeClr val="accent2"/>
              </a:solidFill>
            </a:endParaRPr>
          </a:p>
          <a:p>
            <a:pPr indent="0" lvl="0" marL="342900" rtl="0" algn="l">
              <a:lnSpc>
                <a:spcPct val="115000"/>
              </a:lnSpc>
              <a:spcBef>
                <a:spcPts val="1200"/>
              </a:spcBef>
              <a:spcAft>
                <a:spcPts val="1200"/>
              </a:spcAft>
              <a:buSzPct val="313043"/>
              <a:buNone/>
            </a:pPr>
            <a:r>
              <a:t/>
            </a:r>
            <a:endParaRPr sz="2300">
              <a:solidFill>
                <a:schemeClr val="accent2"/>
              </a:solidFill>
            </a:endParaRPr>
          </a:p>
        </p:txBody>
      </p:sp>
      <p:sp>
        <p:nvSpPr>
          <p:cNvPr id="115" name="Google Shape;115;p27"/>
          <p:cNvSpPr txBox="1"/>
          <p:nvPr>
            <p:ph idx="12" type="sldNum"/>
          </p:nvPr>
        </p:nvSpPr>
        <p:spPr>
          <a:xfrm>
            <a:off x="8595225" y="0"/>
            <a:ext cx="548775" cy="393525"/>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txBox="1"/>
          <p:nvPr>
            <p:ph type="title"/>
          </p:nvPr>
        </p:nvSpPr>
        <p:spPr>
          <a:xfrm>
            <a:off x="630936" y="414587"/>
            <a:ext cx="71166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Importance of Project</a:t>
            </a:r>
            <a:endParaRPr b="1" sz="2000">
              <a:latin typeface="Times New Roman"/>
              <a:ea typeface="Times New Roman"/>
              <a:cs typeface="Times New Roman"/>
              <a:sym typeface="Times New Roman"/>
            </a:endParaRPr>
          </a:p>
        </p:txBody>
      </p:sp>
      <p:sp>
        <p:nvSpPr>
          <p:cNvPr id="121" name="Google Shape;121;p28"/>
          <p:cNvSpPr txBox="1"/>
          <p:nvPr>
            <p:ph idx="1" type="body"/>
          </p:nvPr>
        </p:nvSpPr>
        <p:spPr>
          <a:xfrm>
            <a:off x="584600" y="1247800"/>
            <a:ext cx="8036400" cy="3602100"/>
          </a:xfrm>
          <a:prstGeom prst="rect">
            <a:avLst/>
          </a:prstGeom>
        </p:spPr>
        <p:txBody>
          <a:bodyPr anchorCtr="0" anchor="t" bIns="34275" lIns="68575" spcFirstLastPara="1" rIns="68575" wrap="square" tIns="34275">
            <a:noAutofit/>
          </a:bodyPr>
          <a:lstStyle/>
          <a:p>
            <a:pPr indent="-288925" lvl="0" marL="457200" rtl="0" algn="l">
              <a:lnSpc>
                <a:spcPct val="100000"/>
              </a:lnSpc>
              <a:spcBef>
                <a:spcPts val="800"/>
              </a:spcBef>
              <a:spcAft>
                <a:spcPts val="0"/>
              </a:spcAft>
              <a:buSzPts val="950"/>
              <a:buFont typeface="Times New Roman"/>
              <a:buChar char="●"/>
            </a:pPr>
            <a:r>
              <a:rPr lang="en" sz="1170">
                <a:solidFill>
                  <a:schemeClr val="dk1"/>
                </a:solidFill>
                <a:latin typeface="Times New Roman"/>
                <a:ea typeface="Times New Roman"/>
                <a:cs typeface="Times New Roman"/>
                <a:sym typeface="Times New Roman"/>
              </a:rPr>
              <a:t>The study explores the relationship between Information and Communication Technology (ICT) and quality of life, providing insights into how ICT affects various aspects of well-being, including health, income, environment, education, and employment.</a:t>
            </a:r>
            <a:endParaRPr sz="1170">
              <a:solidFill>
                <a:schemeClr val="dk1"/>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SzPts val="605"/>
              <a:buNone/>
            </a:pPr>
            <a:r>
              <a:t/>
            </a:r>
            <a:endParaRPr sz="1170">
              <a:solidFill>
                <a:schemeClr val="dk1"/>
              </a:solidFill>
              <a:latin typeface="Times New Roman"/>
              <a:ea typeface="Times New Roman"/>
              <a:cs typeface="Times New Roman"/>
              <a:sym typeface="Times New Roman"/>
            </a:endParaRPr>
          </a:p>
          <a:p>
            <a:pPr indent="-288925" lvl="0" marL="457200" rtl="0" algn="l">
              <a:lnSpc>
                <a:spcPct val="100000"/>
              </a:lnSpc>
              <a:spcBef>
                <a:spcPts val="800"/>
              </a:spcBef>
              <a:spcAft>
                <a:spcPts val="0"/>
              </a:spcAft>
              <a:buSzPts val="950"/>
              <a:buFont typeface="Times New Roman"/>
              <a:buChar char="●"/>
            </a:pPr>
            <a:r>
              <a:rPr lang="en" sz="1170">
                <a:solidFill>
                  <a:schemeClr val="dk1"/>
                </a:solidFill>
                <a:latin typeface="Times New Roman"/>
                <a:ea typeface="Times New Roman"/>
                <a:cs typeface="Times New Roman"/>
                <a:sym typeface="Times New Roman"/>
              </a:rPr>
              <a:t>The research investigates the impact of the digital divide on social and economic development, shedding light on the potential negative effects of economic growth on environmental sustainability.</a:t>
            </a:r>
            <a:endParaRPr sz="1170">
              <a:solidFill>
                <a:schemeClr val="dk1"/>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SzPts val="605"/>
              <a:buNone/>
            </a:pPr>
            <a:r>
              <a:t/>
            </a:r>
            <a:endParaRPr sz="1170">
              <a:solidFill>
                <a:schemeClr val="dk1"/>
              </a:solidFill>
              <a:latin typeface="Times New Roman"/>
              <a:ea typeface="Times New Roman"/>
              <a:cs typeface="Times New Roman"/>
              <a:sym typeface="Times New Roman"/>
            </a:endParaRPr>
          </a:p>
          <a:p>
            <a:pPr indent="-288925" lvl="0" marL="457200" rtl="0" algn="l">
              <a:lnSpc>
                <a:spcPct val="100000"/>
              </a:lnSpc>
              <a:spcBef>
                <a:spcPts val="800"/>
              </a:spcBef>
              <a:spcAft>
                <a:spcPts val="0"/>
              </a:spcAft>
              <a:buSzPts val="950"/>
              <a:buFont typeface="Times New Roman"/>
              <a:buChar char="●"/>
            </a:pPr>
            <a:r>
              <a:rPr lang="en" sz="1170">
                <a:solidFill>
                  <a:schemeClr val="dk1"/>
                </a:solidFill>
                <a:latin typeface="Times New Roman"/>
                <a:ea typeface="Times New Roman"/>
                <a:cs typeface="Times New Roman"/>
                <a:sym typeface="Times New Roman"/>
              </a:rPr>
              <a:t>The study's findings have significant implications for policymakers, businesses, and individuals, as they seek to harness the potential of ICT to improve the well-being of people around the world.</a:t>
            </a:r>
            <a:endParaRPr sz="1170">
              <a:solidFill>
                <a:schemeClr val="dk1"/>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SzPts val="605"/>
              <a:buNone/>
            </a:pPr>
            <a:r>
              <a:t/>
            </a:r>
            <a:endParaRPr sz="1170">
              <a:solidFill>
                <a:schemeClr val="dk1"/>
              </a:solidFill>
              <a:latin typeface="Times New Roman"/>
              <a:ea typeface="Times New Roman"/>
              <a:cs typeface="Times New Roman"/>
              <a:sym typeface="Times New Roman"/>
            </a:endParaRPr>
          </a:p>
          <a:p>
            <a:pPr indent="-288925" lvl="0" marL="457200" rtl="0" algn="l">
              <a:lnSpc>
                <a:spcPct val="100000"/>
              </a:lnSpc>
              <a:spcBef>
                <a:spcPts val="800"/>
              </a:spcBef>
              <a:spcAft>
                <a:spcPts val="0"/>
              </a:spcAft>
              <a:buSzPts val="950"/>
              <a:buFont typeface="Times New Roman"/>
              <a:buChar char="●"/>
            </a:pPr>
            <a:r>
              <a:rPr lang="en" sz="1170">
                <a:solidFill>
                  <a:schemeClr val="dk1"/>
                </a:solidFill>
                <a:latin typeface="Times New Roman"/>
                <a:ea typeface="Times New Roman"/>
                <a:cs typeface="Times New Roman"/>
                <a:sym typeface="Times New Roman"/>
              </a:rPr>
              <a:t>The research contributes to the growing body of literature on the relationship between technology and society, providing new insights into the potential benefits and drawbacks of ICT.</a:t>
            </a:r>
            <a:endParaRPr sz="1170">
              <a:solidFill>
                <a:schemeClr val="dk1"/>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SzPts val="605"/>
              <a:buNone/>
            </a:pPr>
            <a:r>
              <a:t/>
            </a:r>
            <a:endParaRPr sz="1170">
              <a:solidFill>
                <a:schemeClr val="dk1"/>
              </a:solidFill>
              <a:latin typeface="Times New Roman"/>
              <a:ea typeface="Times New Roman"/>
              <a:cs typeface="Times New Roman"/>
              <a:sym typeface="Times New Roman"/>
            </a:endParaRPr>
          </a:p>
          <a:p>
            <a:pPr indent="-288925" lvl="0" marL="457200" rtl="0" algn="l">
              <a:lnSpc>
                <a:spcPct val="100000"/>
              </a:lnSpc>
              <a:spcBef>
                <a:spcPts val="800"/>
              </a:spcBef>
              <a:spcAft>
                <a:spcPts val="0"/>
              </a:spcAft>
              <a:buSzPts val="950"/>
              <a:buFont typeface="Times New Roman"/>
              <a:buChar char="●"/>
            </a:pPr>
            <a:r>
              <a:rPr lang="en" sz="1170">
                <a:solidFill>
                  <a:schemeClr val="dk1"/>
                </a:solidFill>
                <a:latin typeface="Times New Roman"/>
                <a:ea typeface="Times New Roman"/>
                <a:cs typeface="Times New Roman"/>
                <a:sym typeface="Times New Roman"/>
              </a:rPr>
              <a:t>The study is based on multiple years and countries, providing a broad perspective on the relationship between ICT and quality of life, which is beneficial for global policymakers.</a:t>
            </a:r>
            <a:endParaRPr sz="1170">
              <a:solidFill>
                <a:schemeClr val="dk1"/>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SzPts val="605"/>
              <a:buNone/>
            </a:pPr>
            <a:r>
              <a:t/>
            </a:r>
            <a:endParaRPr sz="77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29"/>
          <p:cNvSpPr/>
          <p:nvPr/>
        </p:nvSpPr>
        <p:spPr>
          <a:xfrm>
            <a:off x="0" y="0"/>
            <a:ext cx="914175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Open Sans"/>
              <a:ea typeface="Open Sans"/>
              <a:cs typeface="Open Sans"/>
              <a:sym typeface="Open Sans"/>
            </a:endParaRPr>
          </a:p>
        </p:txBody>
      </p:sp>
      <p:graphicFrame>
        <p:nvGraphicFramePr>
          <p:cNvPr id="127" name="Google Shape;127;p29"/>
          <p:cNvGraphicFramePr/>
          <p:nvPr/>
        </p:nvGraphicFramePr>
        <p:xfrm>
          <a:off x="286746" y="1510865"/>
          <a:ext cx="3000000" cy="3000000"/>
        </p:xfrm>
        <a:graphic>
          <a:graphicData uri="http://schemas.openxmlformats.org/drawingml/2006/table">
            <a:tbl>
              <a:tblPr>
                <a:noFill/>
                <a:tableStyleId>{55BC69FD-29BC-496E-ACC8-EB21CC6447FC}</a:tableStyleId>
              </a:tblPr>
              <a:tblGrid>
                <a:gridCol w="2311450"/>
                <a:gridCol w="1468275"/>
                <a:gridCol w="917850"/>
                <a:gridCol w="1025850"/>
                <a:gridCol w="872875"/>
                <a:gridCol w="1171350"/>
                <a:gridCol w="802850"/>
              </a:tblGrid>
              <a:tr h="3230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Times New Roman"/>
                          <a:ea typeface="Times New Roman"/>
                          <a:cs typeface="Times New Roman"/>
                          <a:sym typeface="Times New Roman"/>
                        </a:rPr>
                        <a:t>Name</a:t>
                      </a:r>
                      <a:endParaRPr b="1" sz="1400" u="none" cap="none" strike="noStrike">
                        <a:solidFill>
                          <a:schemeClr val="dk1"/>
                        </a:solidFill>
                        <a:latin typeface="Times New Roman"/>
                        <a:ea typeface="Times New Roman"/>
                        <a:cs typeface="Times New Roman"/>
                        <a:sym typeface="Times New Roman"/>
                      </a:endParaRPr>
                    </a:p>
                  </a:txBody>
                  <a:tcPr marT="68575" marB="68575" marR="82975" marL="8297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Times New Roman"/>
                          <a:ea typeface="Times New Roman"/>
                          <a:cs typeface="Times New Roman"/>
                          <a:sym typeface="Times New Roman"/>
                        </a:rPr>
                        <a:t>Definition</a:t>
                      </a:r>
                      <a:endParaRPr b="1" sz="1400" u="none" cap="none" strike="noStrike">
                        <a:solidFill>
                          <a:schemeClr val="dk1"/>
                        </a:solidFill>
                        <a:latin typeface="Times New Roman"/>
                        <a:ea typeface="Times New Roman"/>
                        <a:cs typeface="Times New Roman"/>
                        <a:sym typeface="Times New Roman"/>
                      </a:endParaRPr>
                    </a:p>
                  </a:txBody>
                  <a:tcPr marT="68575" marB="68575" marR="82975" marL="8297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Times New Roman"/>
                          <a:ea typeface="Times New Roman"/>
                          <a:cs typeface="Times New Roman"/>
                          <a:sym typeface="Times New Roman"/>
                        </a:rPr>
                        <a:t>Scale</a:t>
                      </a:r>
                      <a:endParaRPr b="1" sz="1400" u="none" cap="none" strike="noStrike">
                        <a:solidFill>
                          <a:schemeClr val="dk1"/>
                        </a:solidFill>
                        <a:latin typeface="Times New Roman"/>
                        <a:ea typeface="Times New Roman"/>
                        <a:cs typeface="Times New Roman"/>
                        <a:sym typeface="Times New Roman"/>
                      </a:endParaRPr>
                    </a:p>
                  </a:txBody>
                  <a:tcPr marT="68575" marB="68575" marR="82975" marL="8297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Times New Roman"/>
                          <a:ea typeface="Times New Roman"/>
                          <a:cs typeface="Times New Roman"/>
                          <a:sym typeface="Times New Roman"/>
                        </a:rPr>
                        <a:t>Type</a:t>
                      </a:r>
                      <a:endParaRPr b="1" sz="1400" u="none" cap="none" strike="noStrike">
                        <a:solidFill>
                          <a:schemeClr val="dk1"/>
                        </a:solidFill>
                        <a:latin typeface="Times New Roman"/>
                        <a:ea typeface="Times New Roman"/>
                        <a:cs typeface="Times New Roman"/>
                        <a:sym typeface="Times New Roman"/>
                      </a:endParaRPr>
                    </a:p>
                  </a:txBody>
                  <a:tcPr marT="68575" marB="68575" marR="82975" marL="8297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Times New Roman"/>
                          <a:ea typeface="Times New Roman"/>
                          <a:cs typeface="Times New Roman"/>
                          <a:sym typeface="Times New Roman"/>
                        </a:rPr>
                        <a:t>Example</a:t>
                      </a:r>
                      <a:endParaRPr b="1" sz="1400" u="none" cap="none" strike="noStrike">
                        <a:solidFill>
                          <a:schemeClr val="dk1"/>
                        </a:solidFill>
                        <a:latin typeface="Times New Roman"/>
                        <a:ea typeface="Times New Roman"/>
                        <a:cs typeface="Times New Roman"/>
                        <a:sym typeface="Times New Roman"/>
                      </a:endParaRPr>
                    </a:p>
                  </a:txBody>
                  <a:tcPr marT="68575" marB="68575" marR="82975" marL="82975"/>
                </a:tc>
                <a:tc>
                  <a:txBody>
                    <a:bodyPr/>
                    <a:lstStyle/>
                    <a:p>
                      <a:pPr indent="0" lvl="0" marL="0" marR="0" rtl="0" algn="l">
                        <a:lnSpc>
                          <a:spcPct val="100000"/>
                        </a:lnSpc>
                        <a:spcBef>
                          <a:spcPts val="0"/>
                        </a:spcBef>
                        <a:spcAft>
                          <a:spcPts val="0"/>
                        </a:spcAft>
                        <a:buNone/>
                      </a:pPr>
                      <a:r>
                        <a:rPr b="1" lang="en">
                          <a:solidFill>
                            <a:schemeClr val="dk1"/>
                          </a:solidFill>
                          <a:latin typeface="Times New Roman"/>
                          <a:ea typeface="Times New Roman"/>
                          <a:cs typeface="Times New Roman"/>
                          <a:sym typeface="Times New Roman"/>
                        </a:rPr>
                        <a:t>Independent/Dependent</a:t>
                      </a:r>
                      <a:endParaRPr b="1" sz="1400" u="none" cap="none" strike="noStrike">
                        <a:solidFill>
                          <a:schemeClr val="dk1"/>
                        </a:solidFill>
                        <a:latin typeface="Times New Roman"/>
                        <a:ea typeface="Times New Roman"/>
                        <a:cs typeface="Times New Roman"/>
                        <a:sym typeface="Times New Roman"/>
                      </a:endParaRPr>
                    </a:p>
                  </a:txBody>
                  <a:tcPr marT="68575" marB="68575" marR="82975" marL="8297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Times New Roman"/>
                          <a:ea typeface="Times New Roman"/>
                          <a:cs typeface="Times New Roman"/>
                          <a:sym typeface="Times New Roman"/>
                        </a:rPr>
                        <a:t>Control</a:t>
                      </a:r>
                      <a:endParaRPr b="1" sz="1400" u="none" cap="none" strike="noStrike">
                        <a:solidFill>
                          <a:schemeClr val="dk1"/>
                        </a:solidFill>
                        <a:latin typeface="Times New Roman"/>
                        <a:ea typeface="Times New Roman"/>
                        <a:cs typeface="Times New Roman"/>
                        <a:sym typeface="Times New Roman"/>
                      </a:endParaRPr>
                    </a:p>
                  </a:txBody>
                  <a:tcPr marT="68575" marB="68575" marR="82975" marL="82975"/>
                </a:tc>
              </a:tr>
              <a:tr h="519725">
                <a:tc>
                  <a:txBody>
                    <a:bodyPr/>
                    <a:lstStyle/>
                    <a:p>
                      <a:pPr indent="0" lvl="0" marL="0" marR="0" rtl="0" algn="l">
                        <a:lnSpc>
                          <a:spcPct val="130000"/>
                        </a:lnSpc>
                        <a:spcBef>
                          <a:spcPts val="0"/>
                        </a:spcBef>
                        <a:spcAft>
                          <a:spcPts val="0"/>
                        </a:spcAft>
                        <a:buClr>
                          <a:srgbClr val="000000"/>
                        </a:buClr>
                        <a:buSzPts val="1400"/>
                        <a:buFont typeface="Arial"/>
                        <a:buNone/>
                      </a:pPr>
                      <a:r>
                        <a:rPr lang="en" sz="1350" u="none" cap="none" strike="noStrike">
                          <a:solidFill>
                            <a:schemeClr val="dk1"/>
                          </a:solidFill>
                          <a:latin typeface="Times New Roman"/>
                          <a:ea typeface="Times New Roman"/>
                          <a:cs typeface="Times New Roman"/>
                          <a:sym typeface="Times New Roman"/>
                        </a:rPr>
                        <a:t>Broadband internet coverage (%)</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tc>
                <a:tc>
                  <a:txBody>
                    <a:bodyPr/>
                    <a:lstStyle/>
                    <a:p>
                      <a:pPr indent="0" lvl="0" marL="0" marR="0" rtl="0" algn="l">
                        <a:lnSpc>
                          <a:spcPct val="100000"/>
                        </a:lnSpc>
                        <a:spcBef>
                          <a:spcPts val="0"/>
                        </a:spcBef>
                        <a:spcAft>
                          <a:spcPts val="0"/>
                        </a:spcAft>
                        <a:buClr>
                          <a:srgbClr val="000000"/>
                        </a:buClr>
                        <a:buSzPts val="1400"/>
                        <a:buFont typeface="Arial"/>
                        <a:buNone/>
                      </a:pPr>
                      <a:r>
                        <a:rPr b="0" i="0" lang="en" sz="1350" u="none" cap="none" strike="noStrike">
                          <a:solidFill>
                            <a:schemeClr val="dk1"/>
                          </a:solidFill>
                          <a:latin typeface="Times New Roman"/>
                          <a:ea typeface="Times New Roman"/>
                          <a:cs typeface="Times New Roman"/>
                          <a:sym typeface="Times New Roman"/>
                        </a:rPr>
                        <a:t>Internet accessibility %</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350" u="none" cap="none" strike="noStrike">
                          <a:solidFill>
                            <a:schemeClr val="dk1"/>
                          </a:solidFill>
                          <a:latin typeface="Times New Roman"/>
                          <a:ea typeface="Times New Roman"/>
                          <a:cs typeface="Times New Roman"/>
                          <a:sym typeface="Times New Roman"/>
                        </a:rPr>
                        <a:t>Ratio</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tc>
                <a:tc>
                  <a:txBody>
                    <a:bodyPr/>
                    <a:lstStyle/>
                    <a:p>
                      <a:pPr indent="0" lvl="0" marL="0" marR="0" rtl="0" algn="l">
                        <a:lnSpc>
                          <a:spcPct val="100000"/>
                        </a:lnSpc>
                        <a:spcBef>
                          <a:spcPts val="0"/>
                        </a:spcBef>
                        <a:spcAft>
                          <a:spcPts val="0"/>
                        </a:spcAft>
                        <a:buClr>
                          <a:srgbClr val="000000"/>
                        </a:buClr>
                        <a:buSzPts val="1400"/>
                        <a:buFont typeface="Arial"/>
                        <a:buNone/>
                      </a:pPr>
                      <a:r>
                        <a:rPr lang="en" sz="1350" u="none" cap="none" strike="noStrike">
                          <a:solidFill>
                            <a:schemeClr val="dk1"/>
                          </a:solidFill>
                          <a:latin typeface="Times New Roman"/>
                          <a:ea typeface="Times New Roman"/>
                          <a:cs typeface="Times New Roman"/>
                          <a:sym typeface="Times New Roman"/>
                        </a:rPr>
                        <a:t>Numeric</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tc>
                <a:tc>
                  <a:txBody>
                    <a:bodyPr/>
                    <a:lstStyle/>
                    <a:p>
                      <a:pPr indent="0" lvl="0" marL="0" marR="0" rtl="0" algn="l">
                        <a:lnSpc>
                          <a:spcPct val="100000"/>
                        </a:lnSpc>
                        <a:spcBef>
                          <a:spcPts val="0"/>
                        </a:spcBef>
                        <a:spcAft>
                          <a:spcPts val="0"/>
                        </a:spcAft>
                        <a:buClr>
                          <a:srgbClr val="000000"/>
                        </a:buClr>
                        <a:buSzPts val="1400"/>
                        <a:buFont typeface="Arial"/>
                        <a:buNone/>
                      </a:pPr>
                      <a:r>
                        <a:rPr lang="en" sz="1350" u="none" cap="none" strike="noStrike">
                          <a:solidFill>
                            <a:schemeClr val="dk1"/>
                          </a:solidFill>
                          <a:latin typeface="Times New Roman"/>
                          <a:ea typeface="Times New Roman"/>
                          <a:cs typeface="Times New Roman"/>
                          <a:sym typeface="Times New Roman"/>
                        </a:rPr>
                        <a:t>60.2</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tc>
                <a:tc>
                  <a:txBody>
                    <a:bodyPr/>
                    <a:lstStyle/>
                    <a:p>
                      <a:pPr indent="0" lvl="0" marL="0" marR="0" rtl="0" algn="l">
                        <a:lnSpc>
                          <a:spcPct val="100000"/>
                        </a:lnSpc>
                        <a:spcBef>
                          <a:spcPts val="0"/>
                        </a:spcBef>
                        <a:spcAft>
                          <a:spcPts val="0"/>
                        </a:spcAft>
                        <a:buNone/>
                      </a:pPr>
                      <a:r>
                        <a:rPr lang="en" sz="1350">
                          <a:solidFill>
                            <a:schemeClr val="dk1"/>
                          </a:solidFill>
                          <a:latin typeface="Times New Roman"/>
                          <a:ea typeface="Times New Roman"/>
                          <a:cs typeface="Times New Roman"/>
                          <a:sym typeface="Times New Roman"/>
                        </a:rPr>
                        <a:t>Independent</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tc>
                <a:tc>
                  <a:txBody>
                    <a:bodyPr/>
                    <a:lstStyle/>
                    <a:p>
                      <a:pPr indent="0" lvl="0" marL="0" marR="0" rtl="0" algn="l">
                        <a:lnSpc>
                          <a:spcPct val="100000"/>
                        </a:lnSpc>
                        <a:spcBef>
                          <a:spcPts val="0"/>
                        </a:spcBef>
                        <a:spcAft>
                          <a:spcPts val="0"/>
                        </a:spcAft>
                        <a:buClr>
                          <a:srgbClr val="000000"/>
                        </a:buClr>
                        <a:buSzPts val="1400"/>
                        <a:buFont typeface="Arial"/>
                        <a:buNone/>
                      </a:pPr>
                      <a:r>
                        <a:rPr lang="en" sz="1350" u="none" cap="none" strike="noStrike">
                          <a:solidFill>
                            <a:schemeClr val="dk1"/>
                          </a:solidFill>
                          <a:latin typeface="Times New Roman"/>
                          <a:ea typeface="Times New Roman"/>
                          <a:cs typeface="Times New Roman"/>
                          <a:sym typeface="Times New Roman"/>
                        </a:rPr>
                        <a:t>N</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tc>
              </a:tr>
              <a:tr h="643525">
                <a:tc>
                  <a:txBody>
                    <a:bodyPr/>
                    <a:lstStyle/>
                    <a:p>
                      <a:pPr indent="0" lvl="0" marL="0" marR="0" rtl="0" algn="l">
                        <a:lnSpc>
                          <a:spcPct val="130000"/>
                        </a:lnSpc>
                        <a:spcBef>
                          <a:spcPts val="0"/>
                        </a:spcBef>
                        <a:spcAft>
                          <a:spcPts val="0"/>
                        </a:spcAft>
                        <a:buClr>
                          <a:srgbClr val="000000"/>
                        </a:buClr>
                        <a:buSzPts val="1400"/>
                        <a:buFont typeface="Arial"/>
                        <a:buNone/>
                      </a:pPr>
                      <a:r>
                        <a:rPr lang="en" sz="1350" u="none" cap="none" strike="noStrike">
                          <a:solidFill>
                            <a:schemeClr val="dk1"/>
                          </a:solidFill>
                          <a:latin typeface="Times New Roman"/>
                          <a:ea typeface="Times New Roman"/>
                          <a:cs typeface="Times New Roman"/>
                          <a:sym typeface="Times New Roman"/>
                        </a:rPr>
                        <a:t>Employed Person with ICT Education </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 sz="1350" u="none" cap="none" strike="noStrike">
                          <a:solidFill>
                            <a:schemeClr val="dk1"/>
                          </a:solidFill>
                          <a:latin typeface="Times New Roman"/>
                          <a:ea typeface="Times New Roman"/>
                          <a:cs typeface="Times New Roman"/>
                          <a:sym typeface="Times New Roman"/>
                        </a:rPr>
                        <a:t>Tech-trained workers</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lnB cap="flat" cmpd="sng" w="9525">
                      <a:solidFill>
                        <a:srgbClr val="9E9E9E"/>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350" u="none" cap="none" strike="noStrike">
                          <a:solidFill>
                            <a:schemeClr val="dk1"/>
                          </a:solidFill>
                          <a:latin typeface="Times New Roman"/>
                          <a:ea typeface="Times New Roman"/>
                          <a:cs typeface="Times New Roman"/>
                          <a:sym typeface="Times New Roman"/>
                        </a:rPr>
                        <a:t>Ratio</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1350" u="none" cap="none" strike="noStrike">
                          <a:solidFill>
                            <a:schemeClr val="dk1"/>
                          </a:solidFill>
                          <a:latin typeface="Times New Roman"/>
                          <a:ea typeface="Times New Roman"/>
                          <a:cs typeface="Times New Roman"/>
                          <a:sym typeface="Times New Roman"/>
                        </a:rPr>
                        <a:t>Numeric</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350" u="none" cap="none" strike="noStrike">
                          <a:solidFill>
                            <a:schemeClr val="dk1"/>
                          </a:solidFill>
                          <a:latin typeface="Times New Roman"/>
                          <a:ea typeface="Times New Roman"/>
                          <a:cs typeface="Times New Roman"/>
                          <a:sym typeface="Times New Roman"/>
                        </a:rPr>
                        <a:t>1,348.6</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350">
                          <a:solidFill>
                            <a:schemeClr val="dk1"/>
                          </a:solidFill>
                          <a:latin typeface="Times New Roman"/>
                          <a:ea typeface="Times New Roman"/>
                          <a:cs typeface="Times New Roman"/>
                          <a:sym typeface="Times New Roman"/>
                        </a:rPr>
                        <a:t>Independent</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350" u="none" cap="none" strike="noStrike">
                          <a:solidFill>
                            <a:schemeClr val="dk1"/>
                          </a:solidFill>
                          <a:latin typeface="Times New Roman"/>
                          <a:ea typeface="Times New Roman"/>
                          <a:cs typeface="Times New Roman"/>
                          <a:sym typeface="Times New Roman"/>
                        </a:rPr>
                        <a:t>N</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lnB cap="flat" cmpd="sng" w="9525">
                      <a:solidFill>
                        <a:srgbClr val="9E9E9E"/>
                      </a:solidFill>
                      <a:prstDash val="solid"/>
                      <a:round/>
                      <a:headEnd len="sm" w="sm" type="none"/>
                      <a:tailEnd len="sm" w="sm" type="none"/>
                    </a:lnB>
                  </a:tcPr>
                </a:tc>
              </a:tr>
              <a:tr h="519725">
                <a:tc>
                  <a:txBody>
                    <a:bodyPr/>
                    <a:lstStyle/>
                    <a:p>
                      <a:pPr indent="0" lvl="0" marL="0" marR="0" rtl="0" algn="l">
                        <a:lnSpc>
                          <a:spcPct val="130000"/>
                        </a:lnSpc>
                        <a:spcBef>
                          <a:spcPts val="0"/>
                        </a:spcBef>
                        <a:spcAft>
                          <a:spcPts val="0"/>
                        </a:spcAft>
                        <a:buClr>
                          <a:srgbClr val="000000"/>
                        </a:buClr>
                        <a:buSzPts val="1400"/>
                        <a:buFont typeface="Arial"/>
                        <a:buNone/>
                      </a:pPr>
                      <a:r>
                        <a:rPr lang="en" sz="1350" u="none" cap="none" strike="noStrike">
                          <a:solidFill>
                            <a:schemeClr val="dk1"/>
                          </a:solidFill>
                          <a:latin typeface="Times New Roman"/>
                          <a:ea typeface="Times New Roman"/>
                          <a:cs typeface="Times New Roman"/>
                          <a:sym typeface="Times New Roman"/>
                        </a:rPr>
                        <a:t>Individual Internet Use (%)</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 sz="1350" u="none" cap="none" strike="noStrike">
                          <a:solidFill>
                            <a:schemeClr val="dk1"/>
                          </a:solidFill>
                          <a:latin typeface="Times New Roman"/>
                          <a:ea typeface="Times New Roman"/>
                          <a:cs typeface="Times New Roman"/>
                          <a:sym typeface="Times New Roman"/>
                        </a:rPr>
                        <a:t>Personal online activity</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350" u="none" cap="none" strike="noStrike">
                          <a:solidFill>
                            <a:schemeClr val="dk1"/>
                          </a:solidFill>
                          <a:latin typeface="Times New Roman"/>
                          <a:ea typeface="Times New Roman"/>
                          <a:cs typeface="Times New Roman"/>
                          <a:sym typeface="Times New Roman"/>
                        </a:rPr>
                        <a:t>Ratio</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1350" u="none" cap="none" strike="noStrike">
                          <a:solidFill>
                            <a:schemeClr val="dk1"/>
                          </a:solidFill>
                          <a:latin typeface="Times New Roman"/>
                          <a:ea typeface="Times New Roman"/>
                          <a:cs typeface="Times New Roman"/>
                          <a:sym typeface="Times New Roman"/>
                        </a:rPr>
                        <a:t>Numeric</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350" u="none" cap="none" strike="noStrike">
                          <a:solidFill>
                            <a:schemeClr val="dk1"/>
                          </a:solidFill>
                          <a:latin typeface="Times New Roman"/>
                          <a:ea typeface="Times New Roman"/>
                          <a:cs typeface="Times New Roman"/>
                          <a:sym typeface="Times New Roman"/>
                        </a:rPr>
                        <a:t>78.59</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350">
                          <a:solidFill>
                            <a:schemeClr val="dk1"/>
                          </a:solidFill>
                          <a:latin typeface="Times New Roman"/>
                          <a:ea typeface="Times New Roman"/>
                          <a:cs typeface="Times New Roman"/>
                          <a:sym typeface="Times New Roman"/>
                        </a:rPr>
                        <a:t>Independent</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350" u="none" cap="none" strike="noStrike">
                          <a:solidFill>
                            <a:schemeClr val="dk1"/>
                          </a:solidFill>
                          <a:latin typeface="Times New Roman"/>
                          <a:ea typeface="Times New Roman"/>
                          <a:cs typeface="Times New Roman"/>
                          <a:sym typeface="Times New Roman"/>
                        </a:rPr>
                        <a:t>N</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19725">
                <a:tc>
                  <a:txBody>
                    <a:bodyPr/>
                    <a:lstStyle/>
                    <a:p>
                      <a:pPr indent="0" lvl="0" marL="0" marR="0" rtl="0" algn="l">
                        <a:lnSpc>
                          <a:spcPct val="130000"/>
                        </a:lnSpc>
                        <a:spcBef>
                          <a:spcPts val="0"/>
                        </a:spcBef>
                        <a:spcAft>
                          <a:spcPts val="0"/>
                        </a:spcAft>
                        <a:buClr>
                          <a:srgbClr val="000000"/>
                        </a:buClr>
                        <a:buSzPts val="1400"/>
                        <a:buFont typeface="Arial"/>
                        <a:buNone/>
                      </a:pPr>
                      <a:r>
                        <a:rPr lang="en" sz="1350" u="none" cap="none" strike="noStrike">
                          <a:solidFill>
                            <a:schemeClr val="dk1"/>
                          </a:solidFill>
                          <a:latin typeface="Times New Roman"/>
                          <a:ea typeface="Times New Roman"/>
                          <a:cs typeface="Times New Roman"/>
                          <a:sym typeface="Times New Roman"/>
                        </a:rPr>
                        <a:t>Mean income ($)</a:t>
                      </a:r>
                      <a:endParaRPr sz="1350" u="none" cap="none" strike="noStrike">
                        <a:solidFill>
                          <a:schemeClr val="dk1"/>
                        </a:solidFill>
                        <a:latin typeface="Times New Roman"/>
                        <a:ea typeface="Times New Roman"/>
                        <a:cs typeface="Times New Roman"/>
                        <a:sym typeface="Times New Roman"/>
                      </a:endParaRPr>
                    </a:p>
                  </a:txBody>
                  <a:tcPr marT="68575" marB="68575" marR="68575" marL="6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350" u="none" cap="none" strike="noStrike">
                          <a:solidFill>
                            <a:schemeClr val="dk1"/>
                          </a:solidFill>
                          <a:latin typeface="Times New Roman"/>
                          <a:ea typeface="Times New Roman"/>
                          <a:cs typeface="Times New Roman"/>
                          <a:sym typeface="Times New Roman"/>
                        </a:rPr>
                        <a:t>Average earnings amount</a:t>
                      </a:r>
                      <a:endParaRPr b="0" i="0" sz="1350" u="none" cap="none" strike="noStrike">
                        <a:solidFill>
                          <a:schemeClr val="dk1"/>
                        </a:solidFill>
                        <a:latin typeface="Times New Roman"/>
                        <a:ea typeface="Times New Roman"/>
                        <a:cs typeface="Times New Roman"/>
                        <a:sym typeface="Times New Roman"/>
                      </a:endParaRPr>
                    </a:p>
                  </a:txBody>
                  <a:tcPr marT="68575" marB="68575" marR="68575" marL="6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350" u="none" cap="none" strike="noStrike">
                          <a:solidFill>
                            <a:schemeClr val="dk1"/>
                          </a:solidFill>
                          <a:latin typeface="Times New Roman"/>
                          <a:ea typeface="Times New Roman"/>
                          <a:cs typeface="Times New Roman"/>
                          <a:sym typeface="Times New Roman"/>
                        </a:rPr>
                        <a:t>Ratio</a:t>
                      </a:r>
                      <a:endParaRPr sz="1350" u="none" cap="none" strike="noStrike">
                        <a:solidFill>
                          <a:schemeClr val="dk1"/>
                        </a:solidFill>
                        <a:latin typeface="Times New Roman"/>
                        <a:ea typeface="Times New Roman"/>
                        <a:cs typeface="Times New Roman"/>
                        <a:sym typeface="Times New Roman"/>
                      </a:endParaRPr>
                    </a:p>
                  </a:txBody>
                  <a:tcPr marT="68575" marB="68575" marR="68575" marL="6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1350" u="none" cap="none" strike="noStrike">
                          <a:solidFill>
                            <a:schemeClr val="dk1"/>
                          </a:solidFill>
                          <a:latin typeface="Times New Roman"/>
                          <a:ea typeface="Times New Roman"/>
                          <a:cs typeface="Times New Roman"/>
                          <a:sym typeface="Times New Roman"/>
                        </a:rPr>
                        <a:t>Numeric</a:t>
                      </a:r>
                      <a:endParaRPr sz="1350" u="none" cap="none" strike="noStrike">
                        <a:solidFill>
                          <a:schemeClr val="dk1"/>
                        </a:solidFill>
                        <a:latin typeface="Times New Roman"/>
                        <a:ea typeface="Times New Roman"/>
                        <a:cs typeface="Times New Roman"/>
                        <a:sym typeface="Times New Roman"/>
                      </a:endParaRPr>
                    </a:p>
                  </a:txBody>
                  <a:tcPr marT="68575" marB="68575" marR="68575" marL="6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350" u="none" cap="none" strike="noStrike">
                          <a:solidFill>
                            <a:schemeClr val="dk1"/>
                          </a:solidFill>
                          <a:highlight>
                            <a:srgbClr val="FFFFFF"/>
                          </a:highlight>
                          <a:latin typeface="Times New Roman"/>
                          <a:ea typeface="Times New Roman"/>
                          <a:cs typeface="Times New Roman"/>
                          <a:sym typeface="Times New Roman"/>
                        </a:rPr>
                        <a:t>21,483</a:t>
                      </a:r>
                      <a:endParaRPr sz="1350" u="none" cap="none" strike="noStrike">
                        <a:solidFill>
                          <a:schemeClr val="dk1"/>
                        </a:solidFill>
                        <a:latin typeface="Times New Roman"/>
                        <a:ea typeface="Times New Roman"/>
                        <a:cs typeface="Times New Roman"/>
                        <a:sym typeface="Times New Roman"/>
                      </a:endParaRPr>
                    </a:p>
                  </a:txBody>
                  <a:tcPr marT="68575" marB="68575" marR="68575" marL="6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350">
                          <a:solidFill>
                            <a:schemeClr val="dk1"/>
                          </a:solidFill>
                          <a:latin typeface="Times New Roman"/>
                          <a:ea typeface="Times New Roman"/>
                          <a:cs typeface="Times New Roman"/>
                          <a:sym typeface="Times New Roman"/>
                        </a:rPr>
                        <a:t>D</a:t>
                      </a:r>
                      <a:r>
                        <a:rPr lang="en" sz="1350">
                          <a:solidFill>
                            <a:schemeClr val="dk1"/>
                          </a:solidFill>
                          <a:latin typeface="Times New Roman"/>
                          <a:ea typeface="Times New Roman"/>
                          <a:cs typeface="Times New Roman"/>
                          <a:sym typeface="Times New Roman"/>
                        </a:rPr>
                        <a:t>ependent</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350">
                          <a:solidFill>
                            <a:schemeClr val="dk1"/>
                          </a:solidFill>
                          <a:latin typeface="Times New Roman"/>
                          <a:ea typeface="Times New Roman"/>
                          <a:cs typeface="Times New Roman"/>
                          <a:sym typeface="Times New Roman"/>
                        </a:rPr>
                        <a:t>N</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19725">
                <a:tc>
                  <a:txBody>
                    <a:bodyPr/>
                    <a:lstStyle/>
                    <a:p>
                      <a:pPr indent="0" lvl="0" marL="0" marR="0" rtl="0" algn="l">
                        <a:lnSpc>
                          <a:spcPct val="130000"/>
                        </a:lnSpc>
                        <a:spcBef>
                          <a:spcPts val="0"/>
                        </a:spcBef>
                        <a:spcAft>
                          <a:spcPts val="0"/>
                        </a:spcAft>
                        <a:buClr>
                          <a:srgbClr val="000000"/>
                        </a:buClr>
                        <a:buSzPts val="1400"/>
                        <a:buFont typeface="Arial"/>
                        <a:buNone/>
                      </a:pPr>
                      <a:r>
                        <a:rPr lang="en" sz="1350" u="none" cap="none" strike="noStrike">
                          <a:solidFill>
                            <a:schemeClr val="dk1"/>
                          </a:solidFill>
                          <a:latin typeface="Times New Roman"/>
                          <a:ea typeface="Times New Roman"/>
                          <a:cs typeface="Times New Roman"/>
                          <a:sym typeface="Times New Roman"/>
                        </a:rPr>
                        <a:t>Environmental Problems (Crime and Pollution) (%)</a:t>
                      </a:r>
                      <a:endParaRPr sz="1350" u="none" cap="none" strike="noStrike">
                        <a:solidFill>
                          <a:schemeClr val="dk1"/>
                        </a:solidFill>
                        <a:latin typeface="Times New Roman"/>
                        <a:ea typeface="Times New Roman"/>
                        <a:cs typeface="Times New Roman"/>
                        <a:sym typeface="Times New Roman"/>
                      </a:endParaRPr>
                    </a:p>
                  </a:txBody>
                  <a:tcPr marT="68575" marB="68575" marR="68575" marL="6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 sz="1350" u="none" cap="none" strike="noStrike">
                          <a:solidFill>
                            <a:srgbClr val="000000"/>
                          </a:solidFill>
                          <a:latin typeface="Times New Roman"/>
                          <a:ea typeface="Times New Roman"/>
                          <a:cs typeface="Times New Roman"/>
                          <a:sym typeface="Times New Roman"/>
                        </a:rPr>
                        <a:t>Eco-crime rate</a:t>
                      </a:r>
                      <a:endParaRPr b="0" i="0" sz="1350" u="none" cap="none" strike="noStrike">
                        <a:solidFill>
                          <a:schemeClr val="dk1"/>
                        </a:solidFill>
                        <a:latin typeface="Times New Roman"/>
                        <a:ea typeface="Times New Roman"/>
                        <a:cs typeface="Times New Roman"/>
                        <a:sym typeface="Times New Roman"/>
                      </a:endParaRPr>
                    </a:p>
                  </a:txBody>
                  <a:tcPr marT="68575" marB="68575" marR="68575" marL="6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350" u="none" cap="none" strike="noStrike">
                          <a:solidFill>
                            <a:schemeClr val="dk1"/>
                          </a:solidFill>
                          <a:latin typeface="Times New Roman"/>
                          <a:ea typeface="Times New Roman"/>
                          <a:cs typeface="Times New Roman"/>
                          <a:sym typeface="Times New Roman"/>
                        </a:rPr>
                        <a:t>Ratio</a:t>
                      </a:r>
                      <a:endParaRPr sz="1350" u="none" cap="none" strike="noStrike">
                        <a:solidFill>
                          <a:schemeClr val="dk1"/>
                        </a:solidFill>
                        <a:latin typeface="Times New Roman"/>
                        <a:ea typeface="Times New Roman"/>
                        <a:cs typeface="Times New Roman"/>
                        <a:sym typeface="Times New Roman"/>
                      </a:endParaRPr>
                    </a:p>
                  </a:txBody>
                  <a:tcPr marT="68575" marB="68575" marR="68575" marL="6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1350" u="none" cap="none" strike="noStrike">
                          <a:solidFill>
                            <a:schemeClr val="dk1"/>
                          </a:solidFill>
                          <a:latin typeface="Times New Roman"/>
                          <a:ea typeface="Times New Roman"/>
                          <a:cs typeface="Times New Roman"/>
                          <a:sym typeface="Times New Roman"/>
                        </a:rPr>
                        <a:t>Numeric</a:t>
                      </a:r>
                      <a:endParaRPr sz="1350" u="none" cap="none" strike="noStrike">
                        <a:solidFill>
                          <a:schemeClr val="dk1"/>
                        </a:solidFill>
                        <a:latin typeface="Times New Roman"/>
                        <a:ea typeface="Times New Roman"/>
                        <a:cs typeface="Times New Roman"/>
                        <a:sym typeface="Times New Roman"/>
                      </a:endParaRPr>
                    </a:p>
                  </a:txBody>
                  <a:tcPr marT="68575" marB="68575" marR="68575" marL="6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350" u="none" cap="none" strike="noStrike">
                          <a:solidFill>
                            <a:schemeClr val="dk1"/>
                          </a:solidFill>
                          <a:latin typeface="Times New Roman"/>
                          <a:ea typeface="Times New Roman"/>
                          <a:cs typeface="Times New Roman"/>
                          <a:sym typeface="Times New Roman"/>
                        </a:rPr>
                        <a:t>10.7</a:t>
                      </a:r>
                      <a:endParaRPr sz="1350" u="none" cap="none" strike="noStrike">
                        <a:solidFill>
                          <a:schemeClr val="dk1"/>
                        </a:solidFill>
                        <a:latin typeface="Times New Roman"/>
                        <a:ea typeface="Times New Roman"/>
                        <a:cs typeface="Times New Roman"/>
                        <a:sym typeface="Times New Roman"/>
                      </a:endParaRPr>
                    </a:p>
                  </a:txBody>
                  <a:tcPr marT="68575" marB="68575" marR="68575" marL="6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350">
                          <a:solidFill>
                            <a:schemeClr val="dk1"/>
                          </a:solidFill>
                          <a:latin typeface="Times New Roman"/>
                          <a:ea typeface="Times New Roman"/>
                          <a:cs typeface="Times New Roman"/>
                          <a:sym typeface="Times New Roman"/>
                        </a:rPr>
                        <a:t>D</a:t>
                      </a:r>
                      <a:r>
                        <a:rPr lang="en" sz="1350">
                          <a:solidFill>
                            <a:schemeClr val="dk1"/>
                          </a:solidFill>
                          <a:latin typeface="Times New Roman"/>
                          <a:ea typeface="Times New Roman"/>
                          <a:cs typeface="Times New Roman"/>
                          <a:sym typeface="Times New Roman"/>
                        </a:rPr>
                        <a:t>ependent</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350">
                          <a:solidFill>
                            <a:schemeClr val="dk1"/>
                          </a:solidFill>
                          <a:latin typeface="Times New Roman"/>
                          <a:ea typeface="Times New Roman"/>
                          <a:cs typeface="Times New Roman"/>
                          <a:sym typeface="Times New Roman"/>
                        </a:rPr>
                        <a:t>N</a:t>
                      </a:r>
                      <a:endParaRPr sz="1350" u="none" cap="none" strike="noStrike">
                        <a:solidFill>
                          <a:schemeClr val="dk1"/>
                        </a:solidFill>
                        <a:latin typeface="Times New Roman"/>
                        <a:ea typeface="Times New Roman"/>
                        <a:cs typeface="Times New Roman"/>
                        <a:sym typeface="Times New Roman"/>
                      </a:endParaRPr>
                    </a:p>
                  </a:txBody>
                  <a:tcPr marT="68575" marB="68575" marR="82975" marL="829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28" name="Google Shape;128;p29"/>
          <p:cNvSpPr txBox="1"/>
          <p:nvPr>
            <p:ph type="title"/>
          </p:nvPr>
        </p:nvSpPr>
        <p:spPr>
          <a:xfrm>
            <a:off x="375050" y="282450"/>
            <a:ext cx="7782600" cy="8274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20930"/>
              <a:buFont typeface="Abril Fatface"/>
              <a:buNone/>
            </a:pPr>
            <a:r>
              <a:rPr b="1" lang="en" sz="2150">
                <a:latin typeface="Times New Roman"/>
                <a:ea typeface="Times New Roman"/>
                <a:cs typeface="Times New Roman"/>
                <a:sym typeface="Times New Roman"/>
              </a:rPr>
              <a:t>Key Hypothesis and Variables</a:t>
            </a:r>
            <a:endParaRPr b="1" sz="21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8333"/>
              <a:buFont typeface="Abril Fatface"/>
              <a:buNone/>
            </a:pPr>
            <a:r>
              <a:t/>
            </a:r>
            <a:endParaRPr b="1" sz="2400">
              <a:latin typeface="Times New Roman"/>
              <a:ea typeface="Times New Roman"/>
              <a:cs typeface="Times New Roman"/>
              <a:sym typeface="Times New Roman"/>
            </a:endParaRPr>
          </a:p>
          <a:p>
            <a:pPr indent="-207009" lvl="0" marL="215900" rtl="0" algn="l">
              <a:lnSpc>
                <a:spcPct val="100000"/>
              </a:lnSpc>
              <a:spcBef>
                <a:spcPts val="0"/>
              </a:spcBef>
              <a:spcAft>
                <a:spcPts val="0"/>
              </a:spcAft>
              <a:buSzPct val="93333"/>
              <a:buChar char="●"/>
            </a:pPr>
            <a:r>
              <a:rPr lang="en" sz="1500">
                <a:latin typeface="Times New Roman"/>
                <a:ea typeface="Times New Roman"/>
                <a:cs typeface="Times New Roman"/>
                <a:sym typeface="Times New Roman"/>
              </a:rPr>
              <a:t>The presence of ICT enterprises positively affects socio-economic conditions in a country.</a:t>
            </a:r>
            <a:endParaRPr sz="1500">
              <a:latin typeface="Times New Roman"/>
              <a:ea typeface="Times New Roman"/>
              <a:cs typeface="Times New Roman"/>
              <a:sym typeface="Times New Roman"/>
            </a:endParaRPr>
          </a:p>
          <a:p>
            <a:pPr indent="-207009" lvl="0" marL="215900" rtl="0" algn="l">
              <a:lnSpc>
                <a:spcPct val="100000"/>
              </a:lnSpc>
              <a:spcBef>
                <a:spcPts val="0"/>
              </a:spcBef>
              <a:spcAft>
                <a:spcPts val="0"/>
              </a:spcAft>
              <a:buSzPct val="93333"/>
              <a:buChar char="●"/>
            </a:pPr>
            <a:r>
              <a:rPr lang="en" sz="1500">
                <a:latin typeface="Times New Roman"/>
                <a:ea typeface="Times New Roman"/>
                <a:cs typeface="Times New Roman"/>
                <a:sym typeface="Times New Roman"/>
              </a:rPr>
              <a:t>The digital divide negatively impacts social and economic development in countries.</a:t>
            </a:r>
            <a:endParaRPr sz="1500">
              <a:latin typeface="Times New Roman"/>
              <a:ea typeface="Times New Roman"/>
              <a:cs typeface="Times New Roman"/>
              <a:sym typeface="Times New Roman"/>
            </a:endParaRPr>
          </a:p>
          <a:p>
            <a:pPr indent="-207009" lvl="0" marL="215900" rtl="0" algn="l">
              <a:lnSpc>
                <a:spcPct val="100000"/>
              </a:lnSpc>
              <a:spcBef>
                <a:spcPts val="0"/>
              </a:spcBef>
              <a:spcAft>
                <a:spcPts val="0"/>
              </a:spcAft>
              <a:buSzPct val="93333"/>
              <a:buChar char="●"/>
            </a:pPr>
            <a:r>
              <a:rPr lang="en" sz="1500">
                <a:latin typeface="Times New Roman"/>
                <a:ea typeface="Times New Roman"/>
                <a:cs typeface="Times New Roman"/>
                <a:sym typeface="Times New Roman"/>
              </a:rPr>
              <a:t>Economic growth negatively impacts environmental sustainability.</a:t>
            </a:r>
            <a:endParaRPr sz="1500">
              <a:latin typeface="Times New Roman"/>
              <a:ea typeface="Times New Roman"/>
              <a:cs typeface="Times New Roman"/>
              <a:sym typeface="Times New Roman"/>
            </a:endParaRPr>
          </a:p>
          <a:p>
            <a:pPr indent="-207009" lvl="0" marL="215900" rtl="0" algn="l">
              <a:lnSpc>
                <a:spcPct val="100000"/>
              </a:lnSpc>
              <a:spcBef>
                <a:spcPts val="0"/>
              </a:spcBef>
              <a:spcAft>
                <a:spcPts val="0"/>
              </a:spcAft>
              <a:buSzPct val="93333"/>
              <a:buChar char="●"/>
            </a:pPr>
            <a:r>
              <a:rPr lang="en" sz="1500">
                <a:latin typeface="Times New Roman"/>
                <a:ea typeface="Times New Roman"/>
                <a:cs typeface="Times New Roman"/>
                <a:sym typeface="Times New Roman"/>
              </a:rPr>
              <a:t>The level of technological presence in a country positively impacts socio-economic factors.</a:t>
            </a:r>
            <a:endParaRPr sz="2400">
              <a:latin typeface="Times New Roman"/>
              <a:ea typeface="Times New Roman"/>
              <a:cs typeface="Times New Roman"/>
              <a:sym typeface="Times New Roman"/>
            </a:endParaRPr>
          </a:p>
        </p:txBody>
      </p:sp>
      <p:sp>
        <p:nvSpPr>
          <p:cNvPr id="129" name="Google Shape;129;p29"/>
          <p:cNvSpPr txBox="1"/>
          <p:nvPr>
            <p:ph idx="12" type="sldNum"/>
          </p:nvPr>
        </p:nvSpPr>
        <p:spPr>
          <a:xfrm>
            <a:off x="8427597" y="-8"/>
            <a:ext cx="714150" cy="315225"/>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0"/>
          <p:cNvSpPr txBox="1"/>
          <p:nvPr>
            <p:ph type="title"/>
          </p:nvPr>
        </p:nvSpPr>
        <p:spPr>
          <a:xfrm>
            <a:off x="473334" y="-20581"/>
            <a:ext cx="7355700" cy="99427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b="1" lang="en" sz="2000">
                <a:latin typeface="Times New Roman"/>
                <a:ea typeface="Times New Roman"/>
                <a:cs typeface="Times New Roman"/>
                <a:sym typeface="Times New Roman"/>
              </a:rPr>
              <a:t>Data Description</a:t>
            </a:r>
            <a:endParaRPr b="1" sz="2000">
              <a:latin typeface="Times New Roman"/>
              <a:ea typeface="Times New Roman"/>
              <a:cs typeface="Times New Roman"/>
              <a:sym typeface="Times New Roman"/>
            </a:endParaRPr>
          </a:p>
        </p:txBody>
      </p:sp>
      <p:sp>
        <p:nvSpPr>
          <p:cNvPr id="135" name="Google Shape;135;p30"/>
          <p:cNvSpPr txBox="1"/>
          <p:nvPr>
            <p:ph idx="1" type="body"/>
          </p:nvPr>
        </p:nvSpPr>
        <p:spPr>
          <a:xfrm>
            <a:off x="203850" y="911300"/>
            <a:ext cx="8736300" cy="4231800"/>
          </a:xfrm>
          <a:prstGeom prst="rect">
            <a:avLst/>
          </a:prstGeom>
          <a:noFill/>
          <a:ln>
            <a:noFill/>
          </a:ln>
        </p:spPr>
        <p:txBody>
          <a:bodyPr anchorCtr="0" anchor="t" bIns="34275" lIns="68575" spcFirstLastPara="1" rIns="68575" wrap="square" tIns="34275">
            <a:noAutofit/>
          </a:bodyPr>
          <a:lstStyle/>
          <a:p>
            <a:pPr indent="-241300" lvl="0" marL="342900" rtl="0" algn="l">
              <a:lnSpc>
                <a:spcPct val="100000"/>
              </a:lnSpc>
              <a:spcBef>
                <a:spcPts val="0"/>
              </a:spcBef>
              <a:spcAft>
                <a:spcPts val="0"/>
              </a:spcAft>
              <a:buSzPts val="1200"/>
              <a:buFont typeface="Times New Roman"/>
              <a:buChar char="●"/>
            </a:pPr>
            <a:r>
              <a:rPr lang="en" sz="1300">
                <a:solidFill>
                  <a:schemeClr val="dk1"/>
                </a:solidFill>
                <a:latin typeface="Times New Roman"/>
                <a:ea typeface="Times New Roman"/>
                <a:cs typeface="Times New Roman"/>
                <a:sym typeface="Times New Roman"/>
              </a:rPr>
              <a:t>Data Source: EuroStat </a:t>
            </a:r>
            <a:r>
              <a:rPr lang="en" sz="1300" u="sng">
                <a:solidFill>
                  <a:schemeClr val="hlink"/>
                </a:solidFill>
                <a:latin typeface="Times New Roman"/>
                <a:ea typeface="Times New Roman"/>
                <a:cs typeface="Times New Roman"/>
                <a:sym typeface="Times New Roman"/>
                <a:hlinkClick r:id="rId3"/>
              </a:rPr>
              <a:t>https://ec.europa.eu/eurostat/web/main/data/database</a:t>
            </a:r>
            <a:br>
              <a:rPr lang="en"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indent="-241300" lvl="0" marL="342900" rtl="0" algn="l">
              <a:lnSpc>
                <a:spcPct val="100000"/>
              </a:lnSpc>
              <a:spcBef>
                <a:spcPts val="0"/>
              </a:spcBef>
              <a:spcAft>
                <a:spcPts val="0"/>
              </a:spcAft>
              <a:buSzPts val="1200"/>
              <a:buFont typeface="Times New Roman"/>
              <a:buChar char="●"/>
            </a:pPr>
            <a:r>
              <a:rPr lang="en" sz="1300">
                <a:solidFill>
                  <a:schemeClr val="dk1"/>
                </a:solidFill>
                <a:latin typeface="Times New Roman"/>
                <a:ea typeface="Times New Roman"/>
                <a:cs typeface="Times New Roman"/>
                <a:sym typeface="Times New Roman"/>
              </a:rPr>
              <a:t>Time/Years: 2013 - 2019</a:t>
            </a:r>
            <a:br>
              <a:rPr lang="en"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indent="-241300" lvl="0" marL="342900" rtl="0" algn="l">
              <a:lnSpc>
                <a:spcPct val="100000"/>
              </a:lnSpc>
              <a:spcBef>
                <a:spcPts val="0"/>
              </a:spcBef>
              <a:spcAft>
                <a:spcPts val="0"/>
              </a:spcAft>
              <a:buSzPts val="1200"/>
              <a:buFont typeface="Times New Roman"/>
              <a:buChar char="●"/>
            </a:pPr>
            <a:r>
              <a:rPr lang="en" sz="1300">
                <a:solidFill>
                  <a:schemeClr val="dk1"/>
                </a:solidFill>
                <a:latin typeface="Times New Roman"/>
                <a:ea typeface="Times New Roman"/>
                <a:cs typeface="Times New Roman"/>
                <a:sym typeface="Times New Roman"/>
              </a:rPr>
              <a:t>Study Type: Cross-sectional</a:t>
            </a:r>
            <a:br>
              <a:rPr lang="en"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indent="-241300" lvl="0" marL="342900" rtl="0" algn="l">
              <a:lnSpc>
                <a:spcPct val="100000"/>
              </a:lnSpc>
              <a:spcBef>
                <a:spcPts val="0"/>
              </a:spcBef>
              <a:spcAft>
                <a:spcPts val="0"/>
              </a:spcAft>
              <a:buSzPts val="1200"/>
              <a:buFont typeface="Times New Roman"/>
              <a:buChar char="●"/>
            </a:pPr>
            <a:r>
              <a:rPr lang="en" sz="1300">
                <a:solidFill>
                  <a:schemeClr val="dk1"/>
                </a:solidFill>
                <a:latin typeface="Times New Roman"/>
                <a:ea typeface="Times New Roman"/>
                <a:cs typeface="Times New Roman"/>
                <a:sym typeface="Times New Roman"/>
              </a:rPr>
              <a:t>Data Size: No. of years * No. of rows * No. of variables</a:t>
            </a:r>
            <a:br>
              <a:rPr lang="en" sz="1300">
                <a:solidFill>
                  <a:schemeClr val="dk1"/>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 7 * 210 * 18</a:t>
            </a:r>
            <a:br>
              <a:rPr lang="en" sz="1300">
                <a:solidFill>
                  <a:schemeClr val="dk1"/>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 26, 460</a:t>
            </a:r>
            <a:br>
              <a:rPr lang="en"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indent="-241300" lvl="0" marL="342900" rtl="0" algn="l">
              <a:lnSpc>
                <a:spcPct val="100000"/>
              </a:lnSpc>
              <a:spcBef>
                <a:spcPts val="0"/>
              </a:spcBef>
              <a:spcAft>
                <a:spcPts val="0"/>
              </a:spcAft>
              <a:buClr>
                <a:schemeClr val="dk1"/>
              </a:buClr>
              <a:buSzPts val="1200"/>
              <a:buFont typeface="Times New Roman"/>
              <a:buChar char="●"/>
            </a:pPr>
            <a:r>
              <a:rPr lang="en" sz="1300">
                <a:solidFill>
                  <a:schemeClr val="dk1"/>
                </a:solidFill>
                <a:latin typeface="Times New Roman"/>
                <a:ea typeface="Times New Roman"/>
                <a:cs typeface="Times New Roman"/>
                <a:sym typeface="Times New Roman"/>
              </a:rPr>
              <a:t>Included Real GDP growth rate (%) and Mean median income in our analysis due to a large number of missing values in the other variables, and also acknowledged the potential presence of multicollinearity between these two variables.</a:t>
            </a:r>
            <a:endParaRPr sz="1300">
              <a:solidFill>
                <a:schemeClr val="dk1"/>
              </a:solidFill>
              <a:latin typeface="Times New Roman"/>
              <a:ea typeface="Times New Roman"/>
              <a:cs typeface="Times New Roman"/>
              <a:sym typeface="Times New Roman"/>
            </a:endParaRPr>
          </a:p>
        </p:txBody>
      </p:sp>
      <p:sp>
        <p:nvSpPr>
          <p:cNvPr id="136" name="Google Shape;136;p30"/>
          <p:cNvSpPr txBox="1"/>
          <p:nvPr>
            <p:ph idx="12" type="sldNum"/>
          </p:nvPr>
        </p:nvSpPr>
        <p:spPr>
          <a:xfrm>
            <a:off x="8429847" y="-8"/>
            <a:ext cx="714150" cy="315225"/>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1"/>
          <p:cNvSpPr txBox="1"/>
          <p:nvPr>
            <p:ph type="title"/>
          </p:nvPr>
        </p:nvSpPr>
        <p:spPr>
          <a:xfrm>
            <a:off x="296575" y="361875"/>
            <a:ext cx="7116600" cy="245100"/>
          </a:xfrm>
          <a:prstGeom prst="rect">
            <a:avLst/>
          </a:prstGeom>
        </p:spPr>
        <p:txBody>
          <a:bodyPr anchorCtr="0" anchor="ctr"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b="1" lang="en" sz="1600">
                <a:latin typeface="Times New Roman"/>
                <a:ea typeface="Times New Roman"/>
                <a:cs typeface="Times New Roman"/>
                <a:sym typeface="Times New Roman"/>
              </a:rPr>
              <a:t>Economic growth negatively impacts environmental sustainability </a:t>
            </a:r>
            <a:endParaRPr b="1" sz="16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42" name="Google Shape;142;p31"/>
          <p:cNvPicPr preferRelativeResize="0"/>
          <p:nvPr/>
        </p:nvPicPr>
        <p:blipFill>
          <a:blip r:embed="rId3">
            <a:alphaModFix/>
          </a:blip>
          <a:stretch>
            <a:fillRect/>
          </a:stretch>
        </p:blipFill>
        <p:spPr>
          <a:xfrm>
            <a:off x="296575" y="606950"/>
            <a:ext cx="5348725" cy="4143925"/>
          </a:xfrm>
          <a:prstGeom prst="rect">
            <a:avLst/>
          </a:prstGeom>
          <a:noFill/>
          <a:ln>
            <a:noFill/>
          </a:ln>
        </p:spPr>
      </p:pic>
      <p:sp>
        <p:nvSpPr>
          <p:cNvPr id="143" name="Google Shape;143;p31"/>
          <p:cNvSpPr txBox="1"/>
          <p:nvPr/>
        </p:nvSpPr>
        <p:spPr>
          <a:xfrm>
            <a:off x="4794775" y="1076925"/>
            <a:ext cx="4382400" cy="2724300"/>
          </a:xfrm>
          <a:prstGeom prst="rect">
            <a:avLst/>
          </a:prstGeom>
          <a:noFill/>
          <a:ln>
            <a:noFill/>
          </a:ln>
        </p:spPr>
        <p:txBody>
          <a:bodyPr anchorCtr="0" anchor="t" bIns="91425" lIns="91425" spcFirstLastPara="1" rIns="91425" wrap="square" tIns="91425">
            <a:spAutoFit/>
          </a:bodyPr>
          <a:lstStyle/>
          <a:p>
            <a:pPr indent="-298450" lvl="0" marL="457200" rtl="0" algn="l">
              <a:lnSpc>
                <a:spcPct val="100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scatter plot shows the relationship between Human Resources in information and communication technology and Net green gas emission.</a:t>
            </a: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insight from the analysis is that there is a positive relationship between Human Resources in information and communication technology (%) and Net green gas emissions (%). The R-square is 0.039.</a:t>
            </a: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 The implication of the analysis is that contrary to the hypothesis that economic growth negatively impacts environmental sustainability, this study suggests that the use of ICT may have a positive impact on greenhouse gas emissions. </a:t>
            </a:r>
            <a:endParaRPr sz="11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200">
                <a:latin typeface="Times New Roman"/>
                <a:ea typeface="Times New Roman"/>
                <a:cs typeface="Times New Roman"/>
                <a:sym typeface="Times New Roman"/>
              </a:rPr>
              <a:t>   Trend Line:</a:t>
            </a:r>
            <a:endParaRPr b="1" sz="1200">
              <a:latin typeface="Times New Roman"/>
              <a:ea typeface="Times New Roman"/>
              <a:cs typeface="Times New Roman"/>
              <a:sym typeface="Times New Roman"/>
            </a:endParaRPr>
          </a:p>
        </p:txBody>
      </p:sp>
      <p:sp>
        <p:nvSpPr>
          <p:cNvPr id="144" name="Google Shape;144;p31"/>
          <p:cNvSpPr txBox="1"/>
          <p:nvPr/>
        </p:nvSpPr>
        <p:spPr>
          <a:xfrm>
            <a:off x="4920625" y="3658475"/>
            <a:ext cx="3826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Equation: Net greenhouse gas emissions (%) = 0.181815*Human resources in ICT (%) + 0.298677</a:t>
            </a:r>
            <a:endParaRPr sz="1100">
              <a:latin typeface="Times New Roman"/>
              <a:ea typeface="Times New Roman"/>
              <a:cs typeface="Times New Roman"/>
              <a:sym typeface="Times New Roman"/>
            </a:endParaRPr>
          </a:p>
        </p:txBody>
      </p:sp>
      <p:sp>
        <p:nvSpPr>
          <p:cNvPr id="145" name="Google Shape;145;p31"/>
          <p:cNvSpPr/>
          <p:nvPr/>
        </p:nvSpPr>
        <p:spPr>
          <a:xfrm>
            <a:off x="4947125" y="3764400"/>
            <a:ext cx="3223800" cy="74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Net greenhouse gas emissions (%) = 0.181815*Human resources in ICT (%) + 0.298677</a:t>
            </a:r>
            <a:endParaRPr sz="11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2"/>
          <p:cNvSpPr txBox="1"/>
          <p:nvPr>
            <p:ph type="title"/>
          </p:nvPr>
        </p:nvSpPr>
        <p:spPr>
          <a:xfrm>
            <a:off x="213875" y="97100"/>
            <a:ext cx="7116600" cy="4833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Economic growth negatively impacts environmental sustainability </a:t>
            </a:r>
            <a:endParaRPr b="1" sz="1600"/>
          </a:p>
        </p:txBody>
      </p:sp>
      <p:pic>
        <p:nvPicPr>
          <p:cNvPr id="151" name="Google Shape;151;p32"/>
          <p:cNvPicPr preferRelativeResize="0"/>
          <p:nvPr/>
        </p:nvPicPr>
        <p:blipFill>
          <a:blip r:embed="rId3">
            <a:alphaModFix/>
          </a:blip>
          <a:stretch>
            <a:fillRect/>
          </a:stretch>
        </p:blipFill>
        <p:spPr>
          <a:xfrm>
            <a:off x="262125" y="692850"/>
            <a:ext cx="5135125" cy="3667299"/>
          </a:xfrm>
          <a:prstGeom prst="rect">
            <a:avLst/>
          </a:prstGeom>
          <a:noFill/>
          <a:ln>
            <a:noFill/>
          </a:ln>
        </p:spPr>
      </p:pic>
      <p:sp>
        <p:nvSpPr>
          <p:cNvPr id="152" name="Google Shape;152;p32"/>
          <p:cNvSpPr txBox="1"/>
          <p:nvPr/>
        </p:nvSpPr>
        <p:spPr>
          <a:xfrm>
            <a:off x="4450650" y="1103225"/>
            <a:ext cx="4560900" cy="30855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1"/>
              </a:buClr>
              <a:buSzPts val="1000"/>
              <a:buChar char="●"/>
            </a:pPr>
            <a:r>
              <a:rPr lang="en" sz="1100">
                <a:solidFill>
                  <a:schemeClr val="dk1"/>
                </a:solidFill>
                <a:latin typeface="Times New Roman"/>
                <a:ea typeface="Times New Roman"/>
                <a:cs typeface="Times New Roman"/>
                <a:sym typeface="Times New Roman"/>
              </a:rPr>
              <a:t>The lollipop chart compares the Net greenhouse gas emissions (%) and Total high-tech trade ($) for 20 different countries. </a:t>
            </a: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292100" lvl="0" marL="457200" rtl="0" algn="l">
              <a:lnSpc>
                <a:spcPct val="115000"/>
              </a:lnSpc>
              <a:spcBef>
                <a:spcPts val="0"/>
              </a:spcBef>
              <a:spcAft>
                <a:spcPts val="0"/>
              </a:spcAft>
              <a:buClr>
                <a:schemeClr val="dk1"/>
              </a:buClr>
              <a:buSzPts val="1000"/>
              <a:buChar char="●"/>
            </a:pPr>
            <a:r>
              <a:rPr lang="en" sz="1100">
                <a:solidFill>
                  <a:schemeClr val="dk1"/>
                </a:solidFill>
                <a:latin typeface="Times New Roman"/>
                <a:ea typeface="Times New Roman"/>
                <a:cs typeface="Times New Roman"/>
                <a:sym typeface="Times New Roman"/>
              </a:rPr>
              <a:t>The data suggests that there is no clear correlation between the two variables. However, there are some outliers, such as Austria and Ireland, that have relatively high greenhouse gas emissions despite low levels of high-tech trade.</a:t>
            </a: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292100" lvl="0" marL="457200" rtl="0" algn="l">
              <a:lnSpc>
                <a:spcPct val="115000"/>
              </a:lnSpc>
              <a:spcBef>
                <a:spcPts val="0"/>
              </a:spcBef>
              <a:spcAft>
                <a:spcPts val="0"/>
              </a:spcAft>
              <a:buClr>
                <a:schemeClr val="dk1"/>
              </a:buClr>
              <a:buSzPts val="1000"/>
              <a:buChar char="●"/>
            </a:pPr>
            <a:r>
              <a:rPr lang="en" sz="1100">
                <a:solidFill>
                  <a:schemeClr val="dk1"/>
                </a:solidFill>
                <a:latin typeface="Times New Roman"/>
                <a:ea typeface="Times New Roman"/>
                <a:cs typeface="Times New Roman"/>
                <a:sym typeface="Times New Roman"/>
              </a:rPr>
              <a:t>The control variable of net national income (%) may be a factor in the relationship between high-tech trade and greenhouse gas emissions. Countries with higher net national income may have more resources to invest in green technology and infrastructure, which could lead to lower emissions despite higher levels of high-tech trade.</a:t>
            </a:r>
            <a:endParaRPr sz="11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3"/>
          <p:cNvSpPr txBox="1"/>
          <p:nvPr>
            <p:ph type="title"/>
          </p:nvPr>
        </p:nvSpPr>
        <p:spPr>
          <a:xfrm>
            <a:off x="-466525" y="44125"/>
            <a:ext cx="7116600" cy="5031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sz="1400">
                <a:latin typeface="Times New Roman"/>
                <a:ea typeface="Times New Roman"/>
                <a:cs typeface="Times New Roman"/>
                <a:sym typeface="Times New Roman"/>
              </a:rPr>
              <a:t>             </a:t>
            </a:r>
            <a:r>
              <a:rPr lang="en" sz="16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Trend of Broadband Internet Coverage (%) and Income for years 2013 - 19</a:t>
            </a:r>
            <a:endParaRPr b="1" sz="3200"/>
          </a:p>
        </p:txBody>
      </p:sp>
      <p:pic>
        <p:nvPicPr>
          <p:cNvPr id="158" name="Google Shape;158;p33"/>
          <p:cNvPicPr preferRelativeResize="0"/>
          <p:nvPr/>
        </p:nvPicPr>
        <p:blipFill>
          <a:blip r:embed="rId3">
            <a:alphaModFix/>
          </a:blip>
          <a:stretch>
            <a:fillRect/>
          </a:stretch>
        </p:blipFill>
        <p:spPr>
          <a:xfrm>
            <a:off x="230850" y="673000"/>
            <a:ext cx="5192874" cy="3859275"/>
          </a:xfrm>
          <a:prstGeom prst="rect">
            <a:avLst/>
          </a:prstGeom>
          <a:noFill/>
          <a:ln>
            <a:noFill/>
          </a:ln>
        </p:spPr>
      </p:pic>
      <p:sp>
        <p:nvSpPr>
          <p:cNvPr id="159" name="Google Shape;159;p33"/>
          <p:cNvSpPr txBox="1"/>
          <p:nvPr/>
        </p:nvSpPr>
        <p:spPr>
          <a:xfrm>
            <a:off x="4020350" y="1139850"/>
            <a:ext cx="4977900" cy="2690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1"/>
              </a:buClr>
              <a:buSzPts val="1000"/>
              <a:buChar char="●"/>
            </a:pPr>
            <a:r>
              <a:rPr lang="en" sz="1100">
                <a:solidFill>
                  <a:schemeClr val="dk1"/>
                </a:solidFill>
                <a:latin typeface="Times New Roman"/>
                <a:ea typeface="Times New Roman"/>
                <a:cs typeface="Times New Roman"/>
                <a:sym typeface="Times New Roman"/>
              </a:rPr>
              <a:t>The dual combination (Bar/Line) chart shows the trend of broadband internet coverage (%) and mean/median income, from 2013 to 2019.</a:t>
            </a: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292100" lvl="0" marL="457200" rtl="0" algn="l">
              <a:lnSpc>
                <a:spcPct val="115000"/>
              </a:lnSpc>
              <a:spcBef>
                <a:spcPts val="0"/>
              </a:spcBef>
              <a:spcAft>
                <a:spcPts val="0"/>
              </a:spcAft>
              <a:buClr>
                <a:schemeClr val="dk1"/>
              </a:buClr>
              <a:buSzPts val="1000"/>
              <a:buChar char="●"/>
            </a:pPr>
            <a:r>
              <a:rPr lang="en" sz="1100">
                <a:solidFill>
                  <a:schemeClr val="dk1"/>
                </a:solidFill>
                <a:latin typeface="Times New Roman"/>
                <a:ea typeface="Times New Roman"/>
                <a:cs typeface="Times New Roman"/>
                <a:sym typeface="Times New Roman"/>
              </a:rPr>
              <a:t>The insight from this chart is that there is a positive relationship between broadband internet coverage and income. Regions with higher income tend to have higher broadband internet coverage and vice versa.</a:t>
            </a: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292100" lvl="0" marL="457200" rtl="0" algn="l">
              <a:lnSpc>
                <a:spcPct val="115000"/>
              </a:lnSpc>
              <a:spcBef>
                <a:spcPts val="0"/>
              </a:spcBef>
              <a:spcAft>
                <a:spcPts val="0"/>
              </a:spcAft>
              <a:buClr>
                <a:schemeClr val="dk1"/>
              </a:buClr>
              <a:buSzPts val="1000"/>
              <a:buChar char="●"/>
            </a:pPr>
            <a:r>
              <a:rPr lang="en" sz="1100">
                <a:solidFill>
                  <a:schemeClr val="dk1"/>
                </a:solidFill>
                <a:latin typeface="Times New Roman"/>
                <a:ea typeface="Times New Roman"/>
                <a:cs typeface="Times New Roman"/>
                <a:sym typeface="Times New Roman"/>
              </a:rPr>
              <a:t>The implication of this insight is that access to broadband internet may be a contributing factor to income inequality. Regions with lower broadband internet coverage may have limited access to information, education, and job opportunities available online, which could perpetuate a cycle of low income. Improving broadband internet coverage in these areas could potentially help to reduce income inequality.</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4"/>
          <p:cNvSpPr txBox="1"/>
          <p:nvPr>
            <p:ph type="title"/>
          </p:nvPr>
        </p:nvSpPr>
        <p:spPr>
          <a:xfrm>
            <a:off x="239200" y="50750"/>
            <a:ext cx="7116600" cy="570300"/>
          </a:xfrm>
          <a:prstGeom prst="rect">
            <a:avLst/>
          </a:prstGeom>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None/>
            </a:pPr>
            <a:r>
              <a:rPr b="1" lang="en" sz="1600">
                <a:latin typeface="Times New Roman"/>
                <a:ea typeface="Times New Roman"/>
                <a:cs typeface="Times New Roman"/>
                <a:sym typeface="Times New Roman"/>
              </a:rPr>
              <a:t>Total high-tech trade ($) by life expectancy (%) filtered by population</a:t>
            </a:r>
            <a:endParaRPr b="1" sz="1600">
              <a:latin typeface="Times New Roman"/>
              <a:ea typeface="Times New Roman"/>
              <a:cs typeface="Times New Roman"/>
              <a:sym typeface="Times New Roman"/>
            </a:endParaRPr>
          </a:p>
        </p:txBody>
      </p:sp>
      <p:sp>
        <p:nvSpPr>
          <p:cNvPr id="165" name="Google Shape;165;p34"/>
          <p:cNvSpPr txBox="1"/>
          <p:nvPr>
            <p:ph idx="1" type="body"/>
          </p:nvPr>
        </p:nvSpPr>
        <p:spPr>
          <a:xfrm>
            <a:off x="580800" y="3743100"/>
            <a:ext cx="7982400" cy="1200000"/>
          </a:xfrm>
          <a:prstGeom prst="rect">
            <a:avLst/>
          </a:prstGeom>
        </p:spPr>
        <p:txBody>
          <a:bodyPr anchorCtr="0" anchor="t" bIns="34275" lIns="68575" spcFirstLastPara="1" rIns="68575" wrap="square" tIns="34275">
            <a:normAutofit lnSpcReduction="20000"/>
          </a:bodyPr>
          <a:lstStyle/>
          <a:p>
            <a:pPr indent="0" lvl="0" marL="457200" rtl="0" algn="l">
              <a:lnSpc>
                <a:spcPct val="115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The area chart shows years on the x axis and total high-tech trade on the y, the countries are represented by the different colors and the numbers in the chart represent the percentage of life expectancy.</a:t>
            </a: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The threshold for the filter was at least an average percentage of 0.2 which Netherlands only started to meet in 2016. The trend seems to be that as total high-tech trade increases so does the life expectancy for a country.</a:t>
            </a: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A recommendation would be to continue to encourage high-tech trade as the life expectancy is increasing as well</a:t>
            </a:r>
            <a:endParaRPr sz="1100">
              <a:latin typeface="Times New Roman"/>
              <a:ea typeface="Times New Roman"/>
              <a:cs typeface="Times New Roman"/>
              <a:sym typeface="Times New Roman"/>
            </a:endParaRPr>
          </a:p>
        </p:txBody>
      </p:sp>
      <p:pic>
        <p:nvPicPr>
          <p:cNvPr id="166" name="Google Shape;166;p34"/>
          <p:cNvPicPr preferRelativeResize="0"/>
          <p:nvPr/>
        </p:nvPicPr>
        <p:blipFill rotWithShape="1">
          <a:blip r:embed="rId3">
            <a:alphaModFix/>
          </a:blip>
          <a:srcRect b="0" l="0" r="0" t="5829"/>
          <a:stretch/>
        </p:blipFill>
        <p:spPr>
          <a:xfrm>
            <a:off x="851700" y="717788"/>
            <a:ext cx="7440600" cy="286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