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10287000" cx="18288000"/>
  <p:notesSz cx="6858000" cy="9144000"/>
  <p:embeddedFontLst>
    <p:embeddedFont>
      <p:font typeface="Raleway"/>
      <p:bold r:id="rId23"/>
      <p:boldItalic r:id="rId24"/>
    </p:embeddedFont>
    <p:embeddedFont>
      <p:font typeface="DM Sans"/>
      <p:bold r:id="rId25"/>
      <p:boldItalic r:id="rId26"/>
    </p:embeddedFont>
    <p:embeddedFont>
      <p:font typeface="DM Serif Display"/>
      <p:regular r:id="rId27"/>
      <p: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9" roundtripDataSignature="AMtx7mhyNlB2dU8fmnd6Xj5h4gpPhfcV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F51319-0851-412E-8622-8FB0E50E8219}">
  <a:tblStyle styleId="{81F51319-0851-412E-8622-8FB0E50E82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DMSans-boldItalic.fntdata"/><Relationship Id="rId25" Type="http://schemas.openxmlformats.org/officeDocument/2006/relationships/font" Target="fonts/DMSans-bold.fntdata"/><Relationship Id="rId28" Type="http://schemas.openxmlformats.org/officeDocument/2006/relationships/font" Target="fonts/DMSerifDisplay-italic.fntdata"/><Relationship Id="rId27" Type="http://schemas.openxmlformats.org/officeDocument/2006/relationships/font" Target="fonts/DMSerifDispl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3a71c5cd5a_3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the past, high frequency of words in the positive category &amp; high frequency for negative words</a:t>
            </a:r>
            <a:endParaRPr/>
          </a:p>
        </p:txBody>
      </p:sp>
      <p:sp>
        <p:nvSpPr>
          <p:cNvPr id="242" name="Google Shape;242;g23a71c5cd5a_3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3a71c5cd5a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the past, high frequency of words in the positive category &amp; high frequency for negative words</a:t>
            </a:r>
            <a:endParaRPr/>
          </a:p>
        </p:txBody>
      </p:sp>
      <p:sp>
        <p:nvSpPr>
          <p:cNvPr id="262" name="Google Shape;262;g23a71c5cd5a_3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3a71c5cd5a_3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the past, high frequency of words in the positive category &amp; high frequency for negative words</a:t>
            </a:r>
            <a:endParaRPr/>
          </a:p>
        </p:txBody>
      </p:sp>
      <p:sp>
        <p:nvSpPr>
          <p:cNvPr id="272" name="Google Shape;272;g23a71c5cd5a_3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3a678b9879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23a678b9879_2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3a678b9879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23a678b9879_2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a71c5cd5a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3a71c5cd5a_3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a71c5cd5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3a71c5cd5a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a71c5cd5a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benefit or hurt</a:t>
            </a:r>
            <a:endParaRPr/>
          </a:p>
        </p:txBody>
      </p:sp>
      <p:sp>
        <p:nvSpPr>
          <p:cNvPr id="112" name="Google Shape;112;g23a71c5cd5a_3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97da91bf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397da91bfe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97da91bf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397da91bfe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97da91bf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the past, high frequency of words in the positive category &amp; high frequency for negative words</a:t>
            </a:r>
            <a:endParaRPr/>
          </a:p>
        </p:txBody>
      </p:sp>
      <p:sp>
        <p:nvSpPr>
          <p:cNvPr id="232" name="Google Shape;232;g2397da91bfe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11" Type="http://schemas.openxmlformats.org/officeDocument/2006/relationships/image" Target="../media/image16.png"/><Relationship Id="rId10" Type="http://schemas.openxmlformats.org/officeDocument/2006/relationships/image" Target="../media/image12.png"/><Relationship Id="rId12" Type="http://schemas.openxmlformats.org/officeDocument/2006/relationships/image" Target="../media/image13.png"/><Relationship Id="rId9" Type="http://schemas.openxmlformats.org/officeDocument/2006/relationships/image" Target="../media/image26.png"/><Relationship Id="rId5" Type="http://schemas.openxmlformats.org/officeDocument/2006/relationships/image" Target="../media/image25.png"/><Relationship Id="rId6" Type="http://schemas.openxmlformats.org/officeDocument/2006/relationships/image" Target="../media/image18.png"/><Relationship Id="rId7" Type="http://schemas.openxmlformats.org/officeDocument/2006/relationships/image" Target="../media/image8.png"/><Relationship Id="rId8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91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28" y="3019224"/>
            <a:ext cx="18243472" cy="1003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2426325" y="4425325"/>
            <a:ext cx="7909400" cy="79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4">
            <a:alphaModFix amt="78000"/>
          </a:blip>
          <a:srcRect b="0" l="0" r="0" t="0"/>
          <a:stretch/>
        </p:blipFill>
        <p:spPr>
          <a:xfrm flipH="1" rot="10800000">
            <a:off x="12036025" y="1833515"/>
            <a:ext cx="2649366" cy="2649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 amt="47000"/>
          </a:blip>
          <a:srcRect b="0" l="0" r="0" t="0"/>
          <a:stretch/>
        </p:blipFill>
        <p:spPr>
          <a:xfrm rot="10800000">
            <a:off x="15156950" y="421891"/>
            <a:ext cx="1626418" cy="162641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1504622" y="2352700"/>
            <a:ext cx="10921800" cy="25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99">
                <a:solidFill>
                  <a:srgbClr val="5CE1E6"/>
                </a:solidFill>
                <a:latin typeface="Raleway"/>
                <a:ea typeface="Raleway"/>
                <a:cs typeface="Raleway"/>
                <a:sym typeface="Raleway"/>
              </a:rPr>
              <a:t>Sentiment Analysis</a:t>
            </a:r>
            <a:endParaRPr b="1" sz="7599">
              <a:solidFill>
                <a:srgbClr val="5CE1E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99">
                <a:solidFill>
                  <a:srgbClr val="5CE1E6"/>
                </a:solidFill>
                <a:latin typeface="Raleway"/>
                <a:ea typeface="Raleway"/>
                <a:cs typeface="Raleway"/>
                <a:sym typeface="Raleway"/>
              </a:rPr>
              <a:t>of ChatGPT</a:t>
            </a:r>
            <a:endParaRPr b="1" sz="7099">
              <a:solidFill>
                <a:srgbClr val="5CE1E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0" y="0"/>
            <a:ext cx="30000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 (Hannah) Bao, Jeremy Montoya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Tse (Chester) Hsiao, Wanpeng Xu</a:t>
            </a:r>
            <a:endParaRPr sz="4300">
              <a:solidFill>
                <a:schemeClr val="dk1"/>
              </a:solidFill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504625" y="5391800"/>
            <a:ext cx="5696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Han (Hannah) Bao, Jeremy Montoya</a:t>
            </a:r>
            <a:endParaRPr b="1" sz="3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Tse (Chester) Hsiao, Wanpeng Xu</a:t>
            </a:r>
            <a:endParaRPr b="1" sz="4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CEA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g23a71c5cd5a_3_123"/>
          <p:cNvGrpSpPr/>
          <p:nvPr/>
        </p:nvGrpSpPr>
        <p:grpSpPr>
          <a:xfrm>
            <a:off x="916419" y="348330"/>
            <a:ext cx="663603" cy="666577"/>
            <a:chOff x="1813" y="0"/>
            <a:chExt cx="809173" cy="812800"/>
          </a:xfrm>
        </p:grpSpPr>
        <p:sp>
          <p:nvSpPr>
            <p:cNvPr id="245" name="Google Shape;245;g23a71c5cd5a_3_12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g23a71c5cd5a_3_12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g23a71c5cd5a_3_123"/>
          <p:cNvSpPr txBox="1"/>
          <p:nvPr/>
        </p:nvSpPr>
        <p:spPr>
          <a:xfrm>
            <a:off x="1934425" y="281425"/>
            <a:ext cx="15485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DM Sans"/>
                <a:ea typeface="DM Sans"/>
                <a:cs typeface="DM Sans"/>
                <a:sym typeface="DM Sans"/>
              </a:rPr>
              <a:t>Top words of Tweets</a:t>
            </a:r>
            <a:endParaRPr sz="100"/>
          </a:p>
        </p:txBody>
      </p:sp>
      <p:sp>
        <p:nvSpPr>
          <p:cNvPr id="248" name="Google Shape;248;g23a71c5cd5a_3_123"/>
          <p:cNvSpPr txBox="1"/>
          <p:nvPr/>
        </p:nvSpPr>
        <p:spPr>
          <a:xfrm>
            <a:off x="2474977" y="4949436"/>
            <a:ext cx="6455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" name="Google Shape;249;g23a71c5cd5a_3_123"/>
          <p:cNvCxnSpPr/>
          <p:nvPr/>
        </p:nvCxnSpPr>
        <p:spPr>
          <a:xfrm rot="10800000">
            <a:off x="6346600" y="1767600"/>
            <a:ext cx="0" cy="7731600"/>
          </a:xfrm>
          <a:prstGeom prst="straightConnector1">
            <a:avLst/>
          </a:prstGeom>
          <a:noFill/>
          <a:ln cap="flat" cmpd="sng" w="476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g23a71c5cd5a_3_123"/>
          <p:cNvCxnSpPr/>
          <p:nvPr/>
        </p:nvCxnSpPr>
        <p:spPr>
          <a:xfrm flipH="1" rot="10800000">
            <a:off x="2022125" y="5486025"/>
            <a:ext cx="8173800" cy="10800"/>
          </a:xfrm>
          <a:prstGeom prst="straightConnector1">
            <a:avLst/>
          </a:prstGeom>
          <a:noFill/>
          <a:ln cap="flat" cmpd="sng" w="476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g23a71c5cd5a_3_123"/>
          <p:cNvSpPr txBox="1"/>
          <p:nvPr/>
        </p:nvSpPr>
        <p:spPr>
          <a:xfrm>
            <a:off x="5769550" y="1131763"/>
            <a:ext cx="1154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Positive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23a71c5cd5a_3_123"/>
          <p:cNvSpPr txBox="1"/>
          <p:nvPr/>
        </p:nvSpPr>
        <p:spPr>
          <a:xfrm>
            <a:off x="5775000" y="9606450"/>
            <a:ext cx="1325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Negative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23a71c5cd5a_3_123"/>
          <p:cNvSpPr txBox="1"/>
          <p:nvPr/>
        </p:nvSpPr>
        <p:spPr>
          <a:xfrm>
            <a:off x="730425" y="5227425"/>
            <a:ext cx="849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Past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23a71c5cd5a_3_123"/>
          <p:cNvSpPr txBox="1"/>
          <p:nvPr/>
        </p:nvSpPr>
        <p:spPr>
          <a:xfrm>
            <a:off x="10354700" y="5227425"/>
            <a:ext cx="1867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Recent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23a71c5cd5a_3_123"/>
          <p:cNvSpPr txBox="1"/>
          <p:nvPr/>
        </p:nvSpPr>
        <p:spPr>
          <a:xfrm>
            <a:off x="6885500" y="1720500"/>
            <a:ext cx="3104400" cy="34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(('work', 'NN'), 603),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(('face', 'NN'), 448),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(('tool', 'NN'), 434),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(('use', 'NN'), 411),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(('hour', 'NN'), 269),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(('person', 'NN'), 263),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(('bhai', 'NN'), 258),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(('others', 'NNS'), 247),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(('people', 'NNS'), 245),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(('cherry', 'NN'), 236),</a:t>
            </a:r>
            <a:endParaRPr sz="2100"/>
          </a:p>
        </p:txBody>
      </p:sp>
      <p:sp>
        <p:nvSpPr>
          <p:cNvPr id="256" name="Google Shape;256;g23a71c5cd5a_3_123"/>
          <p:cNvSpPr txBox="1"/>
          <p:nvPr/>
        </p:nvSpPr>
        <p:spPr>
          <a:xfrm>
            <a:off x="6918200" y="5843138"/>
            <a:ext cx="3000000" cy="34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(('work', 'NN'), 979),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(('face', 'NN'), 729),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(('tool', 'NN'), 725),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(('use', 'NN'), 672),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(('hour', 'NN'), 453),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(('person', 'NN'), 424),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(('people', 'NNS'), 415),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(('bhai', 'NN'), 409),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(('others', 'NNS'), 407),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(('pas', 'NN'), 390),</a:t>
            </a:r>
            <a:endParaRPr sz="2100"/>
          </a:p>
        </p:txBody>
      </p:sp>
      <p:sp>
        <p:nvSpPr>
          <p:cNvPr id="257" name="Google Shape;257;g23a71c5cd5a_3_123"/>
          <p:cNvSpPr txBox="1"/>
          <p:nvPr/>
        </p:nvSpPr>
        <p:spPr>
          <a:xfrm>
            <a:off x="2438700" y="1720500"/>
            <a:ext cx="3336300" cy="34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(('ai', 'NN'), 9849),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(('face', 'NN'), 7269),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(('time', 'NN'), 5709),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(('question', 'NN'), 5693),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(('use', 'NN'), 5327),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(('thing', 'NN'), 5067),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(('code', 'NN'), 4730),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(('people', 'NNS'), 4663),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(('way', 'NN'), 4592),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(('google', 'NN'), 4422),</a:t>
            </a:r>
            <a:endParaRPr sz="2100"/>
          </a:p>
        </p:txBody>
      </p:sp>
      <p:sp>
        <p:nvSpPr>
          <p:cNvPr id="258" name="Google Shape;258;g23a71c5cd5a_3_123"/>
          <p:cNvSpPr txBox="1"/>
          <p:nvPr/>
        </p:nvSpPr>
        <p:spPr>
          <a:xfrm>
            <a:off x="2438700" y="5986825"/>
            <a:ext cx="3336300" cy="34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(('ai', 'NN'), 7384),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(('face', 'NN'), 7351),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(('google', 'NN'), 4991),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(('chatbot', 'NN'), 3694),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(('question', 'NN'), 3636),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(('code', 'NN'), 3468),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(('time', 'NN'), 3167),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(('search', 'NN'), 3164),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(('use', 'NN'), 3150),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(('thing', 'NN'), 3082),</a:t>
            </a:r>
            <a:endParaRPr sz="2100"/>
          </a:p>
        </p:txBody>
      </p:sp>
      <p:sp>
        <p:nvSpPr>
          <p:cNvPr id="259" name="Google Shape;259;g23a71c5cd5a_3_123"/>
          <p:cNvSpPr txBox="1"/>
          <p:nvPr/>
        </p:nvSpPr>
        <p:spPr>
          <a:xfrm>
            <a:off x="11659025" y="4949425"/>
            <a:ext cx="61704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Top words of negative and positive are very similar in the same timeframe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Recent tweets focus more on personal usage, while past ones focus more on the industry, which may mean ChatGPT have been used more in daily life.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CEA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g23a71c5cd5a_3_50"/>
          <p:cNvGrpSpPr/>
          <p:nvPr/>
        </p:nvGrpSpPr>
        <p:grpSpPr>
          <a:xfrm>
            <a:off x="916419" y="348330"/>
            <a:ext cx="663603" cy="666577"/>
            <a:chOff x="1813" y="0"/>
            <a:chExt cx="809173" cy="812800"/>
          </a:xfrm>
        </p:grpSpPr>
        <p:sp>
          <p:nvSpPr>
            <p:cNvPr id="265" name="Google Shape;265;g23a71c5cd5a_3_50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g23a71c5cd5a_3_5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g23a71c5cd5a_3_50"/>
          <p:cNvSpPr txBox="1"/>
          <p:nvPr/>
        </p:nvSpPr>
        <p:spPr>
          <a:xfrm>
            <a:off x="1934425" y="281425"/>
            <a:ext cx="15485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DM Sans"/>
                <a:ea typeface="DM Sans"/>
                <a:cs typeface="DM Sans"/>
                <a:sym typeface="DM Sans"/>
              </a:rPr>
              <a:t>News Articles</a:t>
            </a:r>
            <a:r>
              <a:rPr b="1" lang="en-US" sz="5200">
                <a:latin typeface="DM Sans"/>
                <a:ea typeface="DM Sans"/>
                <a:cs typeface="DM Sans"/>
                <a:sym typeface="DM Sans"/>
              </a:rPr>
              <a:t> are more positive than Twitter</a:t>
            </a:r>
            <a:endParaRPr sz="100"/>
          </a:p>
        </p:txBody>
      </p:sp>
      <p:sp>
        <p:nvSpPr>
          <p:cNvPr id="268" name="Google Shape;268;g23a71c5cd5a_3_50"/>
          <p:cNvSpPr txBox="1"/>
          <p:nvPr/>
        </p:nvSpPr>
        <p:spPr>
          <a:xfrm>
            <a:off x="2474977" y="4949436"/>
            <a:ext cx="6455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g23a71c5cd5a_3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188" y="2039375"/>
            <a:ext cx="12828325" cy="73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CEA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g23a71c5cd5a_3_99"/>
          <p:cNvGrpSpPr/>
          <p:nvPr/>
        </p:nvGrpSpPr>
        <p:grpSpPr>
          <a:xfrm>
            <a:off x="916419" y="348330"/>
            <a:ext cx="663603" cy="666577"/>
            <a:chOff x="1813" y="0"/>
            <a:chExt cx="809173" cy="812800"/>
          </a:xfrm>
        </p:grpSpPr>
        <p:sp>
          <p:nvSpPr>
            <p:cNvPr id="275" name="Google Shape;275;g23a71c5cd5a_3_9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g23a71c5cd5a_3_99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g23a71c5cd5a_3_99"/>
          <p:cNvSpPr txBox="1"/>
          <p:nvPr/>
        </p:nvSpPr>
        <p:spPr>
          <a:xfrm>
            <a:off x="1934425" y="281425"/>
            <a:ext cx="15485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DM Sans"/>
                <a:ea typeface="DM Sans"/>
                <a:cs typeface="DM Sans"/>
                <a:sym typeface="DM Sans"/>
              </a:rPr>
              <a:t>Top words of P</a:t>
            </a:r>
            <a:r>
              <a:rPr b="1" lang="en-US" sz="5200">
                <a:latin typeface="DM Sans"/>
                <a:ea typeface="DM Sans"/>
                <a:cs typeface="DM Sans"/>
                <a:sym typeface="DM Sans"/>
              </a:rPr>
              <a:t>ositive &amp; Negative </a:t>
            </a:r>
            <a:r>
              <a:rPr b="1" lang="en-US" sz="5200">
                <a:latin typeface="DM Sans"/>
                <a:ea typeface="DM Sans"/>
                <a:cs typeface="DM Sans"/>
                <a:sym typeface="DM Sans"/>
              </a:rPr>
              <a:t>News Article</a:t>
            </a:r>
            <a:endParaRPr sz="100"/>
          </a:p>
        </p:txBody>
      </p:sp>
      <p:sp>
        <p:nvSpPr>
          <p:cNvPr id="278" name="Google Shape;278;g23a71c5cd5a_3_99"/>
          <p:cNvSpPr txBox="1"/>
          <p:nvPr/>
        </p:nvSpPr>
        <p:spPr>
          <a:xfrm>
            <a:off x="2474977" y="4949436"/>
            <a:ext cx="6455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3a71c5cd5a_3_99"/>
          <p:cNvSpPr txBox="1"/>
          <p:nvPr/>
        </p:nvSpPr>
        <p:spPr>
          <a:xfrm>
            <a:off x="7134424" y="1910450"/>
            <a:ext cx="2475000" cy="7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100">
                <a:latin typeface="DM Sans"/>
                <a:ea typeface="DM Sans"/>
                <a:cs typeface="DM Sans"/>
                <a:sym typeface="DM Sans"/>
              </a:rPr>
              <a:t>Negative</a:t>
            </a:r>
            <a:endParaRPr b="1" sz="3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100">
                <a:latin typeface="DM Sans"/>
                <a:ea typeface="DM Sans"/>
                <a:cs typeface="DM Sans"/>
                <a:sym typeface="DM Sans"/>
              </a:rPr>
              <a:t>company</a:t>
            </a:r>
            <a:endParaRPr sz="3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100">
                <a:latin typeface="DM Sans"/>
                <a:ea typeface="DM Sans"/>
                <a:cs typeface="DM Sans"/>
                <a:sym typeface="DM Sans"/>
              </a:rPr>
              <a:t>year</a:t>
            </a:r>
            <a:endParaRPr sz="3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100">
                <a:latin typeface="DM Sans"/>
                <a:ea typeface="DM Sans"/>
                <a:cs typeface="DM Sans"/>
                <a:sym typeface="DM Sans"/>
              </a:rPr>
              <a:t>technology</a:t>
            </a:r>
            <a:endParaRPr sz="3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100">
                <a:latin typeface="DM Sans"/>
                <a:ea typeface="DM Sans"/>
                <a:cs typeface="DM Sans"/>
                <a:sym typeface="DM Sans"/>
              </a:rPr>
              <a:t>information</a:t>
            </a:r>
            <a:endParaRPr sz="3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100">
                <a:latin typeface="DM Sans"/>
                <a:ea typeface="DM Sans"/>
                <a:cs typeface="DM Sans"/>
                <a:sym typeface="DM Sans"/>
              </a:rPr>
              <a:t>content</a:t>
            </a:r>
            <a:endParaRPr sz="3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100">
                <a:solidFill>
                  <a:srgbClr val="FF0000"/>
                </a:solidFill>
                <a:latin typeface="DM Sans"/>
                <a:ea typeface="DM Sans"/>
                <a:cs typeface="DM Sans"/>
                <a:sym typeface="DM Sans"/>
              </a:rPr>
              <a:t>data</a:t>
            </a:r>
            <a:endParaRPr sz="3100">
              <a:solidFill>
                <a:srgbClr val="FF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100">
                <a:latin typeface="DM Sans"/>
                <a:ea typeface="DM Sans"/>
                <a:cs typeface="DM Sans"/>
                <a:sym typeface="DM Sans"/>
              </a:rPr>
              <a:t>time</a:t>
            </a:r>
            <a:endParaRPr sz="3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100">
                <a:solidFill>
                  <a:srgbClr val="FF0000"/>
                </a:solidFill>
                <a:latin typeface="DM Sans"/>
                <a:ea typeface="DM Sans"/>
                <a:cs typeface="DM Sans"/>
                <a:sym typeface="DM Sans"/>
              </a:rPr>
              <a:t>business</a:t>
            </a:r>
            <a:endParaRPr sz="3100">
              <a:solidFill>
                <a:srgbClr val="FF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100">
                <a:latin typeface="DM Sans"/>
                <a:ea typeface="DM Sans"/>
                <a:cs typeface="DM Sans"/>
                <a:sym typeface="DM Sans"/>
              </a:rPr>
              <a:t>word</a:t>
            </a:r>
            <a:endParaRPr sz="3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100">
                <a:solidFill>
                  <a:srgbClr val="FF0000"/>
                </a:solidFill>
                <a:latin typeface="DM Sans"/>
                <a:ea typeface="DM Sans"/>
                <a:cs typeface="DM Sans"/>
                <a:sym typeface="DM Sans"/>
              </a:rPr>
              <a:t>intelligence</a:t>
            </a:r>
            <a:endParaRPr sz="3100">
              <a:solidFill>
                <a:srgbClr val="FF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0" name="Google Shape;280;g23a71c5cd5a_3_99"/>
          <p:cNvSpPr txBox="1"/>
          <p:nvPr/>
        </p:nvSpPr>
        <p:spPr>
          <a:xfrm>
            <a:off x="2527099" y="1910450"/>
            <a:ext cx="3048300" cy="78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100">
                <a:latin typeface="DM Sans"/>
                <a:ea typeface="DM Sans"/>
                <a:cs typeface="DM Sans"/>
                <a:sym typeface="DM Sans"/>
              </a:rPr>
              <a:t>Positive</a:t>
            </a:r>
            <a:endParaRPr b="1" sz="3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100">
                <a:latin typeface="DM Sans"/>
                <a:ea typeface="DM Sans"/>
                <a:cs typeface="DM Sans"/>
                <a:sym typeface="DM Sans"/>
              </a:rPr>
              <a:t>company </a:t>
            </a:r>
            <a:endParaRPr sz="3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100">
                <a:latin typeface="DM Sans"/>
                <a:ea typeface="DM Sans"/>
                <a:cs typeface="DM Sans"/>
                <a:sym typeface="DM Sans"/>
              </a:rPr>
              <a:t>year</a:t>
            </a:r>
            <a:endParaRPr sz="3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100">
                <a:latin typeface="DM Sans"/>
                <a:ea typeface="DM Sans"/>
                <a:cs typeface="DM Sans"/>
                <a:sym typeface="DM Sans"/>
              </a:rPr>
              <a:t>technology</a:t>
            </a:r>
            <a:endParaRPr sz="3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time</a:t>
            </a:r>
            <a:endParaRPr sz="3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content</a:t>
            </a:r>
            <a:endParaRPr sz="3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people </a:t>
            </a:r>
            <a:endParaRPr sz="3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information</a:t>
            </a:r>
            <a:endParaRPr sz="3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model </a:t>
            </a:r>
            <a:endParaRPr sz="3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word</a:t>
            </a:r>
            <a:endParaRPr sz="3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tool</a:t>
            </a:r>
            <a:endParaRPr sz="3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81" name="Google Shape;281;g23a71c5cd5a_3_99"/>
          <p:cNvCxnSpPr/>
          <p:nvPr/>
        </p:nvCxnSpPr>
        <p:spPr>
          <a:xfrm rot="10800000">
            <a:off x="5694575" y="1865875"/>
            <a:ext cx="16200" cy="7322100"/>
          </a:xfrm>
          <a:prstGeom prst="straightConnector1">
            <a:avLst/>
          </a:prstGeom>
          <a:noFill/>
          <a:ln cap="flat" cmpd="sng" w="476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g23a71c5cd5a_3_99"/>
          <p:cNvSpPr txBox="1"/>
          <p:nvPr/>
        </p:nvSpPr>
        <p:spPr>
          <a:xfrm>
            <a:off x="10626925" y="7803950"/>
            <a:ext cx="6792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Top words of negative and positive are very similar in the same timeframe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914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28" y="3019224"/>
            <a:ext cx="18243472" cy="100339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" name="Google Shape;288;p5"/>
          <p:cNvGrpSpPr/>
          <p:nvPr/>
        </p:nvGrpSpPr>
        <p:grpSpPr>
          <a:xfrm>
            <a:off x="2744830" y="3875265"/>
            <a:ext cx="962430" cy="966744"/>
            <a:chOff x="1813" y="0"/>
            <a:chExt cx="809173" cy="812800"/>
          </a:xfrm>
        </p:grpSpPr>
        <p:sp>
          <p:nvSpPr>
            <p:cNvPr id="289" name="Google Shape;289;p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1" name="Google Shape;291;p5"/>
          <p:cNvSpPr txBox="1"/>
          <p:nvPr/>
        </p:nvSpPr>
        <p:spPr>
          <a:xfrm>
            <a:off x="2896281" y="4063407"/>
            <a:ext cx="6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914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/>
          </a:p>
        </p:txBody>
      </p:sp>
      <p:sp>
        <p:nvSpPr>
          <p:cNvPr id="292" name="Google Shape;292;p5"/>
          <p:cNvSpPr txBox="1"/>
          <p:nvPr/>
        </p:nvSpPr>
        <p:spPr>
          <a:xfrm>
            <a:off x="1504632" y="5226860"/>
            <a:ext cx="403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"/>
          <p:cNvSpPr txBox="1"/>
          <p:nvPr/>
        </p:nvSpPr>
        <p:spPr>
          <a:xfrm>
            <a:off x="7124755" y="5226860"/>
            <a:ext cx="403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5"/>
          <p:cNvGrpSpPr/>
          <p:nvPr/>
        </p:nvGrpSpPr>
        <p:grpSpPr>
          <a:xfrm>
            <a:off x="2744826" y="7345815"/>
            <a:ext cx="962430" cy="966744"/>
            <a:chOff x="1813" y="0"/>
            <a:chExt cx="809173" cy="812800"/>
          </a:xfrm>
        </p:grpSpPr>
        <p:sp>
          <p:nvSpPr>
            <p:cNvPr id="295" name="Google Shape;295;p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" name="Google Shape;297;p5"/>
          <p:cNvSpPr txBox="1"/>
          <p:nvPr/>
        </p:nvSpPr>
        <p:spPr>
          <a:xfrm>
            <a:off x="2896277" y="7533957"/>
            <a:ext cx="6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914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/>
          </a:p>
        </p:txBody>
      </p:sp>
      <p:sp>
        <p:nvSpPr>
          <p:cNvPr id="298" name="Google Shape;298;p5"/>
          <p:cNvSpPr txBox="1"/>
          <p:nvPr/>
        </p:nvSpPr>
        <p:spPr>
          <a:xfrm>
            <a:off x="12744877" y="5226860"/>
            <a:ext cx="403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5"/>
          <p:cNvPicPr preferRelativeResize="0"/>
          <p:nvPr/>
        </p:nvPicPr>
        <p:blipFill rotWithShape="1">
          <a:blip r:embed="rId4">
            <a:alphaModFix amt="43000"/>
          </a:blip>
          <a:srcRect b="0" l="0" r="0" t="0"/>
          <a:stretch/>
        </p:blipFill>
        <p:spPr>
          <a:xfrm rot="1676954">
            <a:off x="14878477" y="-606828"/>
            <a:ext cx="3411534" cy="3455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5"/>
          <p:cNvPicPr preferRelativeResize="0"/>
          <p:nvPr/>
        </p:nvPicPr>
        <p:blipFill rotWithShape="1">
          <a:blip r:embed="rId4">
            <a:alphaModFix amt="43000"/>
          </a:blip>
          <a:srcRect b="0" l="0" r="0" t="0"/>
          <a:stretch/>
        </p:blipFill>
        <p:spPr>
          <a:xfrm flipH="1" rot="1676954">
            <a:off x="-201135" y="-606828"/>
            <a:ext cx="3411534" cy="3455514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5"/>
          <p:cNvSpPr txBox="1"/>
          <p:nvPr/>
        </p:nvSpPr>
        <p:spPr>
          <a:xfrm>
            <a:off x="274325" y="1809275"/>
            <a:ext cx="17136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6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b="1" i="0" lang="en-US" sz="62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onclusion</a:t>
            </a:r>
            <a:endParaRPr sz="400"/>
          </a:p>
        </p:txBody>
      </p:sp>
      <p:sp>
        <p:nvSpPr>
          <p:cNvPr id="302" name="Google Shape;302;p5"/>
          <p:cNvSpPr txBox="1"/>
          <p:nvPr/>
        </p:nvSpPr>
        <p:spPr>
          <a:xfrm>
            <a:off x="4023725" y="3773800"/>
            <a:ext cx="3354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Recent tweets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positive 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(vs past tweets)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5"/>
          <p:cNvSpPr txBox="1"/>
          <p:nvPr/>
        </p:nvSpPr>
        <p:spPr>
          <a:xfrm>
            <a:off x="10248352" y="3875275"/>
            <a:ext cx="4633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Recent Tweets focus more on personal usage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5"/>
          <p:cNvSpPr txBox="1"/>
          <p:nvPr/>
        </p:nvSpPr>
        <p:spPr>
          <a:xfrm>
            <a:off x="4342978" y="7222450"/>
            <a:ext cx="301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News Article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Positive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(vs tweets)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5" name="Google Shape;305;p5"/>
          <p:cNvGrpSpPr/>
          <p:nvPr/>
        </p:nvGrpSpPr>
        <p:grpSpPr>
          <a:xfrm>
            <a:off x="8531668" y="3875265"/>
            <a:ext cx="962430" cy="966744"/>
            <a:chOff x="1813" y="0"/>
            <a:chExt cx="809173" cy="812800"/>
          </a:xfrm>
        </p:grpSpPr>
        <p:sp>
          <p:nvSpPr>
            <p:cNvPr id="306" name="Google Shape;306;p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8" name="Google Shape;308;p5"/>
          <p:cNvSpPr txBox="1"/>
          <p:nvPr/>
        </p:nvSpPr>
        <p:spPr>
          <a:xfrm>
            <a:off x="8683119" y="4063407"/>
            <a:ext cx="6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914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914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g23a678b9879_2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28" y="3019224"/>
            <a:ext cx="18243472" cy="100339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" name="Google Shape;314;g23a678b9879_2_47"/>
          <p:cNvGrpSpPr/>
          <p:nvPr/>
        </p:nvGrpSpPr>
        <p:grpSpPr>
          <a:xfrm>
            <a:off x="4215493" y="3875265"/>
            <a:ext cx="962430" cy="966744"/>
            <a:chOff x="1813" y="0"/>
            <a:chExt cx="809173" cy="812800"/>
          </a:xfrm>
        </p:grpSpPr>
        <p:sp>
          <p:nvSpPr>
            <p:cNvPr id="315" name="Google Shape;315;g23a678b9879_2_4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g23a678b9879_2_47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7" name="Google Shape;317;g23a678b9879_2_47"/>
          <p:cNvSpPr txBox="1"/>
          <p:nvPr/>
        </p:nvSpPr>
        <p:spPr>
          <a:xfrm>
            <a:off x="4366944" y="4063407"/>
            <a:ext cx="6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914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/>
          </a:p>
        </p:txBody>
      </p:sp>
      <p:sp>
        <p:nvSpPr>
          <p:cNvPr id="318" name="Google Shape;318;g23a678b9879_2_47"/>
          <p:cNvSpPr txBox="1"/>
          <p:nvPr/>
        </p:nvSpPr>
        <p:spPr>
          <a:xfrm>
            <a:off x="1504632" y="5226860"/>
            <a:ext cx="403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23a678b9879_2_47"/>
          <p:cNvSpPr txBox="1"/>
          <p:nvPr/>
        </p:nvSpPr>
        <p:spPr>
          <a:xfrm>
            <a:off x="7124755" y="5226860"/>
            <a:ext cx="403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0" name="Google Shape;320;g23a678b9879_2_47"/>
          <p:cNvGrpSpPr/>
          <p:nvPr/>
        </p:nvGrpSpPr>
        <p:grpSpPr>
          <a:xfrm>
            <a:off x="13539438" y="3961075"/>
            <a:ext cx="962430" cy="966744"/>
            <a:chOff x="1813" y="0"/>
            <a:chExt cx="809173" cy="812800"/>
          </a:xfrm>
        </p:grpSpPr>
        <p:sp>
          <p:nvSpPr>
            <p:cNvPr id="321" name="Google Shape;321;g23a678b9879_2_4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g23a678b9879_2_47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g23a678b9879_2_47"/>
          <p:cNvSpPr txBox="1"/>
          <p:nvPr/>
        </p:nvSpPr>
        <p:spPr>
          <a:xfrm>
            <a:off x="13690887" y="4149214"/>
            <a:ext cx="6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914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/>
          </a:p>
        </p:txBody>
      </p:sp>
      <p:sp>
        <p:nvSpPr>
          <p:cNvPr id="324" name="Google Shape;324;g23a678b9879_2_47"/>
          <p:cNvSpPr txBox="1"/>
          <p:nvPr/>
        </p:nvSpPr>
        <p:spPr>
          <a:xfrm>
            <a:off x="12744877" y="5226860"/>
            <a:ext cx="403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5" name="Google Shape;325;g23a678b9879_2_47"/>
          <p:cNvCxnSpPr/>
          <p:nvPr/>
        </p:nvCxnSpPr>
        <p:spPr>
          <a:xfrm rot="5400000">
            <a:off x="7531720" y="6462307"/>
            <a:ext cx="32691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6" name="Google Shape;326;g23a678b9879_2_47"/>
          <p:cNvPicPr preferRelativeResize="0"/>
          <p:nvPr/>
        </p:nvPicPr>
        <p:blipFill rotWithShape="1">
          <a:blip r:embed="rId4">
            <a:alphaModFix amt="43000"/>
          </a:blip>
          <a:srcRect b="0" l="0" r="0" t="0"/>
          <a:stretch/>
        </p:blipFill>
        <p:spPr>
          <a:xfrm rot="1676954">
            <a:off x="14878477" y="-606828"/>
            <a:ext cx="3411534" cy="3455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23a678b9879_2_47"/>
          <p:cNvPicPr preferRelativeResize="0"/>
          <p:nvPr/>
        </p:nvPicPr>
        <p:blipFill rotWithShape="1">
          <a:blip r:embed="rId4">
            <a:alphaModFix amt="43000"/>
          </a:blip>
          <a:srcRect b="0" l="0" r="0" t="0"/>
          <a:stretch/>
        </p:blipFill>
        <p:spPr>
          <a:xfrm flipH="1" rot="1676954">
            <a:off x="-201135" y="-606828"/>
            <a:ext cx="3411534" cy="345551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23a678b9879_2_47"/>
          <p:cNvSpPr txBox="1"/>
          <p:nvPr/>
        </p:nvSpPr>
        <p:spPr>
          <a:xfrm>
            <a:off x="274325" y="1809275"/>
            <a:ext cx="17136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6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b="1" lang="en-US" sz="6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ecommendation</a:t>
            </a:r>
            <a:endParaRPr sz="400"/>
          </a:p>
        </p:txBody>
      </p:sp>
      <p:sp>
        <p:nvSpPr>
          <p:cNvPr id="329" name="Google Shape;329;g23a678b9879_2_47"/>
          <p:cNvSpPr txBox="1"/>
          <p:nvPr/>
        </p:nvSpPr>
        <p:spPr>
          <a:xfrm>
            <a:off x="925700" y="5442238"/>
            <a:ext cx="7542000" cy="25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Individuals</a:t>
            </a:r>
            <a:endParaRPr sz="5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Be proud</a:t>
            </a:r>
            <a:endParaRPr sz="3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</a:t>
            </a:r>
            <a:r>
              <a:rPr lang="en-US" sz="39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earn More</a:t>
            </a:r>
            <a:endParaRPr sz="39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0" name="Google Shape;330;g23a678b9879_2_47"/>
          <p:cNvSpPr txBox="1"/>
          <p:nvPr/>
        </p:nvSpPr>
        <p:spPr>
          <a:xfrm>
            <a:off x="10249663" y="5442250"/>
            <a:ext cx="7542000" cy="25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Organizations</a:t>
            </a:r>
            <a:endParaRPr sz="5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New Strategy</a:t>
            </a:r>
            <a:endParaRPr sz="39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“data/business/intelligence”</a:t>
            </a:r>
            <a:endParaRPr sz="39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914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g23a678b9879_2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28" y="3019224"/>
            <a:ext cx="18243472" cy="100339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g23a678b9879_2_77"/>
          <p:cNvGrpSpPr/>
          <p:nvPr/>
        </p:nvGrpSpPr>
        <p:grpSpPr>
          <a:xfrm>
            <a:off x="2875955" y="3875265"/>
            <a:ext cx="962430" cy="966744"/>
            <a:chOff x="1813" y="0"/>
            <a:chExt cx="809173" cy="812800"/>
          </a:xfrm>
        </p:grpSpPr>
        <p:sp>
          <p:nvSpPr>
            <p:cNvPr id="337" name="Google Shape;337;g23a678b9879_2_7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g23a678b9879_2_77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9" name="Google Shape;339;g23a678b9879_2_77"/>
          <p:cNvGrpSpPr/>
          <p:nvPr/>
        </p:nvGrpSpPr>
        <p:grpSpPr>
          <a:xfrm>
            <a:off x="8496078" y="3875265"/>
            <a:ext cx="962430" cy="966744"/>
            <a:chOff x="1813" y="0"/>
            <a:chExt cx="809173" cy="812800"/>
          </a:xfrm>
        </p:grpSpPr>
        <p:sp>
          <p:nvSpPr>
            <p:cNvPr id="340" name="Google Shape;340;g23a678b9879_2_7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g23a678b9879_2_77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2" name="Google Shape;342;g23a678b9879_2_77"/>
          <p:cNvSpPr txBox="1"/>
          <p:nvPr/>
        </p:nvSpPr>
        <p:spPr>
          <a:xfrm>
            <a:off x="3027406" y="4063407"/>
            <a:ext cx="6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914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/>
          </a:p>
        </p:txBody>
      </p:sp>
      <p:sp>
        <p:nvSpPr>
          <p:cNvPr id="343" name="Google Shape;343;g23a678b9879_2_77"/>
          <p:cNvSpPr txBox="1"/>
          <p:nvPr/>
        </p:nvSpPr>
        <p:spPr>
          <a:xfrm>
            <a:off x="8647529" y="4063407"/>
            <a:ext cx="6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914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/>
          </a:p>
        </p:txBody>
      </p:sp>
      <p:sp>
        <p:nvSpPr>
          <p:cNvPr id="344" name="Google Shape;344;g23a678b9879_2_77"/>
          <p:cNvSpPr txBox="1"/>
          <p:nvPr/>
        </p:nvSpPr>
        <p:spPr>
          <a:xfrm>
            <a:off x="1504632" y="5226860"/>
            <a:ext cx="403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23a678b9879_2_77"/>
          <p:cNvSpPr txBox="1"/>
          <p:nvPr/>
        </p:nvSpPr>
        <p:spPr>
          <a:xfrm>
            <a:off x="7124755" y="5226860"/>
            <a:ext cx="403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" name="Google Shape;346;g23a678b9879_2_77"/>
          <p:cNvGrpSpPr/>
          <p:nvPr/>
        </p:nvGrpSpPr>
        <p:grpSpPr>
          <a:xfrm>
            <a:off x="14116201" y="3875265"/>
            <a:ext cx="962430" cy="966744"/>
            <a:chOff x="1813" y="0"/>
            <a:chExt cx="809173" cy="812800"/>
          </a:xfrm>
        </p:grpSpPr>
        <p:sp>
          <p:nvSpPr>
            <p:cNvPr id="347" name="Google Shape;347;g23a678b9879_2_7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g23a678b9879_2_77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Google Shape;349;g23a678b9879_2_77"/>
          <p:cNvSpPr txBox="1"/>
          <p:nvPr/>
        </p:nvSpPr>
        <p:spPr>
          <a:xfrm>
            <a:off x="14267652" y="4063407"/>
            <a:ext cx="6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914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/>
          </a:p>
        </p:txBody>
      </p:sp>
      <p:sp>
        <p:nvSpPr>
          <p:cNvPr id="350" name="Google Shape;350;g23a678b9879_2_77"/>
          <p:cNvSpPr txBox="1"/>
          <p:nvPr/>
        </p:nvSpPr>
        <p:spPr>
          <a:xfrm>
            <a:off x="12744877" y="5226860"/>
            <a:ext cx="403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1" name="Google Shape;351;g23a678b9879_2_77"/>
          <p:cNvCxnSpPr/>
          <p:nvPr/>
        </p:nvCxnSpPr>
        <p:spPr>
          <a:xfrm rot="5400000">
            <a:off x="4691957" y="6462307"/>
            <a:ext cx="32691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Google Shape;352;g23a678b9879_2_77"/>
          <p:cNvCxnSpPr/>
          <p:nvPr/>
        </p:nvCxnSpPr>
        <p:spPr>
          <a:xfrm rot="5400000">
            <a:off x="10311728" y="6462307"/>
            <a:ext cx="32691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53" name="Google Shape;353;g23a678b9879_2_77"/>
          <p:cNvPicPr preferRelativeResize="0"/>
          <p:nvPr/>
        </p:nvPicPr>
        <p:blipFill rotWithShape="1">
          <a:blip r:embed="rId4">
            <a:alphaModFix amt="43000"/>
          </a:blip>
          <a:srcRect b="0" l="0" r="0" t="0"/>
          <a:stretch/>
        </p:blipFill>
        <p:spPr>
          <a:xfrm rot="1676954">
            <a:off x="14878477" y="-606828"/>
            <a:ext cx="3411534" cy="3455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23a678b9879_2_77"/>
          <p:cNvPicPr preferRelativeResize="0"/>
          <p:nvPr/>
        </p:nvPicPr>
        <p:blipFill rotWithShape="1">
          <a:blip r:embed="rId4">
            <a:alphaModFix amt="43000"/>
          </a:blip>
          <a:srcRect b="0" l="0" r="0" t="0"/>
          <a:stretch/>
        </p:blipFill>
        <p:spPr>
          <a:xfrm flipH="1" rot="1676954">
            <a:off x="-201135" y="-606828"/>
            <a:ext cx="3411534" cy="3455514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23a678b9879_2_77"/>
          <p:cNvSpPr txBox="1"/>
          <p:nvPr/>
        </p:nvSpPr>
        <p:spPr>
          <a:xfrm>
            <a:off x="274325" y="1809275"/>
            <a:ext cx="17136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6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Future Direction</a:t>
            </a:r>
            <a:endParaRPr sz="400"/>
          </a:p>
        </p:txBody>
      </p:sp>
      <p:sp>
        <p:nvSpPr>
          <p:cNvPr id="356" name="Google Shape;356;g23a678b9879_2_77"/>
          <p:cNvSpPr txBox="1"/>
          <p:nvPr/>
        </p:nvSpPr>
        <p:spPr>
          <a:xfrm>
            <a:off x="2134900" y="5558100"/>
            <a:ext cx="2444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Advanced</a:t>
            </a:r>
            <a:endParaRPr sz="3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Twitter API</a:t>
            </a:r>
            <a:endParaRPr sz="3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23a678b9879_2_77"/>
          <p:cNvSpPr txBox="1"/>
          <p:nvPr/>
        </p:nvSpPr>
        <p:spPr>
          <a:xfrm>
            <a:off x="8201275" y="5674700"/>
            <a:ext cx="15522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Topic Model</a:t>
            </a:r>
            <a:endParaRPr sz="3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g23a678b9879_2_77"/>
          <p:cNvSpPr txBox="1"/>
          <p:nvPr/>
        </p:nvSpPr>
        <p:spPr>
          <a:xfrm>
            <a:off x="13917125" y="5827100"/>
            <a:ext cx="1694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longer Time</a:t>
            </a:r>
            <a:endParaRPr sz="3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914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28" y="3019224"/>
            <a:ext cx="18243472" cy="1003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-837477" y="4425325"/>
            <a:ext cx="7909400" cy="79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1"/>
          <p:cNvPicPr preferRelativeResize="0"/>
          <p:nvPr/>
        </p:nvPicPr>
        <p:blipFill rotWithShape="1">
          <a:blip r:embed="rId4">
            <a:alphaModFix amt="78000"/>
          </a:blip>
          <a:srcRect b="0" l="0" r="0" t="0"/>
          <a:stretch/>
        </p:blipFill>
        <p:spPr>
          <a:xfrm flipH="1" rot="10800000">
            <a:off x="-1227777" y="1833515"/>
            <a:ext cx="2649366" cy="2649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11"/>
          <p:cNvPicPr preferRelativeResize="0"/>
          <p:nvPr/>
        </p:nvPicPr>
        <p:blipFill rotWithShape="1">
          <a:blip r:embed="rId4">
            <a:alphaModFix amt="47000"/>
          </a:blip>
          <a:srcRect b="0" l="0" r="0" t="0"/>
          <a:stretch/>
        </p:blipFill>
        <p:spPr>
          <a:xfrm rot="10800000">
            <a:off x="1893148" y="421891"/>
            <a:ext cx="1626418" cy="1626418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1"/>
          <p:cNvSpPr txBox="1"/>
          <p:nvPr/>
        </p:nvSpPr>
        <p:spPr>
          <a:xfrm>
            <a:off x="9357483" y="4353896"/>
            <a:ext cx="6342000" cy="25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6887">
                <a:solidFill>
                  <a:srgbClr val="5CE1E6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6887">
                <a:solidFill>
                  <a:srgbClr val="5CE1E6"/>
                </a:solidFill>
                <a:latin typeface="Raleway"/>
                <a:ea typeface="Raleway"/>
                <a:cs typeface="Raleway"/>
                <a:sym typeface="Raleway"/>
              </a:rPr>
              <a:t>Any Questions?</a:t>
            </a:r>
            <a:endParaRPr/>
          </a:p>
        </p:txBody>
      </p:sp>
      <p:sp>
        <p:nvSpPr>
          <p:cNvPr id="368" name="Google Shape;368;p11"/>
          <p:cNvSpPr txBox="1"/>
          <p:nvPr/>
        </p:nvSpPr>
        <p:spPr>
          <a:xfrm>
            <a:off x="9357483" y="2828724"/>
            <a:ext cx="7639368" cy="16680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99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/>
          </a:p>
        </p:txBody>
      </p:sp>
      <p:sp>
        <p:nvSpPr>
          <p:cNvPr id="369" name="Google Shape;369;p11"/>
          <p:cNvSpPr txBox="1"/>
          <p:nvPr/>
        </p:nvSpPr>
        <p:spPr>
          <a:xfrm>
            <a:off x="9357483" y="5805307"/>
            <a:ext cx="7299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914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23a71c5cd5a_3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28" y="3019224"/>
            <a:ext cx="18243472" cy="100339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g23a71c5cd5a_3_4"/>
          <p:cNvGrpSpPr/>
          <p:nvPr/>
        </p:nvGrpSpPr>
        <p:grpSpPr>
          <a:xfrm>
            <a:off x="16386815" y="-1368006"/>
            <a:ext cx="3072349" cy="3086120"/>
            <a:chOff x="1813" y="0"/>
            <a:chExt cx="809173" cy="812800"/>
          </a:xfrm>
        </p:grpSpPr>
        <p:sp>
          <p:nvSpPr>
            <p:cNvPr id="97" name="Google Shape;97;g23a71c5cd5a_3_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9EC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23a71c5cd5a_3_4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g23a71c5cd5a_3_4"/>
          <p:cNvSpPr txBox="1"/>
          <p:nvPr/>
        </p:nvSpPr>
        <p:spPr>
          <a:xfrm>
            <a:off x="2917950" y="4281600"/>
            <a:ext cx="14888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Question: Do you know </a:t>
            </a:r>
            <a:r>
              <a:rPr b="1" lang="en-US" sz="10000">
                <a:solidFill>
                  <a:srgbClr val="5CE1E6"/>
                </a:solidFill>
                <a:latin typeface="DM Sans"/>
                <a:ea typeface="DM Sans"/>
                <a:cs typeface="DM Sans"/>
                <a:sym typeface="DM Sans"/>
              </a:rPr>
              <a:t>AIQ</a:t>
            </a:r>
            <a:r>
              <a:rPr b="1" lang="en-US" sz="6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?</a:t>
            </a:r>
            <a:endParaRPr b="1" sz="6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914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23a71c5cd5a_1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28" y="3019224"/>
            <a:ext cx="18243472" cy="100339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g23a71c5cd5a_1_19"/>
          <p:cNvGrpSpPr/>
          <p:nvPr/>
        </p:nvGrpSpPr>
        <p:grpSpPr>
          <a:xfrm>
            <a:off x="16386815" y="-1368006"/>
            <a:ext cx="3072349" cy="3086120"/>
            <a:chOff x="1813" y="0"/>
            <a:chExt cx="809173" cy="812800"/>
          </a:xfrm>
        </p:grpSpPr>
        <p:sp>
          <p:nvSpPr>
            <p:cNvPr id="106" name="Google Shape;106;g23a71c5cd5a_1_1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9EC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g23a71c5cd5a_1_19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8" name="Google Shape;108;g23a71c5cd5a_1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925" y="515275"/>
            <a:ext cx="5989475" cy="925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23a71c5cd5a_1_19"/>
          <p:cNvSpPr txBox="1"/>
          <p:nvPr/>
        </p:nvSpPr>
        <p:spPr>
          <a:xfrm>
            <a:off x="7668750" y="5771375"/>
            <a:ext cx="93219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AIQ</a:t>
            </a:r>
            <a:endParaRPr b="1" sz="5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b="1" lang="en-US" sz="3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he ability to use </a:t>
            </a:r>
            <a:r>
              <a:rPr b="1" lang="en-US" sz="3900">
                <a:solidFill>
                  <a:srgbClr val="00FFFF"/>
                </a:solidFill>
                <a:latin typeface="DM Sans"/>
                <a:ea typeface="DM Sans"/>
                <a:cs typeface="DM Sans"/>
                <a:sym typeface="DM Sans"/>
              </a:rPr>
              <a:t>AI</a:t>
            </a:r>
            <a:r>
              <a:rPr b="1" lang="en-US" sz="3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to make a </a:t>
            </a:r>
            <a:r>
              <a:rPr b="1" lang="en-US" sz="3900">
                <a:solidFill>
                  <a:srgbClr val="00FFF2"/>
                </a:solidFill>
                <a:latin typeface="DM Sans"/>
                <a:ea typeface="DM Sans"/>
                <a:cs typeface="DM Sans"/>
                <a:sym typeface="DM Sans"/>
              </a:rPr>
              <a:t>better</a:t>
            </a:r>
            <a:r>
              <a:rPr b="1" lang="en-US" sz="3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1" lang="en-US" sz="3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world/business/project/…</a:t>
            </a:r>
            <a:endParaRPr b="1" sz="39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914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23a71c5cd5a_3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28" y="3019224"/>
            <a:ext cx="18243472" cy="100339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g23a71c5cd5a_3_16"/>
          <p:cNvGrpSpPr/>
          <p:nvPr/>
        </p:nvGrpSpPr>
        <p:grpSpPr>
          <a:xfrm>
            <a:off x="16386815" y="-1368006"/>
            <a:ext cx="3072349" cy="3086120"/>
            <a:chOff x="1813" y="0"/>
            <a:chExt cx="809173" cy="812800"/>
          </a:xfrm>
        </p:grpSpPr>
        <p:sp>
          <p:nvSpPr>
            <p:cNvPr id="116" name="Google Shape;116;g23a71c5cd5a_3_1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9EC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23a71c5cd5a_3_16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g23a71c5cd5a_3_16"/>
          <p:cNvSpPr txBox="1"/>
          <p:nvPr/>
        </p:nvSpPr>
        <p:spPr>
          <a:xfrm>
            <a:off x="586200" y="910100"/>
            <a:ext cx="159177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AIQ</a:t>
            </a:r>
            <a:endParaRPr b="1" sz="5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The ability to use </a:t>
            </a:r>
            <a:r>
              <a:rPr b="1" lang="en-US" sz="3900">
                <a:solidFill>
                  <a:srgbClr val="00FFFF"/>
                </a:solidFill>
                <a:latin typeface="DM Sans"/>
                <a:ea typeface="DM Sans"/>
                <a:cs typeface="DM Sans"/>
                <a:sym typeface="DM Sans"/>
              </a:rPr>
              <a:t>AI</a:t>
            </a:r>
            <a:r>
              <a:rPr b="1" lang="en-US" sz="3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to make a </a:t>
            </a:r>
            <a:r>
              <a:rPr b="1" lang="en-US" sz="3900">
                <a:solidFill>
                  <a:srgbClr val="00FFF2"/>
                </a:solidFill>
                <a:latin typeface="DM Sans"/>
                <a:ea typeface="DM Sans"/>
                <a:cs typeface="DM Sans"/>
                <a:sym typeface="DM Sans"/>
              </a:rPr>
              <a:t>better</a:t>
            </a:r>
            <a:r>
              <a:rPr b="1" lang="en-US" sz="3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world/business/project/…</a:t>
            </a:r>
            <a:endParaRPr b="1" sz="39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19" name="Google Shape;119;g23a71c5cd5a_3_16"/>
          <p:cNvCxnSpPr/>
          <p:nvPr/>
        </p:nvCxnSpPr>
        <p:spPr>
          <a:xfrm rot="10800000">
            <a:off x="5142550" y="3429000"/>
            <a:ext cx="0" cy="1620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pic>
        <p:nvPicPr>
          <p:cNvPr id="120" name="Google Shape;120;g23a71c5cd5a_3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8238" y="5230425"/>
            <a:ext cx="1868626" cy="1868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g23a71c5cd5a_3_16"/>
          <p:cNvCxnSpPr/>
          <p:nvPr/>
        </p:nvCxnSpPr>
        <p:spPr>
          <a:xfrm rot="10800000">
            <a:off x="9038875" y="3429000"/>
            <a:ext cx="0" cy="1620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22" name="Google Shape;122;g23a71c5cd5a_3_16"/>
          <p:cNvSpPr txBox="1"/>
          <p:nvPr/>
        </p:nvSpPr>
        <p:spPr>
          <a:xfrm>
            <a:off x="7017825" y="5584575"/>
            <a:ext cx="4752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 sz="4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914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/>
        </p:nvSpPr>
        <p:spPr>
          <a:xfrm>
            <a:off x="7591575" y="1609975"/>
            <a:ext cx="9575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Business Goal: Improve AIQ</a:t>
            </a:r>
            <a:endParaRPr b="1" sz="5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6693145" y="1718119"/>
            <a:ext cx="663522" cy="666496"/>
          </a:xfrm>
          <a:custGeom>
            <a:rect b="b" l="l" r="r" t="t"/>
            <a:pathLst>
              <a:path extrusionOk="0" h="812800" w="809173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00FF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28" y="3019224"/>
            <a:ext cx="18243472" cy="1003390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 txBox="1"/>
          <p:nvPr/>
        </p:nvSpPr>
        <p:spPr>
          <a:xfrm>
            <a:off x="8608125" y="3688563"/>
            <a:ext cx="75420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Individuals</a:t>
            </a:r>
            <a:endParaRPr sz="3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Be guilty vs Be </a:t>
            </a: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proud</a:t>
            </a:r>
            <a:endParaRPr sz="24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Accept vs Refuse</a:t>
            </a:r>
            <a:endParaRPr sz="24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1" name="Google Shape;131;p3"/>
          <p:cNvGrpSpPr/>
          <p:nvPr/>
        </p:nvGrpSpPr>
        <p:grpSpPr>
          <a:xfrm>
            <a:off x="16386815" y="-1368006"/>
            <a:ext cx="3072329" cy="3086100"/>
            <a:chOff x="1813" y="0"/>
            <a:chExt cx="809173" cy="812800"/>
          </a:xfrm>
        </p:grpSpPr>
        <p:sp>
          <p:nvSpPr>
            <p:cNvPr id="132" name="Google Shape;132;p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9EC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4" name="Google Shape;134;p3"/>
          <p:cNvPicPr preferRelativeResize="0"/>
          <p:nvPr/>
        </p:nvPicPr>
        <p:blipFill rotWithShape="1">
          <a:blip r:embed="rId4">
            <a:alphaModFix/>
          </a:blip>
          <a:srcRect b="8240" l="0" r="0" t="0"/>
          <a:stretch/>
        </p:blipFill>
        <p:spPr>
          <a:xfrm>
            <a:off x="357425" y="2918197"/>
            <a:ext cx="7293300" cy="6955500"/>
          </a:xfrm>
          <a:prstGeom prst="ellipse">
            <a:avLst/>
          </a:prstGeom>
          <a:noFill/>
          <a:ln cap="flat" cmpd="sng" w="152400">
            <a:solidFill>
              <a:srgbClr val="00FFF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5" name="Google Shape;135;p3"/>
          <p:cNvSpPr txBox="1"/>
          <p:nvPr/>
        </p:nvSpPr>
        <p:spPr>
          <a:xfrm>
            <a:off x="8608125" y="6289200"/>
            <a:ext cx="75420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Organizations</a:t>
            </a:r>
            <a:endParaRPr sz="3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Ban vs Encourage</a:t>
            </a:r>
            <a:endParaRPr sz="24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Lead vs Follow</a:t>
            </a:r>
            <a:endParaRPr sz="24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CEA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g2397da91bfe_0_23"/>
          <p:cNvCxnSpPr/>
          <p:nvPr/>
        </p:nvCxnSpPr>
        <p:spPr>
          <a:xfrm flipH="1" rot="10800000">
            <a:off x="9821775" y="5494425"/>
            <a:ext cx="5311200" cy="2400"/>
          </a:xfrm>
          <a:prstGeom prst="straightConnector1">
            <a:avLst/>
          </a:prstGeom>
          <a:noFill/>
          <a:ln cap="flat" cmpd="sng" w="476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g2397da91bfe_0_23"/>
          <p:cNvCxnSpPr/>
          <p:nvPr/>
        </p:nvCxnSpPr>
        <p:spPr>
          <a:xfrm rot="10800000">
            <a:off x="8830375" y="1254475"/>
            <a:ext cx="0" cy="7825500"/>
          </a:xfrm>
          <a:prstGeom prst="straightConnector1">
            <a:avLst/>
          </a:prstGeom>
          <a:noFill/>
          <a:ln cap="flat" cmpd="sng" w="476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g2397da91bfe_0_23"/>
          <p:cNvSpPr txBox="1"/>
          <p:nvPr/>
        </p:nvSpPr>
        <p:spPr>
          <a:xfrm>
            <a:off x="2762250" y="1176813"/>
            <a:ext cx="5696700" cy="26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0914"/>
                </a:solidFill>
                <a:latin typeface="DM Sans"/>
                <a:ea typeface="DM Sans"/>
                <a:cs typeface="DM Sans"/>
                <a:sym typeface="DM Sans"/>
              </a:rPr>
              <a:t>Dataset </a:t>
            </a:r>
            <a:endParaRPr b="1" sz="7200">
              <a:solidFill>
                <a:srgbClr val="00091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0914"/>
                </a:solidFill>
                <a:latin typeface="DM Sans"/>
                <a:ea typeface="DM Sans"/>
                <a:cs typeface="DM Sans"/>
                <a:sym typeface="DM Sans"/>
              </a:rPr>
              <a:t>Description</a:t>
            </a:r>
            <a:endParaRPr/>
          </a:p>
        </p:txBody>
      </p:sp>
      <p:sp>
        <p:nvSpPr>
          <p:cNvPr id="143" name="Google Shape;143;g2397da91bfe_0_23"/>
          <p:cNvSpPr txBox="1"/>
          <p:nvPr/>
        </p:nvSpPr>
        <p:spPr>
          <a:xfrm>
            <a:off x="3396875" y="7566925"/>
            <a:ext cx="41946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914"/>
                </a:solidFill>
                <a:latin typeface="DM Sans"/>
                <a:ea typeface="DM Sans"/>
                <a:cs typeface="DM Sans"/>
                <a:sym typeface="DM Sans"/>
              </a:rPr>
              <a:t> 200K Labeled tweets</a:t>
            </a:r>
            <a:endParaRPr b="1" sz="3000">
              <a:solidFill>
                <a:srgbClr val="00091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914"/>
                </a:solidFill>
                <a:latin typeface="DM Sans"/>
                <a:ea typeface="DM Sans"/>
                <a:cs typeface="DM Sans"/>
                <a:sym typeface="DM Sans"/>
              </a:rPr>
              <a:t>(Nov. - Dec. 2022)</a:t>
            </a:r>
            <a:endParaRPr b="1" sz="2200">
              <a:solidFill>
                <a:srgbClr val="00091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914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3000">
              <a:solidFill>
                <a:srgbClr val="00091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44" name="Google Shape;144;g2397da91bfe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063" y="4832026"/>
            <a:ext cx="2428675" cy="24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397da91bfe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4380" y="1776828"/>
            <a:ext cx="1519224" cy="15192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397da91bfe_0_23"/>
          <p:cNvSpPr txBox="1"/>
          <p:nvPr/>
        </p:nvSpPr>
        <p:spPr>
          <a:xfrm>
            <a:off x="10236700" y="3656500"/>
            <a:ext cx="4194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914"/>
                </a:solidFill>
                <a:latin typeface="DM Sans"/>
                <a:ea typeface="DM Sans"/>
                <a:cs typeface="DM Sans"/>
                <a:sym typeface="DM Sans"/>
              </a:rPr>
              <a:t> 20K Unlabeled tweets</a:t>
            </a:r>
            <a:endParaRPr b="1" sz="3000">
              <a:solidFill>
                <a:srgbClr val="00091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914"/>
                </a:solidFill>
                <a:latin typeface="DM Sans"/>
                <a:ea typeface="DM Sans"/>
                <a:cs typeface="DM Sans"/>
                <a:sym typeface="DM Sans"/>
              </a:rPr>
              <a:t>(Apr. 2023)</a:t>
            </a:r>
            <a:endParaRPr b="1" sz="3000">
              <a:solidFill>
                <a:srgbClr val="00091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47" name="Google Shape;147;g2397da91bfe_0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80723" y="6006049"/>
            <a:ext cx="1582180" cy="15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397da91bfe_0_23"/>
          <p:cNvSpPr txBox="1"/>
          <p:nvPr/>
        </p:nvSpPr>
        <p:spPr>
          <a:xfrm>
            <a:off x="10938300" y="7773325"/>
            <a:ext cx="4194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914"/>
                </a:solidFill>
                <a:latin typeface="DM Sans"/>
                <a:ea typeface="DM Sans"/>
                <a:cs typeface="DM Sans"/>
                <a:sym typeface="DM Sans"/>
              </a:rPr>
              <a:t> 2K News Articles</a:t>
            </a:r>
            <a:endParaRPr b="1" sz="3000">
              <a:solidFill>
                <a:srgbClr val="00091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(Nov.2022 - Apr. 2023)</a:t>
            </a:r>
            <a:endParaRPr b="1" sz="3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49" name="Google Shape;149;g2397da91bfe_0_23"/>
          <p:cNvGrpSpPr/>
          <p:nvPr/>
        </p:nvGrpSpPr>
        <p:grpSpPr>
          <a:xfrm>
            <a:off x="6660995" y="1520359"/>
            <a:ext cx="663603" cy="666577"/>
            <a:chOff x="1813" y="0"/>
            <a:chExt cx="809173" cy="812800"/>
          </a:xfrm>
        </p:grpSpPr>
        <p:sp>
          <p:nvSpPr>
            <p:cNvPr id="150" name="Google Shape;150;g2397da91bfe_0_2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g2397da91bfe_0_2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CEA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/>
        </p:nvSpPr>
        <p:spPr>
          <a:xfrm>
            <a:off x="2807775" y="706500"/>
            <a:ext cx="8516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0914"/>
                </a:solidFill>
                <a:latin typeface="DM Sans"/>
                <a:ea typeface="DM Sans"/>
                <a:cs typeface="DM Sans"/>
                <a:sym typeface="DM Sans"/>
              </a:rPr>
              <a:t>System Design</a:t>
            </a:r>
            <a:endParaRPr/>
          </a:p>
        </p:txBody>
      </p:sp>
      <p:grpSp>
        <p:nvGrpSpPr>
          <p:cNvPr id="157" name="Google Shape;157;p8"/>
          <p:cNvGrpSpPr/>
          <p:nvPr/>
        </p:nvGrpSpPr>
        <p:grpSpPr>
          <a:xfrm>
            <a:off x="1591695" y="988984"/>
            <a:ext cx="663603" cy="666577"/>
            <a:chOff x="1813" y="0"/>
            <a:chExt cx="809173" cy="812800"/>
          </a:xfrm>
        </p:grpSpPr>
        <p:sp>
          <p:nvSpPr>
            <p:cNvPr id="158" name="Google Shape;158;p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0" name="Google Shape;160;p8"/>
          <p:cNvCxnSpPr/>
          <p:nvPr/>
        </p:nvCxnSpPr>
        <p:spPr>
          <a:xfrm>
            <a:off x="4226863" y="3431550"/>
            <a:ext cx="868800" cy="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1" name="Google Shape;161;p8"/>
          <p:cNvGrpSpPr/>
          <p:nvPr/>
        </p:nvGrpSpPr>
        <p:grpSpPr>
          <a:xfrm>
            <a:off x="697308" y="2495647"/>
            <a:ext cx="3265101" cy="1866692"/>
            <a:chOff x="591750" y="2821675"/>
            <a:chExt cx="3476100" cy="2104500"/>
          </a:xfrm>
        </p:grpSpPr>
        <p:sp>
          <p:nvSpPr>
            <p:cNvPr id="162" name="Google Shape;162;p8"/>
            <p:cNvSpPr/>
            <p:nvPr/>
          </p:nvSpPr>
          <p:spPr>
            <a:xfrm>
              <a:off x="591750" y="2821675"/>
              <a:ext cx="3476100" cy="2104500"/>
            </a:xfrm>
            <a:prstGeom prst="ellipse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3" name="Google Shape;163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74184" y="3027520"/>
              <a:ext cx="1911237" cy="9555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8"/>
            <p:cNvSpPr txBox="1"/>
            <p:nvPr/>
          </p:nvSpPr>
          <p:spPr>
            <a:xfrm>
              <a:off x="769338" y="3983114"/>
              <a:ext cx="3120900" cy="4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914"/>
                  </a:solidFill>
                  <a:latin typeface="DM Sans"/>
                  <a:ea typeface="DM Sans"/>
                  <a:cs typeface="DM Sans"/>
                  <a:sym typeface="DM Sans"/>
                </a:rPr>
                <a:t>Labeled Tweets</a:t>
              </a:r>
              <a:endParaRPr sz="2800">
                <a:solidFill>
                  <a:srgbClr val="000914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65" name="Google Shape;165;p8"/>
          <p:cNvGrpSpPr/>
          <p:nvPr/>
        </p:nvGrpSpPr>
        <p:grpSpPr>
          <a:xfrm>
            <a:off x="5216323" y="2009544"/>
            <a:ext cx="3265163" cy="3272700"/>
            <a:chOff x="5757342" y="2009620"/>
            <a:chExt cx="3677400" cy="3272700"/>
          </a:xfrm>
        </p:grpSpPr>
        <p:sp>
          <p:nvSpPr>
            <p:cNvPr id="166" name="Google Shape;166;p8"/>
            <p:cNvSpPr/>
            <p:nvPr/>
          </p:nvSpPr>
          <p:spPr>
            <a:xfrm>
              <a:off x="5757342" y="2009620"/>
              <a:ext cx="3677400" cy="3272700"/>
            </a:xfrm>
            <a:prstGeom prst="rect">
              <a:avLst/>
            </a:prstGeom>
            <a:gradFill>
              <a:gsLst>
                <a:gs pos="0">
                  <a:srgbClr val="FDECDB"/>
                </a:gs>
                <a:gs pos="100000">
                  <a:srgbClr val="F0A96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8"/>
            <p:cNvSpPr txBox="1"/>
            <p:nvPr/>
          </p:nvSpPr>
          <p:spPr>
            <a:xfrm>
              <a:off x="5789032" y="2165547"/>
              <a:ext cx="36144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rgbClr val="000914"/>
                  </a:solidFill>
                  <a:latin typeface="DM Sans"/>
                  <a:ea typeface="DM Sans"/>
                  <a:cs typeface="DM Sans"/>
                  <a:sym typeface="DM Sans"/>
                </a:rPr>
                <a:t>Text Cleaning</a:t>
              </a:r>
              <a:endParaRPr sz="2300">
                <a:solidFill>
                  <a:srgbClr val="000914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6136721" y="2859116"/>
              <a:ext cx="2918700" cy="4680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Remove URL</a:t>
              </a:r>
              <a:endParaRPr sz="21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6136669" y="3651355"/>
              <a:ext cx="2918700" cy="4680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lt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Convert Emojis</a:t>
              </a:r>
              <a:endParaRPr sz="19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6136681" y="4511643"/>
              <a:ext cx="2918700" cy="4680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lt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Spelling Check</a:t>
              </a:r>
              <a:endParaRPr sz="19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pic>
          <p:nvPicPr>
            <p:cNvPr id="171" name="Google Shape;171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35901" y="3635789"/>
              <a:ext cx="554761" cy="567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14063" y="2862613"/>
              <a:ext cx="476575" cy="476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38324" y="4575863"/>
              <a:ext cx="554749" cy="554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493532" y="3698186"/>
              <a:ext cx="663600" cy="442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501213" y="2863698"/>
              <a:ext cx="476575" cy="4744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175001" y="4575795"/>
              <a:ext cx="476549" cy="47654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7" name="Google Shape;177;p8"/>
          <p:cNvCxnSpPr/>
          <p:nvPr/>
        </p:nvCxnSpPr>
        <p:spPr>
          <a:xfrm>
            <a:off x="8814675" y="3431550"/>
            <a:ext cx="868800" cy="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8" name="Google Shape;178;p8"/>
          <p:cNvGrpSpPr/>
          <p:nvPr/>
        </p:nvGrpSpPr>
        <p:grpSpPr>
          <a:xfrm>
            <a:off x="14418284" y="1968191"/>
            <a:ext cx="3265152" cy="3355414"/>
            <a:chOff x="11230074" y="2009625"/>
            <a:chExt cx="3608700" cy="3095400"/>
          </a:xfrm>
        </p:grpSpPr>
        <p:sp>
          <p:nvSpPr>
            <p:cNvPr id="179" name="Google Shape;179;p8"/>
            <p:cNvSpPr/>
            <p:nvPr/>
          </p:nvSpPr>
          <p:spPr>
            <a:xfrm>
              <a:off x="11230074" y="2009625"/>
              <a:ext cx="3608700" cy="3095400"/>
            </a:xfrm>
            <a:prstGeom prst="rect">
              <a:avLst/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 txBox="1"/>
            <p:nvPr/>
          </p:nvSpPr>
          <p:spPr>
            <a:xfrm>
              <a:off x="11356527" y="2193146"/>
              <a:ext cx="33558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914"/>
                  </a:solidFill>
                  <a:latin typeface="DM Sans"/>
                  <a:ea typeface="DM Sans"/>
                  <a:cs typeface="DM Sans"/>
                  <a:sym typeface="DM Sans"/>
                </a:rPr>
                <a:t>Feature Generation</a:t>
              </a:r>
              <a:endParaRPr sz="2400">
                <a:solidFill>
                  <a:srgbClr val="000914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11575057" y="2815906"/>
              <a:ext cx="2918700" cy="398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Bag of Words</a:t>
              </a:r>
              <a:endParaRPr sz="21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11575085" y="3533572"/>
              <a:ext cx="2918700" cy="398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TF-IDF</a:t>
              </a:r>
              <a:endParaRPr sz="21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11575057" y="4251238"/>
              <a:ext cx="2918700" cy="398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Scaled - Word Vector</a:t>
              </a:r>
              <a:endParaRPr sz="21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cxnSp>
        <p:nvCxnSpPr>
          <p:cNvPr id="184" name="Google Shape;184;p8"/>
          <p:cNvCxnSpPr/>
          <p:nvPr/>
        </p:nvCxnSpPr>
        <p:spPr>
          <a:xfrm>
            <a:off x="13314113" y="3424500"/>
            <a:ext cx="868800" cy="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85" name="Google Shape;185;p8"/>
          <p:cNvGrpSpPr/>
          <p:nvPr/>
        </p:nvGrpSpPr>
        <p:grpSpPr>
          <a:xfrm>
            <a:off x="9876022" y="2009541"/>
            <a:ext cx="3265200" cy="3355500"/>
            <a:chOff x="11923334" y="6748616"/>
            <a:chExt cx="3265200" cy="3355500"/>
          </a:xfrm>
        </p:grpSpPr>
        <p:sp>
          <p:nvSpPr>
            <p:cNvPr id="186" name="Google Shape;186;p8"/>
            <p:cNvSpPr/>
            <p:nvPr/>
          </p:nvSpPr>
          <p:spPr>
            <a:xfrm>
              <a:off x="11923334" y="6748616"/>
              <a:ext cx="3265200" cy="3355500"/>
            </a:xfrm>
            <a:prstGeom prst="rect">
              <a:avLst/>
            </a:prstGeom>
            <a:gradFill>
              <a:gsLst>
                <a:gs pos="0">
                  <a:srgbClr val="FDECDB"/>
                </a:gs>
                <a:gs pos="100000">
                  <a:srgbClr val="F0A96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 txBox="1"/>
            <p:nvPr/>
          </p:nvSpPr>
          <p:spPr>
            <a:xfrm>
              <a:off x="12037774" y="6906203"/>
              <a:ext cx="303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914"/>
                  </a:solidFill>
                  <a:latin typeface="DM Sans"/>
                  <a:ea typeface="DM Sans"/>
                  <a:cs typeface="DM Sans"/>
                  <a:sym typeface="DM Sans"/>
                </a:rPr>
                <a:t>Text Preprocessing</a:t>
              </a:r>
              <a:endParaRPr sz="2400">
                <a:solidFill>
                  <a:srgbClr val="000914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12235516" y="7516225"/>
              <a:ext cx="2640900" cy="4002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Tokenization</a:t>
              </a:r>
              <a:endParaRPr sz="21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12235516" y="8172048"/>
              <a:ext cx="2640900" cy="4002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Text Removal</a:t>
              </a:r>
              <a:endParaRPr sz="21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12235516" y="8827867"/>
              <a:ext cx="2640900" cy="4002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Stemming</a:t>
              </a:r>
              <a:endParaRPr sz="21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12235516" y="9483687"/>
              <a:ext cx="2640900" cy="4002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Lemmatization</a:t>
              </a:r>
              <a:endParaRPr sz="21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cxnSp>
        <p:nvCxnSpPr>
          <p:cNvPr id="192" name="Google Shape;192;p8"/>
          <p:cNvCxnSpPr/>
          <p:nvPr/>
        </p:nvCxnSpPr>
        <p:spPr>
          <a:xfrm>
            <a:off x="15985088" y="5498813"/>
            <a:ext cx="6600" cy="79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3" name="Google Shape;193;p8"/>
          <p:cNvGrpSpPr/>
          <p:nvPr/>
        </p:nvGrpSpPr>
        <p:grpSpPr>
          <a:xfrm>
            <a:off x="14355825" y="6617306"/>
            <a:ext cx="3265152" cy="2964155"/>
            <a:chOff x="11230074" y="2009625"/>
            <a:chExt cx="3608700" cy="3095400"/>
          </a:xfrm>
        </p:grpSpPr>
        <p:sp>
          <p:nvSpPr>
            <p:cNvPr id="194" name="Google Shape;194;p8"/>
            <p:cNvSpPr/>
            <p:nvPr/>
          </p:nvSpPr>
          <p:spPr>
            <a:xfrm>
              <a:off x="11230074" y="2009625"/>
              <a:ext cx="3608700" cy="30954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 txBox="1"/>
            <p:nvPr/>
          </p:nvSpPr>
          <p:spPr>
            <a:xfrm>
              <a:off x="11356527" y="2142450"/>
              <a:ext cx="33558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914"/>
                  </a:solidFill>
                  <a:latin typeface="DM Sans"/>
                  <a:ea typeface="DM Sans"/>
                  <a:cs typeface="DM Sans"/>
                  <a:sym typeface="DM Sans"/>
                </a:rPr>
                <a:t>Model Training</a:t>
              </a:r>
              <a:endParaRPr sz="2400">
                <a:solidFill>
                  <a:srgbClr val="000914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11575085" y="3533572"/>
              <a:ext cx="2918700" cy="398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Decision Tree</a:t>
              </a:r>
              <a:endParaRPr sz="21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11575057" y="4251238"/>
              <a:ext cx="2918700" cy="398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Random Forest</a:t>
              </a:r>
              <a:endParaRPr sz="21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11575057" y="2815906"/>
              <a:ext cx="2918700" cy="398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Nayes Bayes</a:t>
              </a:r>
              <a:endParaRPr sz="21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cxnSp>
        <p:nvCxnSpPr>
          <p:cNvPr id="199" name="Google Shape;199;p8"/>
          <p:cNvCxnSpPr/>
          <p:nvPr/>
        </p:nvCxnSpPr>
        <p:spPr>
          <a:xfrm flipH="1">
            <a:off x="13275888" y="8096663"/>
            <a:ext cx="8133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0" name="Google Shape;200;p8"/>
          <p:cNvGrpSpPr/>
          <p:nvPr/>
        </p:nvGrpSpPr>
        <p:grpSpPr>
          <a:xfrm>
            <a:off x="9876022" y="6421616"/>
            <a:ext cx="3265200" cy="3355500"/>
            <a:chOff x="11923334" y="6748616"/>
            <a:chExt cx="3265200" cy="3355500"/>
          </a:xfrm>
        </p:grpSpPr>
        <p:sp>
          <p:nvSpPr>
            <p:cNvPr id="201" name="Google Shape;201;p8"/>
            <p:cNvSpPr/>
            <p:nvPr/>
          </p:nvSpPr>
          <p:spPr>
            <a:xfrm>
              <a:off x="11923334" y="6748616"/>
              <a:ext cx="3265200" cy="33555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 txBox="1"/>
            <p:nvPr/>
          </p:nvSpPr>
          <p:spPr>
            <a:xfrm>
              <a:off x="12037774" y="6968861"/>
              <a:ext cx="303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914"/>
                  </a:solidFill>
                  <a:latin typeface="DM Sans"/>
                  <a:ea typeface="DM Sans"/>
                  <a:cs typeface="DM Sans"/>
                  <a:sym typeface="DM Sans"/>
                </a:rPr>
                <a:t>Model Evaluation</a:t>
              </a:r>
              <a:endParaRPr sz="2400">
                <a:solidFill>
                  <a:srgbClr val="000914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12235516" y="7516225"/>
              <a:ext cx="2640900" cy="4002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Accuracy</a:t>
              </a:r>
              <a:endParaRPr sz="21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12235516" y="8172048"/>
              <a:ext cx="2640900" cy="4002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Precision</a:t>
              </a:r>
              <a:endParaRPr sz="21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12235516" y="8827867"/>
              <a:ext cx="2640900" cy="4002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Recall</a:t>
              </a:r>
              <a:endParaRPr sz="21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12235516" y="9483687"/>
              <a:ext cx="2640900" cy="4002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F1 Score</a:t>
              </a:r>
              <a:endParaRPr sz="21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>
            <a:off x="5216333" y="7166022"/>
            <a:ext cx="3265101" cy="1866692"/>
            <a:chOff x="5216358" y="6972222"/>
            <a:chExt cx="3265101" cy="1866692"/>
          </a:xfrm>
        </p:grpSpPr>
        <p:grpSp>
          <p:nvGrpSpPr>
            <p:cNvPr id="208" name="Google Shape;208;p8"/>
            <p:cNvGrpSpPr/>
            <p:nvPr/>
          </p:nvGrpSpPr>
          <p:grpSpPr>
            <a:xfrm>
              <a:off x="5216358" y="6972222"/>
              <a:ext cx="3265101" cy="1866692"/>
              <a:chOff x="591750" y="2821675"/>
              <a:chExt cx="3476100" cy="2104500"/>
            </a:xfrm>
          </p:grpSpPr>
          <p:sp>
            <p:nvSpPr>
              <p:cNvPr id="209" name="Google Shape;209;p8"/>
              <p:cNvSpPr/>
              <p:nvPr/>
            </p:nvSpPr>
            <p:spPr>
              <a:xfrm>
                <a:off x="591750" y="2821675"/>
                <a:ext cx="3476100" cy="2104500"/>
              </a:xfrm>
              <a:prstGeom prst="ellipse">
                <a:avLst/>
              </a:prstGeom>
              <a:gradFill>
                <a:gsLst>
                  <a:gs pos="0">
                    <a:srgbClr val="FFF6DB"/>
                  </a:gs>
                  <a:gs pos="100000">
                    <a:srgbClr val="FAD25C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8"/>
              <p:cNvSpPr txBox="1"/>
              <p:nvPr/>
            </p:nvSpPr>
            <p:spPr>
              <a:xfrm>
                <a:off x="769338" y="3983114"/>
                <a:ext cx="3120900" cy="48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rgbClr val="000914"/>
                  </a:solidFill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pic>
          <p:nvPicPr>
            <p:cNvPr id="211" name="Google Shape;211;p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517750" y="7220925"/>
              <a:ext cx="1189351" cy="792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180700" y="7106550"/>
              <a:ext cx="1021650" cy="102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8"/>
            <p:cNvSpPr txBox="1"/>
            <p:nvPr/>
          </p:nvSpPr>
          <p:spPr>
            <a:xfrm>
              <a:off x="5383091" y="7937618"/>
              <a:ext cx="2931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914"/>
                  </a:solidFill>
                  <a:latin typeface="DM Sans"/>
                  <a:ea typeface="DM Sans"/>
                  <a:cs typeface="DM Sans"/>
                  <a:sym typeface="DM Sans"/>
                </a:rPr>
                <a:t>Crawled Data (unlabeled)</a:t>
              </a:r>
              <a:endParaRPr sz="2000">
                <a:solidFill>
                  <a:srgbClr val="000914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214" name="Google Shape;214;p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517100" y="7219218"/>
              <a:ext cx="663600" cy="7963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5" name="Google Shape;215;p8"/>
          <p:cNvCxnSpPr/>
          <p:nvPr/>
        </p:nvCxnSpPr>
        <p:spPr>
          <a:xfrm flipH="1">
            <a:off x="8772075" y="8096663"/>
            <a:ext cx="8133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8"/>
          <p:cNvCxnSpPr/>
          <p:nvPr/>
        </p:nvCxnSpPr>
        <p:spPr>
          <a:xfrm rot="10800000">
            <a:off x="6845588" y="5827675"/>
            <a:ext cx="6600" cy="79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17" name="Google Shape;217;p8"/>
          <p:cNvGrpSpPr/>
          <p:nvPr/>
        </p:nvGrpSpPr>
        <p:grpSpPr>
          <a:xfrm>
            <a:off x="663875" y="7166071"/>
            <a:ext cx="3337800" cy="1866600"/>
            <a:chOff x="11923338" y="8237421"/>
            <a:chExt cx="3337800" cy="1866600"/>
          </a:xfrm>
        </p:grpSpPr>
        <p:sp>
          <p:nvSpPr>
            <p:cNvPr id="218" name="Google Shape;218;p8"/>
            <p:cNvSpPr/>
            <p:nvPr/>
          </p:nvSpPr>
          <p:spPr>
            <a:xfrm>
              <a:off x="11923338" y="8237421"/>
              <a:ext cx="3337800" cy="1866600"/>
            </a:xfrm>
            <a:prstGeom prst="rect">
              <a:avLst/>
            </a:pr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 txBox="1"/>
            <p:nvPr/>
          </p:nvSpPr>
          <p:spPr>
            <a:xfrm>
              <a:off x="12074099" y="8727486"/>
              <a:ext cx="30363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914"/>
                  </a:solidFill>
                  <a:latin typeface="DM Sans"/>
                  <a:ea typeface="DM Sans"/>
                  <a:cs typeface="DM Sans"/>
                  <a:sym typeface="DM Sans"/>
                </a:rPr>
                <a:t>Analysis &amp; Visualization</a:t>
              </a:r>
              <a:endParaRPr sz="2400">
                <a:solidFill>
                  <a:srgbClr val="000914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cxnSp>
        <p:nvCxnSpPr>
          <p:cNvPr id="220" name="Google Shape;220;p8"/>
          <p:cNvCxnSpPr/>
          <p:nvPr/>
        </p:nvCxnSpPr>
        <p:spPr>
          <a:xfrm flipH="1">
            <a:off x="4202338" y="8096663"/>
            <a:ext cx="8133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CEA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97da91bfe_0_44"/>
          <p:cNvSpPr txBox="1"/>
          <p:nvPr/>
        </p:nvSpPr>
        <p:spPr>
          <a:xfrm>
            <a:off x="3876125" y="565050"/>
            <a:ext cx="8516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0914"/>
                </a:solidFill>
                <a:latin typeface="DM Sans"/>
                <a:ea typeface="DM Sans"/>
                <a:cs typeface="DM Sans"/>
                <a:sym typeface="DM Sans"/>
              </a:rPr>
              <a:t>Model Evaluation</a:t>
            </a:r>
            <a:endParaRPr/>
          </a:p>
        </p:txBody>
      </p:sp>
      <p:grpSp>
        <p:nvGrpSpPr>
          <p:cNvPr id="226" name="Google Shape;226;g2397da91bfe_0_44"/>
          <p:cNvGrpSpPr/>
          <p:nvPr/>
        </p:nvGrpSpPr>
        <p:grpSpPr>
          <a:xfrm>
            <a:off x="2705570" y="832383"/>
            <a:ext cx="663603" cy="666577"/>
            <a:chOff x="1813" y="0"/>
            <a:chExt cx="809173" cy="812800"/>
          </a:xfrm>
        </p:grpSpPr>
        <p:sp>
          <p:nvSpPr>
            <p:cNvPr id="227" name="Google Shape;227;g2397da91bfe_0_4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g2397da91bfe_0_44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29" name="Google Shape;229;g2397da91bfe_0_44"/>
          <p:cNvGraphicFramePr/>
          <p:nvPr/>
        </p:nvGraphicFramePr>
        <p:xfrm>
          <a:off x="2598450" y="249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{81F51319-0851-412E-8622-8FB0E50E8219}</a:tableStyleId>
              </a:tblPr>
              <a:tblGrid>
                <a:gridCol w="2747100"/>
                <a:gridCol w="3369575"/>
                <a:gridCol w="3369575"/>
                <a:gridCol w="3369575"/>
              </a:tblGrid>
              <a:tr h="75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Bag of Words</a:t>
                      </a:r>
                      <a:endParaRPr b="1" sz="28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TFIDF</a:t>
                      </a:r>
                      <a:endParaRPr b="1" sz="28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Scaled_WV</a:t>
                      </a:r>
                      <a:endParaRPr b="1" sz="28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2111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Naive Bayes</a:t>
                      </a:r>
                      <a:endParaRPr b="1" sz="28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Accuracy: 0.8</a:t>
                      </a:r>
                      <a:endParaRPr sz="2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Precision: 0.74</a:t>
                      </a:r>
                      <a:endParaRPr sz="2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Recall: 0.92</a:t>
                      </a:r>
                      <a:endParaRPr sz="2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F1 Score: 0.82</a:t>
                      </a:r>
                      <a:endParaRPr sz="28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Accuracy: 0.74</a:t>
                      </a:r>
                      <a:endParaRPr sz="2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Precision: 0.67</a:t>
                      </a:r>
                      <a:endParaRPr sz="2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Recall: 0.96</a:t>
                      </a:r>
                      <a:endParaRPr sz="2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F1 Score: 0.79</a:t>
                      </a:r>
                      <a:endParaRPr sz="28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Accuracy: 0.61</a:t>
                      </a:r>
                      <a:endParaRPr sz="2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Precision: 0.6</a:t>
                      </a:r>
                      <a:endParaRPr sz="2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Recall: 0.7</a:t>
                      </a:r>
                      <a:endParaRPr sz="2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F1 Score: 0.65</a:t>
                      </a:r>
                      <a:endParaRPr sz="28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2111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Decision Tree</a:t>
                      </a:r>
                      <a:endParaRPr b="1" sz="28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Accuracy: 0.87</a:t>
                      </a:r>
                      <a:endParaRPr sz="2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Precision: 0.86</a:t>
                      </a:r>
                      <a:endParaRPr sz="2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Recall: 0.87</a:t>
                      </a:r>
                      <a:endParaRPr sz="2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F1 Score: 0.87</a:t>
                      </a:r>
                      <a:endParaRPr sz="2800"/>
                    </a:p>
                  </a:txBody>
                  <a:tcPr marT="63500" marB="63500" marR="63500" marL="6350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Accuracy: 0.85</a:t>
                      </a:r>
                      <a:endParaRPr sz="2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Precision: 0.85</a:t>
                      </a:r>
                      <a:endParaRPr sz="2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Recall: 0.86</a:t>
                      </a:r>
                      <a:endParaRPr sz="2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F1 Score: 0.86</a:t>
                      </a:r>
                      <a:endParaRPr sz="28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Accuracy: 0.55</a:t>
                      </a:r>
                      <a:endParaRPr sz="2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Precision: 0.57</a:t>
                      </a:r>
                      <a:endParaRPr sz="2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Recall: 0.49</a:t>
                      </a:r>
                      <a:endParaRPr sz="2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F1 Score: 0.53</a:t>
                      </a:r>
                      <a:endParaRPr sz="28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  <a:tr h="2111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Random Forest</a:t>
                      </a:r>
                      <a:endParaRPr b="1" sz="28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Accuracy: 0.86</a:t>
                      </a:r>
                      <a:endParaRPr sz="2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Precision: 0.84</a:t>
                      </a:r>
                      <a:endParaRPr sz="2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Recall: 0.89</a:t>
                      </a:r>
                      <a:endParaRPr sz="2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F1 Score: 0.87</a:t>
                      </a:r>
                      <a:endParaRPr sz="28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Accuracy: 0.84</a:t>
                      </a:r>
                      <a:endParaRPr sz="2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Precision: 0.83</a:t>
                      </a:r>
                      <a:endParaRPr sz="2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Recall: 0.86</a:t>
                      </a:r>
                      <a:endParaRPr sz="2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F1 Score: 0.85</a:t>
                      </a:r>
                      <a:endParaRPr sz="28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Accuracy: 0.69</a:t>
                      </a:r>
                      <a:endParaRPr sz="2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Precision: 0.78</a:t>
                      </a:r>
                      <a:endParaRPr sz="2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Recall: 0.55</a:t>
                      </a:r>
                      <a:endParaRPr sz="2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F1 Score: 0.65</a:t>
                      </a:r>
                      <a:endParaRPr sz="2800"/>
                    </a:p>
                  </a:txBody>
                  <a:tcPr marT="63500" marB="63500" marR="63500" marL="63500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CEA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g2397da91bfe_0_59"/>
          <p:cNvGrpSpPr/>
          <p:nvPr/>
        </p:nvGrpSpPr>
        <p:grpSpPr>
          <a:xfrm>
            <a:off x="1665694" y="977205"/>
            <a:ext cx="663603" cy="666577"/>
            <a:chOff x="1813" y="0"/>
            <a:chExt cx="809173" cy="812800"/>
          </a:xfrm>
        </p:grpSpPr>
        <p:sp>
          <p:nvSpPr>
            <p:cNvPr id="235" name="Google Shape;235;g2397da91bfe_0_5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g2397da91bfe_0_59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g2397da91bfe_0_59"/>
          <p:cNvSpPr txBox="1"/>
          <p:nvPr/>
        </p:nvSpPr>
        <p:spPr>
          <a:xfrm>
            <a:off x="1934425" y="843375"/>
            <a:ext cx="15485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latin typeface="DM Sans"/>
                <a:ea typeface="DM Sans"/>
                <a:cs typeface="DM Sans"/>
                <a:sym typeface="DM Sans"/>
              </a:rPr>
              <a:t>Recent Twitter are more positive than past</a:t>
            </a:r>
            <a:endParaRPr sz="100"/>
          </a:p>
        </p:txBody>
      </p:sp>
      <p:sp>
        <p:nvSpPr>
          <p:cNvPr id="238" name="Google Shape;238;g2397da91bfe_0_59"/>
          <p:cNvSpPr txBox="1"/>
          <p:nvPr/>
        </p:nvSpPr>
        <p:spPr>
          <a:xfrm>
            <a:off x="2474977" y="4949436"/>
            <a:ext cx="6455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g2397da91bfe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000" y="2177892"/>
            <a:ext cx="12222250" cy="73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