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9" autoAdjust="0"/>
    <p:restoredTop sz="94660"/>
  </p:normalViewPr>
  <p:slideViewPr>
    <p:cSldViewPr snapToGrid="0">
      <p:cViewPr varScale="1">
        <p:scale>
          <a:sx n="83" d="100"/>
          <a:sy n="83" d="100"/>
        </p:scale>
        <p:origin x="62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50AD2AE-3590-4FDF-A531-99C0BE4A8658}"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113972632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0AD2AE-3590-4FDF-A531-99C0BE4A86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3061618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0AD2AE-3590-4FDF-A531-99C0BE4A86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359865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0AD2AE-3590-4FDF-A531-99C0BE4A86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DCDA5-C0DE-4441-8CEE-7F1E70F9D8A7}"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855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0AD2AE-3590-4FDF-A531-99C0BE4A86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3374412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50AD2AE-3590-4FDF-A531-99C0BE4A8658}"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649675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50AD2AE-3590-4FDF-A531-99C0BE4A8658}"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4057896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AD2AE-3590-4FDF-A531-99C0BE4A8658}"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4240650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AD2AE-3590-4FDF-A531-99C0BE4A8658}"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416874142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AD2AE-3590-4FDF-A531-99C0BE4A8658}"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150455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0AD2AE-3590-4FDF-A531-99C0BE4A8658}"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340013274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0AD2AE-3590-4FDF-A531-99C0BE4A86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28969215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0AD2AE-3590-4FDF-A531-99C0BE4A8658}"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16394763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0AD2AE-3590-4FDF-A531-99C0BE4A8658}"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155540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0AD2AE-3590-4FDF-A531-99C0BE4A8658}"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159053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0AD2AE-3590-4FDF-A531-99C0BE4A86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328032865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0AD2AE-3590-4FDF-A531-99C0BE4A8658}"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DCDA5-C0DE-4441-8CEE-7F1E70F9D8A7}" type="slidenum">
              <a:rPr lang="en-US" smtClean="0"/>
              <a:t>‹#›</a:t>
            </a:fld>
            <a:endParaRPr lang="en-US"/>
          </a:p>
        </p:txBody>
      </p:sp>
    </p:spTree>
    <p:extLst>
      <p:ext uri="{BB962C8B-B14F-4D97-AF65-F5344CB8AC3E}">
        <p14:creationId xmlns:p14="http://schemas.microsoft.com/office/powerpoint/2010/main" val="174561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50AD2AE-3590-4FDF-A531-99C0BE4A8658}" type="datetimeFigureOut">
              <a:rPr lang="en-US" smtClean="0"/>
              <a:t>4/25/2017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0DDCDA5-C0DE-4441-8CEE-7F1E70F9D8A7}" type="slidenum">
              <a:rPr lang="en-US" smtClean="0"/>
              <a:t>‹#›</a:t>
            </a:fld>
            <a:endParaRPr lang="en-US"/>
          </a:p>
        </p:txBody>
      </p:sp>
    </p:spTree>
    <p:extLst>
      <p:ext uri="{BB962C8B-B14F-4D97-AF65-F5344CB8AC3E}">
        <p14:creationId xmlns:p14="http://schemas.microsoft.com/office/powerpoint/2010/main" val="3837916810"/>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460"/>
            <a:ext cx="9144000" cy="2598387"/>
          </a:xfrm>
        </p:spPr>
        <p:txBody>
          <a:bodyPr>
            <a:normAutofit/>
          </a:bodyPr>
          <a:lstStyle/>
          <a:p>
            <a:pPr algn="ctr"/>
            <a:r>
              <a:rPr lang="en-US" sz="4800" dirty="0"/>
              <a:t>Cannabis Use and its Effects on Measures </a:t>
            </a:r>
            <a:br>
              <a:rPr lang="en-US" sz="4800" dirty="0"/>
            </a:br>
            <a:r>
              <a:rPr lang="en-US" sz="4800" dirty="0"/>
              <a:t>of Mental Health</a:t>
            </a:r>
          </a:p>
        </p:txBody>
      </p:sp>
      <p:sp>
        <p:nvSpPr>
          <p:cNvPr id="3" name="Subtitle 2"/>
          <p:cNvSpPr>
            <a:spLocks noGrp="1"/>
          </p:cNvSpPr>
          <p:nvPr>
            <p:ph type="subTitle" idx="1"/>
          </p:nvPr>
        </p:nvSpPr>
        <p:spPr>
          <a:xfrm>
            <a:off x="170329" y="4447809"/>
            <a:ext cx="10497671" cy="1655762"/>
          </a:xfrm>
        </p:spPr>
        <p:txBody>
          <a:bodyPr>
            <a:normAutofit fontScale="92500" lnSpcReduction="20000"/>
          </a:bodyPr>
          <a:lstStyle/>
          <a:p>
            <a:r>
              <a:rPr lang="en-US" sz="3200" dirty="0"/>
              <a:t>							</a:t>
            </a:r>
            <a:r>
              <a:rPr lang="en-US" sz="4700" dirty="0"/>
              <a:t>Julian Moon</a:t>
            </a:r>
          </a:p>
          <a:p>
            <a:r>
              <a:rPr lang="en-US" sz="4200" dirty="0"/>
              <a:t>Project Advisor: Dr. James McKay, Department of Psychiatry, University of Pennsylvania</a:t>
            </a:r>
          </a:p>
        </p:txBody>
      </p:sp>
    </p:spTree>
    <p:extLst>
      <p:ext uri="{BB962C8B-B14F-4D97-AF65-F5344CB8AC3E}">
        <p14:creationId xmlns:p14="http://schemas.microsoft.com/office/powerpoint/2010/main" val="332256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77157" cy="666652"/>
          </a:xfrm>
        </p:spPr>
        <p:txBody>
          <a:bodyPr>
            <a:normAutofit fontScale="90000"/>
          </a:bodyPr>
          <a:lstStyle/>
          <a:p>
            <a:r>
              <a:rPr lang="en-US" dirty="0"/>
              <a:t>Background</a:t>
            </a:r>
          </a:p>
        </p:txBody>
      </p:sp>
      <p:sp>
        <p:nvSpPr>
          <p:cNvPr id="3" name="Content Placeholder 2"/>
          <p:cNvSpPr>
            <a:spLocks noGrp="1"/>
          </p:cNvSpPr>
          <p:nvPr>
            <p:ph idx="1"/>
          </p:nvPr>
        </p:nvSpPr>
        <p:spPr>
          <a:xfrm>
            <a:off x="182880" y="666652"/>
            <a:ext cx="11805920" cy="6007686"/>
          </a:xfrm>
        </p:spPr>
        <p:txBody>
          <a:bodyPr>
            <a:normAutofit/>
          </a:bodyPr>
          <a:lstStyle/>
          <a:p>
            <a:pPr marL="0" indent="0">
              <a:buNone/>
            </a:pPr>
            <a:r>
              <a:rPr lang="en-US" dirty="0"/>
              <a:t>	Marijuana, although an illegal substance, has been widely considered to be without significant addiction potential or major detrimental health effects.  However, with the emergence of genetically engineered strains that have unprecedented potency, far more cases of people seeking help for dependency have been reported in the past decades.  </a:t>
            </a:r>
          </a:p>
          <a:p>
            <a:pPr marL="0" indent="0">
              <a:buNone/>
            </a:pPr>
            <a:r>
              <a:rPr lang="en-US" dirty="0"/>
              <a:t>	With legalization becoming controversial throughout the nation, research in this area has received more widespread attention.  While proponents support its potential medicinal benefits, much work is needed to evaluate and understand the negative repercussions of using cannabis. </a:t>
            </a:r>
          </a:p>
          <a:p>
            <a:pPr marL="0" indent="0">
              <a:buNone/>
            </a:pPr>
            <a:r>
              <a:rPr lang="en-US" dirty="0"/>
              <a:t>	With multiple related measures, the correlation between cannabis use and its effects on mental well-being was explored.  Key aspects of the study include depression, post-traumatic stress disorder, and dependency.</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84861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393141" cy="603063"/>
          </a:xfrm>
        </p:spPr>
        <p:txBody>
          <a:bodyPr>
            <a:normAutofit fontScale="90000"/>
          </a:bodyPr>
          <a:lstStyle/>
          <a:p>
            <a:pPr algn="ctr"/>
            <a:r>
              <a:rPr lang="en-US" dirty="0"/>
              <a:t>Hypothesis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5740" y="1444624"/>
                <a:ext cx="11506200" cy="5184775"/>
              </a:xfrm>
            </p:spPr>
            <p:txBody>
              <a:bodyPr>
                <a:normAutofit lnSpcReduction="10000"/>
              </a:bodyPr>
              <a:lstStyle/>
              <a:p>
                <a:pPr marL="0" indent="0">
                  <a:buNone/>
                </a:pPr>
                <a:r>
                  <a:rPr lang="en-US" dirty="0"/>
                  <a:t>The objective is to explore how both frequency and amount of cannabis use affected the sample in the study in terms of the sum score of three measures.</a:t>
                </a:r>
              </a:p>
              <a:p>
                <a:pPr>
                  <a:buFontTx/>
                  <a:buChar char="-"/>
                </a:pPr>
                <a:r>
                  <a:rPr lang="en-US" dirty="0"/>
                  <a:t>CUDIT (Cannabis Use Disorder Identification Test)</a:t>
                </a:r>
              </a:p>
              <a:p>
                <a:pPr>
                  <a:buFontTx/>
                  <a:buChar char="-"/>
                </a:pPr>
                <a:r>
                  <a:rPr lang="en-US" dirty="0"/>
                  <a:t>IDAS (Inventory of Depression and Anxiety Symptoms)</a:t>
                </a:r>
              </a:p>
              <a:p>
                <a:pPr>
                  <a:buFontTx/>
                  <a:buChar char="-"/>
                </a:pPr>
                <a:r>
                  <a:rPr lang="en-US" dirty="0"/>
                  <a:t>CEQ (Cannabis Expectancy Questionnaire)</a:t>
                </a:r>
              </a:p>
              <a:p>
                <a:pPr marL="0" indent="0">
                  <a:buNone/>
                </a:pPr>
                <a:r>
                  <a:rPr lang="en-US" dirty="0"/>
                  <a:t>We categorized the sample into two groups: heavy and light users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oMath>
                </a14:m>
                <a:r>
                  <a:rPr lang="en-US" dirty="0"/>
                  <a:t> The difference in mean between the heavy and light users is zero.  That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𝐻</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𝐿</m:t>
                        </m:r>
                      </m:sub>
                    </m:sSub>
                    <m:r>
                      <a:rPr lang="en-US" i="1">
                        <a:latin typeface="Cambria Math" panose="02040503050406030204" pitchFamily="18" charset="0"/>
                      </a:rPr>
                      <m:t>=0</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r>
                          <a:rPr lang="en-US" i="1">
                            <a:latin typeface="Cambria Math" panose="02040503050406030204" pitchFamily="18" charset="0"/>
                          </a:rPr>
                          <m:t>1</m:t>
                        </m:r>
                      </m:sub>
                    </m:sSub>
                    <m:r>
                      <a:rPr lang="en-US">
                        <a:latin typeface="Cambria Math" panose="02040503050406030204" pitchFamily="18" charset="0"/>
                      </a:rPr>
                      <m:t>:</m:t>
                    </m:r>
                  </m:oMath>
                </a14:m>
                <a:r>
                  <a:rPr lang="en-US" dirty="0"/>
                  <a:t> The difference in mean between heavy and light users is greater than zero.  That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𝐻</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𝐿</m:t>
                        </m:r>
                      </m:sub>
                    </m:sSub>
                    <m:r>
                      <a:rPr lang="en-US" i="1">
                        <a:latin typeface="Cambria Math" panose="02040503050406030204" pitchFamily="18" charset="0"/>
                      </a:rPr>
                      <m:t>&gt;0</m:t>
                    </m:r>
                  </m:oMath>
                </a14:m>
                <a:r>
                  <a:rPr lang="en-US" dirty="0"/>
                  <a:t> (CUDIT)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r>
                          <a:rPr lang="en-US" i="1">
                            <a:latin typeface="Cambria Math" panose="02040503050406030204" pitchFamily="18" charset="0"/>
                          </a:rPr>
                          <m:t>2</m:t>
                        </m:r>
                      </m:sub>
                    </m:sSub>
                    <m:r>
                      <a:rPr lang="en-US">
                        <a:latin typeface="Cambria Math" panose="02040503050406030204" pitchFamily="18" charset="0"/>
                      </a:rPr>
                      <m:t>:</m:t>
                    </m:r>
                  </m:oMath>
                </a14:m>
                <a:r>
                  <a:rPr lang="en-US" dirty="0"/>
                  <a:t> The difference in mean between heavy and light users is less than zero.  That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𝐻</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𝐿</m:t>
                        </m:r>
                      </m:sub>
                    </m:sSub>
                    <m:r>
                      <a:rPr lang="en-US" i="1">
                        <a:latin typeface="Cambria Math" panose="02040503050406030204" pitchFamily="18" charset="0"/>
                      </a:rPr>
                      <m:t>&lt;0</m:t>
                    </m:r>
                  </m:oMath>
                </a14:m>
                <a:r>
                  <a:rPr lang="en-US" dirty="0"/>
                  <a:t> (IDAS, CEQ)</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5740" y="1444624"/>
                <a:ext cx="11506200" cy="518477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3033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107180" cy="678180"/>
          </a:xfrm>
        </p:spPr>
        <p:txBody>
          <a:bodyPr>
            <a:normAutofit fontScale="90000"/>
          </a:bodyPr>
          <a:lstStyle/>
          <a:p>
            <a:r>
              <a:rPr lang="en-US" dirty="0"/>
              <a:t>Methods</a:t>
            </a:r>
          </a:p>
        </p:txBody>
      </p:sp>
      <p:sp>
        <p:nvSpPr>
          <p:cNvPr id="16" name="Rectangle: Rounded Corners 15"/>
          <p:cNvSpPr/>
          <p:nvPr/>
        </p:nvSpPr>
        <p:spPr>
          <a:xfrm>
            <a:off x="540573" y="1087807"/>
            <a:ext cx="2922494" cy="1833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Convert numerical data into categorical data for independent variable </a:t>
            </a:r>
          </a:p>
          <a:p>
            <a:pPr algn="ctr"/>
            <a:endParaRPr lang="en-US" dirty="0"/>
          </a:p>
        </p:txBody>
      </p:sp>
      <p:sp>
        <p:nvSpPr>
          <p:cNvPr id="17" name="Rectangle: Rounded Corners 16"/>
          <p:cNvSpPr/>
          <p:nvPr/>
        </p:nvSpPr>
        <p:spPr>
          <a:xfrm>
            <a:off x="4107180" y="1087807"/>
            <a:ext cx="2922494" cy="1833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Adjust dependent variables for numerical analysis</a:t>
            </a:r>
          </a:p>
          <a:p>
            <a:pPr algn="ctr"/>
            <a:endParaRPr lang="en-US" dirty="0"/>
          </a:p>
        </p:txBody>
      </p:sp>
      <p:sp>
        <p:nvSpPr>
          <p:cNvPr id="18" name="Rectangle: Rounded Corners 17"/>
          <p:cNvSpPr/>
          <p:nvPr/>
        </p:nvSpPr>
        <p:spPr>
          <a:xfrm>
            <a:off x="7665720" y="1087807"/>
            <a:ext cx="2922494" cy="1833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t>Basic descriptive statistics and data analysis </a:t>
            </a:r>
          </a:p>
          <a:p>
            <a:pPr algn="ctr"/>
            <a:endParaRPr lang="en-US" dirty="0"/>
          </a:p>
        </p:txBody>
      </p:sp>
      <p:sp>
        <p:nvSpPr>
          <p:cNvPr id="19" name="Rectangle: Rounded Corners 18"/>
          <p:cNvSpPr/>
          <p:nvPr/>
        </p:nvSpPr>
        <p:spPr>
          <a:xfrm>
            <a:off x="7665720" y="3573780"/>
            <a:ext cx="2922494" cy="1833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t>Appropriate statistical testing methods to obtain p-values</a:t>
            </a:r>
          </a:p>
          <a:p>
            <a:pPr algn="ctr"/>
            <a:endParaRPr lang="en-US" dirty="0"/>
          </a:p>
        </p:txBody>
      </p:sp>
      <p:sp>
        <p:nvSpPr>
          <p:cNvPr id="20" name="Rectangle: Rounded Corners 19"/>
          <p:cNvSpPr/>
          <p:nvPr/>
        </p:nvSpPr>
        <p:spPr>
          <a:xfrm>
            <a:off x="4107180" y="3573780"/>
            <a:ext cx="2922494" cy="1833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t>Analyze correlation between data as well as association between dependent variables</a:t>
            </a:r>
          </a:p>
          <a:p>
            <a:pPr algn="ctr"/>
            <a:endParaRPr lang="en-US" dirty="0"/>
          </a:p>
        </p:txBody>
      </p:sp>
      <p:sp>
        <p:nvSpPr>
          <p:cNvPr id="21" name="Arrow: Right 20"/>
          <p:cNvSpPr/>
          <p:nvPr/>
        </p:nvSpPr>
        <p:spPr>
          <a:xfrm>
            <a:off x="3569522" y="1787054"/>
            <a:ext cx="439271" cy="434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p:cNvSpPr/>
          <p:nvPr/>
        </p:nvSpPr>
        <p:spPr>
          <a:xfrm>
            <a:off x="7128061" y="1778926"/>
            <a:ext cx="439271" cy="434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p:cNvSpPr/>
          <p:nvPr/>
        </p:nvSpPr>
        <p:spPr>
          <a:xfrm rot="5400000">
            <a:off x="8907331" y="3030040"/>
            <a:ext cx="439271" cy="434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p:cNvSpPr/>
          <p:nvPr/>
        </p:nvSpPr>
        <p:spPr>
          <a:xfrm rot="10800000">
            <a:off x="7128060" y="4273027"/>
            <a:ext cx="439271" cy="434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6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55280" cy="625475"/>
          </a:xfrm>
        </p:spPr>
        <p:txBody>
          <a:bodyPr>
            <a:normAutofit fontScale="90000"/>
          </a:bodyPr>
          <a:lstStyle/>
          <a:p>
            <a:r>
              <a:rPr lang="en-US" dirty="0"/>
              <a:t>Data Analysis</a:t>
            </a:r>
          </a:p>
        </p:txBody>
      </p:sp>
      <p:pic>
        <p:nvPicPr>
          <p:cNvPr id="4" name="Picture 3" descr="C:\Users\Julian\AppData\Local\Microsoft\Windows\INetCache\Content.Word\Scatter_CUDIT_vs_IV.PNG"/>
          <p:cNvPicPr/>
          <p:nvPr/>
        </p:nvPicPr>
        <p:blipFill>
          <a:blip r:embed="rId2">
            <a:extLst>
              <a:ext uri="{28A0092B-C50C-407E-A947-70E740481C1C}">
                <a14:useLocalDpi xmlns:a14="http://schemas.microsoft.com/office/drawing/2010/main" val="0"/>
              </a:ext>
            </a:extLst>
          </a:blip>
          <a:srcRect/>
          <a:stretch>
            <a:fillRect/>
          </a:stretch>
        </p:blipFill>
        <p:spPr bwMode="auto">
          <a:xfrm>
            <a:off x="0" y="625473"/>
            <a:ext cx="3810000" cy="2609532"/>
          </a:xfrm>
          <a:prstGeom prst="rect">
            <a:avLst/>
          </a:prstGeom>
          <a:noFill/>
          <a:ln>
            <a:noFill/>
          </a:ln>
        </p:spPr>
      </p:pic>
      <p:pic>
        <p:nvPicPr>
          <p:cNvPr id="8" name="Picture 7" descr="C:\Users\Julian\AppData\Local\Microsoft\Windows\INetCache\Content.Word\Histogram_CUDIT_low.png"/>
          <p:cNvPicPr/>
          <p:nvPr/>
        </p:nvPicPr>
        <p:blipFill>
          <a:blip r:embed="rId3">
            <a:extLst>
              <a:ext uri="{28A0092B-C50C-407E-A947-70E740481C1C}">
                <a14:useLocalDpi xmlns:a14="http://schemas.microsoft.com/office/drawing/2010/main" val="0"/>
              </a:ext>
            </a:extLst>
          </a:blip>
          <a:srcRect/>
          <a:stretch>
            <a:fillRect/>
          </a:stretch>
        </p:blipFill>
        <p:spPr bwMode="auto">
          <a:xfrm>
            <a:off x="4144343" y="595032"/>
            <a:ext cx="3693160" cy="2670413"/>
          </a:xfrm>
          <a:prstGeom prst="rect">
            <a:avLst/>
          </a:prstGeom>
          <a:noFill/>
          <a:ln>
            <a:noFill/>
          </a:ln>
        </p:spPr>
      </p:pic>
      <p:pic>
        <p:nvPicPr>
          <p:cNvPr id="13" name="Picture 12" descr="C:\Users\Julian\AppData\Local\Microsoft\Windows\INetCache\Content.Word\Histogram_log(CUDIT_low).png"/>
          <p:cNvPicPr/>
          <p:nvPr/>
        </p:nvPicPr>
        <p:blipFill>
          <a:blip r:embed="rId4">
            <a:extLst>
              <a:ext uri="{28A0092B-C50C-407E-A947-70E740481C1C}">
                <a14:useLocalDpi xmlns:a14="http://schemas.microsoft.com/office/drawing/2010/main" val="0"/>
              </a:ext>
            </a:extLst>
          </a:blip>
          <a:srcRect/>
          <a:stretch>
            <a:fillRect/>
          </a:stretch>
        </p:blipFill>
        <p:spPr bwMode="auto">
          <a:xfrm>
            <a:off x="7837503" y="595031"/>
            <a:ext cx="3693160" cy="2670413"/>
          </a:xfrm>
          <a:prstGeom prst="rect">
            <a:avLst/>
          </a:prstGeom>
          <a:noFill/>
          <a:ln>
            <a:noFill/>
          </a:ln>
        </p:spPr>
      </p:pic>
      <p:sp>
        <p:nvSpPr>
          <p:cNvPr id="14" name="TextBox 13"/>
          <p:cNvSpPr txBox="1"/>
          <p:nvPr/>
        </p:nvSpPr>
        <p:spPr>
          <a:xfrm>
            <a:off x="433070" y="625474"/>
            <a:ext cx="436338" cy="369332"/>
          </a:xfrm>
          <a:prstGeom prst="rect">
            <a:avLst/>
          </a:prstGeom>
          <a:noFill/>
        </p:spPr>
        <p:txBody>
          <a:bodyPr wrap="none" rtlCol="0">
            <a:spAutoFit/>
          </a:bodyPr>
          <a:lstStyle/>
          <a:p>
            <a:r>
              <a:rPr lang="en-US" dirty="0"/>
              <a:t>(a)</a:t>
            </a:r>
          </a:p>
        </p:txBody>
      </p:sp>
      <p:sp>
        <p:nvSpPr>
          <p:cNvPr id="17" name="TextBox 16"/>
          <p:cNvSpPr txBox="1"/>
          <p:nvPr/>
        </p:nvSpPr>
        <p:spPr>
          <a:xfrm>
            <a:off x="4482945" y="570368"/>
            <a:ext cx="531567" cy="369332"/>
          </a:xfrm>
          <a:prstGeom prst="rect">
            <a:avLst/>
          </a:prstGeom>
          <a:noFill/>
        </p:spPr>
        <p:txBody>
          <a:bodyPr wrap="square" rtlCol="0">
            <a:spAutoFit/>
          </a:bodyPr>
          <a:lstStyle/>
          <a:p>
            <a:r>
              <a:rPr lang="en-US" dirty="0"/>
              <a:t>(b)</a:t>
            </a:r>
          </a:p>
        </p:txBody>
      </p:sp>
      <p:sp>
        <p:nvSpPr>
          <p:cNvPr id="18" name="TextBox 17"/>
          <p:cNvSpPr txBox="1"/>
          <p:nvPr/>
        </p:nvSpPr>
        <p:spPr>
          <a:xfrm>
            <a:off x="8171846" y="570368"/>
            <a:ext cx="423514" cy="646331"/>
          </a:xfrm>
          <a:prstGeom prst="rect">
            <a:avLst/>
          </a:prstGeom>
          <a:noFill/>
        </p:spPr>
        <p:txBody>
          <a:bodyPr wrap="square" rtlCol="0">
            <a:spAutoFit/>
          </a:bodyPr>
          <a:lstStyle/>
          <a:p>
            <a:r>
              <a:rPr lang="en-US" dirty="0"/>
              <a:t>(c)</a:t>
            </a:r>
          </a:p>
        </p:txBody>
      </p:sp>
      <p:graphicFrame>
        <p:nvGraphicFramePr>
          <p:cNvPr id="19" name="Table 18"/>
          <p:cNvGraphicFramePr>
            <a:graphicFrameLocks noGrp="1"/>
          </p:cNvGraphicFramePr>
          <p:nvPr>
            <p:extLst>
              <p:ext uri="{D42A27DB-BD31-4B8C-83A1-F6EECF244321}">
                <p14:modId xmlns:p14="http://schemas.microsoft.com/office/powerpoint/2010/main" val="1776205150"/>
              </p:ext>
            </p:extLst>
          </p:nvPr>
        </p:nvGraphicFramePr>
        <p:xfrm>
          <a:off x="433070" y="4685011"/>
          <a:ext cx="5937250" cy="2057781"/>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3811597374"/>
                    </a:ext>
                  </a:extLst>
                </a:gridCol>
                <a:gridCol w="1979295">
                  <a:extLst>
                    <a:ext uri="{9D8B030D-6E8A-4147-A177-3AD203B41FA5}">
                      <a16:colId xmlns:a16="http://schemas.microsoft.com/office/drawing/2014/main" val="2170024160"/>
                    </a:ext>
                  </a:extLst>
                </a:gridCol>
                <a:gridCol w="1979295">
                  <a:extLst>
                    <a:ext uri="{9D8B030D-6E8A-4147-A177-3AD203B41FA5}">
                      <a16:colId xmlns:a16="http://schemas.microsoft.com/office/drawing/2014/main" val="2810279724"/>
                    </a:ext>
                  </a:extLst>
                </a:gridCol>
              </a:tblGrid>
              <a:tr h="187071">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Mean</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Variance</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2353881712"/>
                  </a:ext>
                </a:extLst>
              </a:tr>
              <a:tr h="0">
                <a:tc>
                  <a:txBody>
                    <a:bodyPr/>
                    <a:lstStyle/>
                    <a:p>
                      <a:pPr marL="0" marR="0">
                        <a:lnSpc>
                          <a:spcPct val="107000"/>
                        </a:lnSpc>
                        <a:spcBef>
                          <a:spcPts val="0"/>
                        </a:spcBef>
                        <a:spcAft>
                          <a:spcPts val="0"/>
                        </a:spcAft>
                      </a:pPr>
                      <a:r>
                        <a:rPr lang="en-US" sz="1200">
                          <a:effectLst/>
                        </a:rPr>
                        <a:t>CUDIT_low</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10.4359</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27.1690</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4254572186"/>
                  </a:ext>
                </a:extLst>
              </a:tr>
              <a:tr h="0">
                <a:tc>
                  <a:txBody>
                    <a:bodyPr/>
                    <a:lstStyle/>
                    <a:p>
                      <a:pPr marL="0" marR="0">
                        <a:lnSpc>
                          <a:spcPct val="107000"/>
                        </a:lnSpc>
                        <a:spcBef>
                          <a:spcPts val="0"/>
                        </a:spcBef>
                        <a:spcAft>
                          <a:spcPts val="0"/>
                        </a:spcAft>
                      </a:pPr>
                      <a:r>
                        <a:rPr lang="en-US" sz="1200">
                          <a:effectLst/>
                        </a:rPr>
                        <a:t>CUDIT_high</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10.7500</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24.3875</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3175193557"/>
                  </a:ext>
                </a:extLst>
              </a:tr>
              <a:tr h="0">
                <a:tc>
                  <a:txBody>
                    <a:bodyPr/>
                    <a:lstStyle/>
                    <a:p>
                      <a:pPr marL="0" marR="0">
                        <a:lnSpc>
                          <a:spcPct val="107000"/>
                        </a:lnSpc>
                        <a:spcBef>
                          <a:spcPts val="0"/>
                        </a:spcBef>
                        <a:spcAft>
                          <a:spcPts val="0"/>
                        </a:spcAft>
                      </a:pPr>
                      <a:r>
                        <a:rPr lang="en-US" sz="1200">
                          <a:effectLst/>
                        </a:rPr>
                        <a:t>log(CUDIT_low)</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2.2394</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0.2028</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3331982640"/>
                  </a:ext>
                </a:extLst>
              </a:tr>
              <a:tr h="0">
                <a:tc>
                  <a:txBody>
                    <a:bodyPr/>
                    <a:lstStyle/>
                    <a:p>
                      <a:pPr marL="0" marR="0">
                        <a:lnSpc>
                          <a:spcPct val="107000"/>
                        </a:lnSpc>
                        <a:spcBef>
                          <a:spcPts val="0"/>
                        </a:spcBef>
                        <a:spcAft>
                          <a:spcPts val="0"/>
                        </a:spcAft>
                      </a:pPr>
                      <a:r>
                        <a:rPr lang="en-US" sz="1200">
                          <a:effectLst/>
                        </a:rPr>
                        <a:t>log(CUDIT_high)</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2.2821</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0.1791</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4288787081"/>
                  </a:ext>
                </a:extLst>
              </a:tr>
              <a:tr h="0">
                <a:tc>
                  <a:txBody>
                    <a:bodyPr/>
                    <a:lstStyle/>
                    <a:p>
                      <a:pPr marL="0" marR="0">
                        <a:lnSpc>
                          <a:spcPct val="107000"/>
                        </a:lnSpc>
                        <a:spcBef>
                          <a:spcPts val="0"/>
                        </a:spcBef>
                        <a:spcAft>
                          <a:spcPts val="0"/>
                        </a:spcAft>
                      </a:pPr>
                      <a:r>
                        <a:rPr lang="en-US" sz="1200">
                          <a:effectLst/>
                        </a:rPr>
                        <a:t>CEQ_low</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50.2564</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71.7291</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25415224"/>
                  </a:ext>
                </a:extLst>
              </a:tr>
              <a:tr h="0">
                <a:tc>
                  <a:txBody>
                    <a:bodyPr/>
                    <a:lstStyle/>
                    <a:p>
                      <a:pPr marL="0" marR="0">
                        <a:lnSpc>
                          <a:spcPct val="107000"/>
                        </a:lnSpc>
                        <a:spcBef>
                          <a:spcPts val="0"/>
                        </a:spcBef>
                        <a:spcAft>
                          <a:spcPts val="0"/>
                        </a:spcAft>
                      </a:pPr>
                      <a:r>
                        <a:rPr lang="en-US" sz="1200">
                          <a:effectLst/>
                        </a:rPr>
                        <a:t>CEQ_high</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48.4750</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109.5494</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926704048"/>
                  </a:ext>
                </a:extLst>
              </a:tr>
              <a:tr h="0">
                <a:tc>
                  <a:txBody>
                    <a:bodyPr/>
                    <a:lstStyle/>
                    <a:p>
                      <a:pPr marL="0" marR="0">
                        <a:lnSpc>
                          <a:spcPct val="107000"/>
                        </a:lnSpc>
                        <a:spcBef>
                          <a:spcPts val="0"/>
                        </a:spcBef>
                        <a:spcAft>
                          <a:spcPts val="0"/>
                        </a:spcAft>
                      </a:pPr>
                      <a:r>
                        <a:rPr lang="en-US" sz="1200">
                          <a:effectLst/>
                        </a:rPr>
                        <a:t>Transformed CEQ_low</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3.8912 e+8</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3.3996 e+16</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264616778"/>
                  </a:ext>
                </a:extLst>
              </a:tr>
              <a:tr h="0">
                <a:tc>
                  <a:txBody>
                    <a:bodyPr/>
                    <a:lstStyle/>
                    <a:p>
                      <a:pPr marL="0" marR="0">
                        <a:lnSpc>
                          <a:spcPct val="107000"/>
                        </a:lnSpc>
                        <a:spcBef>
                          <a:spcPts val="0"/>
                        </a:spcBef>
                        <a:spcAft>
                          <a:spcPts val="0"/>
                        </a:spcAft>
                      </a:pPr>
                      <a:r>
                        <a:rPr lang="en-US" sz="1200">
                          <a:effectLst/>
                        </a:rPr>
                        <a:t>Transformed CEQ_high</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3.6210 e+8</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5.2151 e+16</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234270231"/>
                  </a:ext>
                </a:extLst>
              </a:tr>
              <a:tr h="0">
                <a:tc>
                  <a:txBody>
                    <a:bodyPr/>
                    <a:lstStyle/>
                    <a:p>
                      <a:pPr marL="0" marR="0">
                        <a:lnSpc>
                          <a:spcPct val="107000"/>
                        </a:lnSpc>
                        <a:spcBef>
                          <a:spcPts val="0"/>
                        </a:spcBef>
                        <a:spcAft>
                          <a:spcPts val="0"/>
                        </a:spcAft>
                      </a:pPr>
                      <a:r>
                        <a:rPr lang="en-US" sz="1200">
                          <a:effectLst/>
                        </a:rPr>
                        <a:t>IDAS_low</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152.0769</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1510.9941</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2598735104"/>
                  </a:ext>
                </a:extLst>
              </a:tr>
              <a:tr h="0">
                <a:tc>
                  <a:txBody>
                    <a:bodyPr/>
                    <a:lstStyle/>
                    <a:p>
                      <a:pPr marL="0" marR="0">
                        <a:lnSpc>
                          <a:spcPct val="107000"/>
                        </a:lnSpc>
                        <a:spcBef>
                          <a:spcPts val="0"/>
                        </a:spcBef>
                        <a:spcAft>
                          <a:spcPts val="0"/>
                        </a:spcAft>
                      </a:pPr>
                      <a:r>
                        <a:rPr lang="en-US" sz="1200">
                          <a:effectLst/>
                        </a:rPr>
                        <a:t>IDAS_high</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124.4500</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904.2975</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3920163025"/>
                  </a:ext>
                </a:extLst>
              </a:tr>
            </a:tbl>
          </a:graphicData>
        </a:graphic>
      </p:graphicFrame>
      <mc:AlternateContent xmlns:mc="http://schemas.openxmlformats.org/markup-compatibility/2006" xmlns:a14="http://schemas.microsoft.com/office/drawing/2010/main">
        <mc:Choice Requires="a14">
          <p:graphicFrame>
            <p:nvGraphicFramePr>
              <p:cNvPr id="20" name="Table 19"/>
              <p:cNvGraphicFramePr>
                <a:graphicFrameLocks noGrp="1"/>
              </p:cNvGraphicFramePr>
              <p:nvPr>
                <p:extLst>
                  <p:ext uri="{D42A27DB-BD31-4B8C-83A1-F6EECF244321}">
                    <p14:modId xmlns:p14="http://schemas.microsoft.com/office/powerpoint/2010/main" val="1883653515"/>
                  </p:ext>
                </p:extLst>
              </p:nvPr>
            </p:nvGraphicFramePr>
            <p:xfrm>
              <a:off x="433070" y="4116435"/>
              <a:ext cx="5937250" cy="578485"/>
            </p:xfrm>
            <a:graphic>
              <a:graphicData uri="http://schemas.openxmlformats.org/drawingml/2006/table">
                <a:tbl>
                  <a:tblPr firstRow="1" firstCol="1" bandRow="1">
                    <a:tableStyleId>{5C22544A-7EE6-4342-B048-85BDC9FD1C3A}</a:tableStyleId>
                  </a:tblPr>
                  <a:tblGrid>
                    <a:gridCol w="1597025">
                      <a:extLst>
                        <a:ext uri="{9D8B030D-6E8A-4147-A177-3AD203B41FA5}">
                          <a16:colId xmlns:a16="http://schemas.microsoft.com/office/drawing/2014/main" val="3578054925"/>
                        </a:ext>
                      </a:extLst>
                    </a:gridCol>
                    <a:gridCol w="1446530">
                      <a:extLst>
                        <a:ext uri="{9D8B030D-6E8A-4147-A177-3AD203B41FA5}">
                          <a16:colId xmlns:a16="http://schemas.microsoft.com/office/drawing/2014/main" val="3005757329"/>
                        </a:ext>
                      </a:extLst>
                    </a:gridCol>
                    <a:gridCol w="1446530">
                      <a:extLst>
                        <a:ext uri="{9D8B030D-6E8A-4147-A177-3AD203B41FA5}">
                          <a16:colId xmlns:a16="http://schemas.microsoft.com/office/drawing/2014/main" val="1344918414"/>
                        </a:ext>
                      </a:extLst>
                    </a:gridCol>
                    <a:gridCol w="1447165">
                      <a:extLst>
                        <a:ext uri="{9D8B030D-6E8A-4147-A177-3AD203B41FA5}">
                          <a16:colId xmlns:a16="http://schemas.microsoft.com/office/drawing/2014/main" val="2670920904"/>
                        </a:ext>
                      </a:extLst>
                    </a:gridCol>
                  </a:tblGrid>
                  <a:tr h="0">
                    <a:tc>
                      <a:txBody>
                        <a:bodyPr/>
                        <a:lstStyle/>
                        <a:p>
                          <a:pPr marL="0" marR="0">
                            <a:lnSpc>
                              <a:spcPct val="107000"/>
                            </a:lnSpc>
                            <a:spcBef>
                              <a:spcPts val="0"/>
                            </a:spcBef>
                            <a:spcAft>
                              <a:spcPts val="0"/>
                            </a:spcAft>
                            <a:tabLst>
                              <a:tab pos="1346835" algn="r"/>
                            </a:tabLst>
                          </a:pPr>
                          <a:r>
                            <a:rPr lang="en-US" sz="1200">
                              <a:effectLst/>
                            </a:rPr>
                            <a:t>Correlation Coefficient</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CUDIT</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749300" algn="l"/>
                            </a:tabLst>
                          </a:pPr>
                          <a:r>
                            <a:rPr lang="en-US" sz="1200" dirty="0">
                              <a:effectLst/>
                            </a:rPr>
                            <a:t>IDAS</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CEQ</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915582797"/>
                      </a:ext>
                    </a:extLst>
                  </a:tr>
                  <a:tr h="0">
                    <a:tc>
                      <a:txBody>
                        <a:bodyPr/>
                        <a:lstStyle/>
                        <a:p>
                          <a:pPr marL="0" marR="0" algn="ctr">
                            <a:lnSpc>
                              <a:spcPct val="107000"/>
                            </a:lnSpc>
                            <a:spcBef>
                              <a:spcPts val="0"/>
                            </a:spcBef>
                            <a:spcAft>
                              <a:spcPts val="0"/>
                            </a:spcAft>
                          </a:pPr>
                          <a:r>
                            <a:rPr lang="en-US" sz="1200">
                              <a:effectLst/>
                            </a:rPr>
                            <a:t>IV</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0.1374</m:t>
                                </m:r>
                              </m:oMath>
                            </m:oMathPara>
                          </a14:m>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−0.4201</m:t>
                                </m:r>
                              </m:oMath>
                            </m:oMathPara>
                          </a14:m>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−0.02352</m:t>
                                </m:r>
                              </m:oMath>
                            </m:oMathPara>
                          </a14:m>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2412429538"/>
                      </a:ext>
                    </a:extLst>
                  </a:tr>
                </a:tbl>
              </a:graphicData>
            </a:graphic>
          </p:graphicFrame>
        </mc:Choice>
        <mc:Fallback xmlns="">
          <p:graphicFrame>
            <p:nvGraphicFramePr>
              <p:cNvPr id="20" name="Table 19"/>
              <p:cNvGraphicFramePr>
                <a:graphicFrameLocks noGrp="1"/>
              </p:cNvGraphicFramePr>
              <p:nvPr>
                <p:extLst>
                  <p:ext uri="{D42A27DB-BD31-4B8C-83A1-F6EECF244321}">
                    <p14:modId xmlns:p14="http://schemas.microsoft.com/office/powerpoint/2010/main" val="1883653515"/>
                  </p:ext>
                </p:extLst>
              </p:nvPr>
            </p:nvGraphicFramePr>
            <p:xfrm>
              <a:off x="433070" y="4116435"/>
              <a:ext cx="5937250" cy="578485"/>
            </p:xfrm>
            <a:graphic>
              <a:graphicData uri="http://schemas.openxmlformats.org/drawingml/2006/table">
                <a:tbl>
                  <a:tblPr firstRow="1" firstCol="1" bandRow="1">
                    <a:tableStyleId>{5C22544A-7EE6-4342-B048-85BDC9FD1C3A}</a:tableStyleId>
                  </a:tblPr>
                  <a:tblGrid>
                    <a:gridCol w="1597025">
                      <a:extLst>
                        <a:ext uri="{9D8B030D-6E8A-4147-A177-3AD203B41FA5}">
                          <a16:colId xmlns:a16="http://schemas.microsoft.com/office/drawing/2014/main" val="3578054925"/>
                        </a:ext>
                      </a:extLst>
                    </a:gridCol>
                    <a:gridCol w="1446530">
                      <a:extLst>
                        <a:ext uri="{9D8B030D-6E8A-4147-A177-3AD203B41FA5}">
                          <a16:colId xmlns:a16="http://schemas.microsoft.com/office/drawing/2014/main" val="3005757329"/>
                        </a:ext>
                      </a:extLst>
                    </a:gridCol>
                    <a:gridCol w="1446530">
                      <a:extLst>
                        <a:ext uri="{9D8B030D-6E8A-4147-A177-3AD203B41FA5}">
                          <a16:colId xmlns:a16="http://schemas.microsoft.com/office/drawing/2014/main" val="1344918414"/>
                        </a:ext>
                      </a:extLst>
                    </a:gridCol>
                    <a:gridCol w="1447165">
                      <a:extLst>
                        <a:ext uri="{9D8B030D-6E8A-4147-A177-3AD203B41FA5}">
                          <a16:colId xmlns:a16="http://schemas.microsoft.com/office/drawing/2014/main" val="2670920904"/>
                        </a:ext>
                      </a:extLst>
                    </a:gridCol>
                  </a:tblGrid>
                  <a:tr h="382778">
                    <a:tc>
                      <a:txBody>
                        <a:bodyPr/>
                        <a:lstStyle/>
                        <a:p>
                          <a:pPr marL="0" marR="0">
                            <a:lnSpc>
                              <a:spcPct val="107000"/>
                            </a:lnSpc>
                            <a:spcBef>
                              <a:spcPts val="0"/>
                            </a:spcBef>
                            <a:spcAft>
                              <a:spcPts val="0"/>
                            </a:spcAft>
                            <a:tabLst>
                              <a:tab pos="1346835" algn="r"/>
                            </a:tabLst>
                          </a:pPr>
                          <a:r>
                            <a:rPr lang="en-US" sz="1200">
                              <a:effectLst/>
                            </a:rPr>
                            <a:t>Correlation Coefficient</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CUDIT</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749300" algn="l"/>
                            </a:tabLst>
                          </a:pPr>
                          <a:r>
                            <a:rPr lang="en-US" sz="1200" dirty="0">
                              <a:effectLst/>
                            </a:rPr>
                            <a:t>IDAS</a:t>
                          </a:r>
                          <a:endParaRPr lang="en-US"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CEQ</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915582797"/>
                      </a:ext>
                    </a:extLst>
                  </a:tr>
                  <a:tr h="195707">
                    <a:tc>
                      <a:txBody>
                        <a:bodyPr/>
                        <a:lstStyle/>
                        <a:p>
                          <a:pPr marL="0" marR="0" algn="ctr">
                            <a:lnSpc>
                              <a:spcPct val="107000"/>
                            </a:lnSpc>
                            <a:spcBef>
                              <a:spcPts val="0"/>
                            </a:spcBef>
                            <a:spcAft>
                              <a:spcPts val="0"/>
                            </a:spcAft>
                          </a:pPr>
                          <a:r>
                            <a:rPr lang="en-US" sz="1200">
                              <a:effectLst/>
                            </a:rPr>
                            <a:t>IV</a:t>
                          </a:r>
                          <a:endParaRPr lang="en-US"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endParaRPr lang="en-US"/>
                        </a:p>
                      </a:txBody>
                      <a:tcPr marL="68580" marR="68580" marT="0" marB="0">
                        <a:blipFill>
                          <a:blip r:embed="rId5"/>
                          <a:stretch>
                            <a:fillRect l="-110970" t="-221875" r="-202532" b="-43750"/>
                          </a:stretch>
                        </a:blipFill>
                      </a:tcPr>
                    </a:tc>
                    <a:tc>
                      <a:txBody>
                        <a:bodyPr/>
                        <a:lstStyle/>
                        <a:p>
                          <a:endParaRPr lang="en-US"/>
                        </a:p>
                      </a:txBody>
                      <a:tcPr marL="68580" marR="68580" marT="0" marB="0">
                        <a:blipFill>
                          <a:blip r:embed="rId5"/>
                          <a:stretch>
                            <a:fillRect l="-210084" t="-221875" r="-101681" b="-43750"/>
                          </a:stretch>
                        </a:blipFill>
                      </a:tcPr>
                    </a:tc>
                    <a:tc>
                      <a:txBody>
                        <a:bodyPr/>
                        <a:lstStyle/>
                        <a:p>
                          <a:endParaRPr lang="en-US"/>
                        </a:p>
                      </a:txBody>
                      <a:tcPr marL="68580" marR="68580" marT="0" marB="0">
                        <a:blipFill>
                          <a:blip r:embed="rId5"/>
                          <a:stretch>
                            <a:fillRect l="-311392" t="-221875" r="-2110" b="-43750"/>
                          </a:stretch>
                        </a:blipFill>
                      </a:tcPr>
                    </a:tc>
                    <a:extLst>
                      <a:ext uri="{0D108BD9-81ED-4DB2-BD59-A6C34878D82A}">
                        <a16:rowId xmlns:a16="http://schemas.microsoft.com/office/drawing/2014/main" val="2412429538"/>
                      </a:ext>
                    </a:extLst>
                  </a:tr>
                </a:tbl>
              </a:graphicData>
            </a:graphic>
          </p:graphicFrame>
        </mc:Fallback>
      </mc:AlternateContent>
      <p:sp>
        <p:nvSpPr>
          <p:cNvPr id="21" name="TextBox 20"/>
          <p:cNvSpPr txBox="1"/>
          <p:nvPr/>
        </p:nvSpPr>
        <p:spPr>
          <a:xfrm>
            <a:off x="433070" y="3284307"/>
            <a:ext cx="11596370" cy="646331"/>
          </a:xfrm>
          <a:prstGeom prst="rect">
            <a:avLst/>
          </a:prstGeom>
          <a:noFill/>
        </p:spPr>
        <p:txBody>
          <a:bodyPr wrap="square" rtlCol="0">
            <a:spAutoFit/>
          </a:bodyPr>
          <a:lstStyle/>
          <a:p>
            <a:r>
              <a:rPr lang="en-US" dirty="0"/>
              <a:t>Figure 1. Scatterplots and histograms were used to observe the trends of the variables.  The shapes of the distribution direction for further analysis, including necessary transformations and appropriate statistical testing methods. </a:t>
            </a:r>
          </a:p>
        </p:txBody>
      </p:sp>
      <p:sp>
        <p:nvSpPr>
          <p:cNvPr id="22" name="TextBox 21"/>
          <p:cNvSpPr txBox="1"/>
          <p:nvPr/>
        </p:nvSpPr>
        <p:spPr>
          <a:xfrm>
            <a:off x="6370320" y="4116435"/>
            <a:ext cx="5613400" cy="2308324"/>
          </a:xfrm>
          <a:prstGeom prst="rect">
            <a:avLst/>
          </a:prstGeom>
          <a:noFill/>
        </p:spPr>
        <p:txBody>
          <a:bodyPr wrap="square" rtlCol="0">
            <a:spAutoFit/>
          </a:bodyPr>
          <a:lstStyle/>
          <a:p>
            <a:r>
              <a:rPr lang="en-US" sz="2400" dirty="0"/>
              <a:t>Table 1. Pearson’s correlation coefficient, as well as the means and variances were calculated in order to confirm trends from observations, as well as to provide further direction for selecting an appropriate testing method </a:t>
            </a:r>
          </a:p>
        </p:txBody>
      </p:sp>
    </p:spTree>
    <p:extLst>
      <p:ext uri="{BB962C8B-B14F-4D97-AF65-F5344CB8AC3E}">
        <p14:creationId xmlns:p14="http://schemas.microsoft.com/office/powerpoint/2010/main" val="209894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088630" cy="708212"/>
          </a:xfrm>
        </p:spPr>
        <p:txBody>
          <a:bodyPr>
            <a:normAutofit fontScale="90000"/>
          </a:bodyPr>
          <a:lstStyle/>
          <a:p>
            <a:r>
              <a:rPr lang="en-US" dirty="0"/>
              <a:t>Hypothesis Testing</a:t>
            </a:r>
          </a:p>
        </p:txBody>
      </p:sp>
      <p:sp>
        <p:nvSpPr>
          <p:cNvPr id="3" name="Content Placeholder 2"/>
          <p:cNvSpPr>
            <a:spLocks noGrp="1"/>
          </p:cNvSpPr>
          <p:nvPr>
            <p:ph idx="1"/>
          </p:nvPr>
        </p:nvSpPr>
        <p:spPr>
          <a:xfrm>
            <a:off x="81280" y="1325563"/>
            <a:ext cx="8007350" cy="5405437"/>
          </a:xfrm>
        </p:spPr>
        <p:txBody>
          <a:bodyPr/>
          <a:lstStyle/>
          <a:p>
            <a:r>
              <a:rPr lang="en-US" dirty="0"/>
              <a:t>Welch’s t-test (with non-equal variances)</a:t>
            </a:r>
          </a:p>
          <a:p>
            <a:r>
              <a:rPr lang="en-US" dirty="0"/>
              <a:t>Mann-Whitney U-test</a:t>
            </a:r>
          </a:p>
          <a:p>
            <a:r>
              <a:rPr lang="en-US" dirty="0"/>
              <a:t>Randomization Test</a:t>
            </a:r>
          </a:p>
          <a:p>
            <a:pPr marL="0" indent="0">
              <a:buNone/>
            </a:pPr>
            <a:r>
              <a:rPr lang="en-US" dirty="0"/>
              <a:t>With no information of the underlying population and difficult distribution shapes to work with, nonparametric methods were useful for obtaining more accurate results.  </a:t>
            </a:r>
          </a:p>
          <a:p>
            <a:pPr marL="0" indent="0">
              <a:buNone/>
            </a:pPr>
            <a:endParaRPr lang="en-US" dirty="0"/>
          </a:p>
          <a:p>
            <a:pPr marL="0" indent="0">
              <a:buNone/>
            </a:pPr>
            <a:r>
              <a:rPr lang="en-US" dirty="0"/>
              <a:t>Three tests involving varying levels of standardization and power were used to gauge the variance of results.</a:t>
            </a:r>
          </a:p>
          <a:p>
            <a:pPr marL="0" indent="0">
              <a:buNone/>
            </a:pPr>
            <a:endParaRPr lang="en-US" dirty="0"/>
          </a:p>
        </p:txBody>
      </p:sp>
      <p:pic>
        <p:nvPicPr>
          <p:cNvPr id="6" name="Picture 5" descr="C:\Users\Julian\AppData\Local\Microsoft\Windows\INetCache\Content.Word\Null_CUDI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8630" y="1287780"/>
            <a:ext cx="4037330" cy="3192780"/>
          </a:xfrm>
          <a:prstGeom prst="rect">
            <a:avLst/>
          </a:prstGeom>
          <a:noFill/>
          <a:ln>
            <a:noFill/>
          </a:ln>
        </p:spPr>
      </p:pic>
      <p:sp>
        <p:nvSpPr>
          <p:cNvPr id="7" name="TextBox 6"/>
          <p:cNvSpPr txBox="1"/>
          <p:nvPr/>
        </p:nvSpPr>
        <p:spPr>
          <a:xfrm>
            <a:off x="8169910" y="4577080"/>
            <a:ext cx="3691890" cy="1754326"/>
          </a:xfrm>
          <a:prstGeom prst="rect">
            <a:avLst/>
          </a:prstGeom>
          <a:noFill/>
        </p:spPr>
        <p:txBody>
          <a:bodyPr wrap="square" rtlCol="0">
            <a:spAutoFit/>
          </a:bodyPr>
          <a:lstStyle/>
          <a:p>
            <a:r>
              <a:rPr lang="en-US" dirty="0"/>
              <a:t>Figure 2. The null distribution for the test statistic was generated using ten-thousand random permutations of the dependent variables.  The red vertical line indicates the value of the test statistic from the original data.</a:t>
            </a:r>
          </a:p>
        </p:txBody>
      </p:sp>
    </p:spTree>
    <p:extLst>
      <p:ext uri="{BB962C8B-B14F-4D97-AF65-F5344CB8AC3E}">
        <p14:creationId xmlns:p14="http://schemas.microsoft.com/office/powerpoint/2010/main" val="123218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186518" cy="591671"/>
          </a:xfrm>
        </p:spPr>
        <p:txBody>
          <a:bodyPr>
            <a:normAutofit fontScale="90000"/>
          </a:bodyPr>
          <a:lstStyle/>
          <a:p>
            <a:r>
              <a:rPr lang="en-US" dirty="0"/>
              <a:t>Results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66113126"/>
              </p:ext>
            </p:extLst>
          </p:nvPr>
        </p:nvGraphicFramePr>
        <p:xfrm>
          <a:off x="59472" y="591669"/>
          <a:ext cx="11751526" cy="2263228"/>
        </p:xfrm>
        <a:graphic>
          <a:graphicData uri="http://schemas.openxmlformats.org/drawingml/2006/table">
            <a:tbl>
              <a:tblPr firstRow="1" firstCol="1" bandRow="1">
                <a:tableStyleId>{5C22544A-7EE6-4342-B048-85BDC9FD1C3A}</a:tableStyleId>
              </a:tblPr>
              <a:tblGrid>
                <a:gridCol w="2937254">
                  <a:extLst>
                    <a:ext uri="{9D8B030D-6E8A-4147-A177-3AD203B41FA5}">
                      <a16:colId xmlns:a16="http://schemas.microsoft.com/office/drawing/2014/main" val="294683999"/>
                    </a:ext>
                  </a:extLst>
                </a:gridCol>
                <a:gridCol w="2937254">
                  <a:extLst>
                    <a:ext uri="{9D8B030D-6E8A-4147-A177-3AD203B41FA5}">
                      <a16:colId xmlns:a16="http://schemas.microsoft.com/office/drawing/2014/main" val="2307529356"/>
                    </a:ext>
                  </a:extLst>
                </a:gridCol>
                <a:gridCol w="2938509">
                  <a:extLst>
                    <a:ext uri="{9D8B030D-6E8A-4147-A177-3AD203B41FA5}">
                      <a16:colId xmlns:a16="http://schemas.microsoft.com/office/drawing/2014/main" val="1807316654"/>
                    </a:ext>
                  </a:extLst>
                </a:gridCol>
                <a:gridCol w="2938509">
                  <a:extLst>
                    <a:ext uri="{9D8B030D-6E8A-4147-A177-3AD203B41FA5}">
                      <a16:colId xmlns:a16="http://schemas.microsoft.com/office/drawing/2014/main" val="388639254"/>
                    </a:ext>
                  </a:extLst>
                </a:gridCol>
              </a:tblGrid>
              <a:tr h="565807">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CUDIT</a:t>
                      </a:r>
                      <a:endParaRPr lang="en-US" sz="2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IDAS</a:t>
                      </a:r>
                      <a:endParaRPr lang="en-US" sz="24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CEQ</a:t>
                      </a:r>
                      <a:endParaRPr lang="en-US" sz="24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3855440543"/>
                  </a:ext>
                </a:extLst>
              </a:tr>
              <a:tr h="565807">
                <a:tc>
                  <a:txBody>
                    <a:bodyPr/>
                    <a:lstStyle/>
                    <a:p>
                      <a:pPr marL="0" marR="0">
                        <a:lnSpc>
                          <a:spcPct val="107000"/>
                        </a:lnSpc>
                        <a:spcBef>
                          <a:spcPts val="0"/>
                        </a:spcBef>
                        <a:spcAft>
                          <a:spcPts val="0"/>
                        </a:spcAft>
                      </a:pPr>
                      <a:r>
                        <a:rPr lang="en-US" sz="2400">
                          <a:effectLst/>
                        </a:rPr>
                        <a:t>t-test</a:t>
                      </a:r>
                      <a:endParaRPr lang="en-US" sz="24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0.3347</a:t>
                      </a:r>
                      <a:endParaRPr lang="en-US" sz="2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0.0004263</a:t>
                      </a:r>
                      <a:endParaRPr lang="en-US" sz="2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0.2845</a:t>
                      </a:r>
                      <a:endParaRPr lang="en-US" sz="24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214410363"/>
                  </a:ext>
                </a:extLst>
              </a:tr>
              <a:tr h="565807">
                <a:tc>
                  <a:txBody>
                    <a:bodyPr/>
                    <a:lstStyle/>
                    <a:p>
                      <a:pPr marL="0" marR="0">
                        <a:lnSpc>
                          <a:spcPct val="107000"/>
                        </a:lnSpc>
                        <a:spcBef>
                          <a:spcPts val="0"/>
                        </a:spcBef>
                        <a:spcAft>
                          <a:spcPts val="0"/>
                        </a:spcAft>
                      </a:pPr>
                      <a:r>
                        <a:rPr lang="en-US" sz="2400">
                          <a:effectLst/>
                        </a:rPr>
                        <a:t>Mann-Whitney U</a:t>
                      </a:r>
                      <a:endParaRPr lang="en-US" sz="24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0.3200</a:t>
                      </a:r>
                      <a:endParaRPr lang="en-US" sz="24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0.0014581</a:t>
                      </a:r>
                      <a:endParaRPr lang="en-US" sz="24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0.2943</a:t>
                      </a:r>
                      <a:endParaRPr lang="en-US" sz="2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353858643"/>
                  </a:ext>
                </a:extLst>
              </a:tr>
              <a:tr h="565807">
                <a:tc>
                  <a:txBody>
                    <a:bodyPr/>
                    <a:lstStyle/>
                    <a:p>
                      <a:pPr marL="0" marR="0">
                        <a:lnSpc>
                          <a:spcPct val="107000"/>
                        </a:lnSpc>
                        <a:spcBef>
                          <a:spcPts val="0"/>
                        </a:spcBef>
                        <a:spcAft>
                          <a:spcPts val="0"/>
                        </a:spcAft>
                      </a:pPr>
                      <a:r>
                        <a:rPr lang="en-US" sz="2400">
                          <a:effectLst/>
                        </a:rPr>
                        <a:t>Randomization</a:t>
                      </a:r>
                      <a:endParaRPr lang="en-US" sz="24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0.4025</a:t>
                      </a:r>
                      <a:endParaRPr lang="en-US" sz="24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0.0004</a:t>
                      </a:r>
                      <a:endParaRPr lang="en-US" sz="24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0.2078</a:t>
                      </a:r>
                      <a:endParaRPr lang="en-US" sz="2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974691363"/>
                  </a:ext>
                </a:extLst>
              </a:tr>
            </a:tbl>
          </a:graphicData>
        </a:graphic>
      </p:graphicFrame>
      <p:sp>
        <p:nvSpPr>
          <p:cNvPr id="6" name="TextBox 5"/>
          <p:cNvSpPr txBox="1"/>
          <p:nvPr/>
        </p:nvSpPr>
        <p:spPr>
          <a:xfrm>
            <a:off x="0" y="2854899"/>
            <a:ext cx="11920062" cy="920687"/>
          </a:xfrm>
          <a:prstGeom prst="rect">
            <a:avLst/>
          </a:prstGeom>
          <a:noFill/>
        </p:spPr>
        <p:txBody>
          <a:bodyPr wrap="square" rtlCol="0">
            <a:spAutoFit/>
          </a:bodyPr>
          <a:lstStyle/>
          <a:p>
            <a:r>
              <a:rPr lang="en-US" dirty="0"/>
              <a:t>Table 2. p-Values indicate that the null hypothesis cannot be rejected for CUDIT and CEQ, while for IDAS, it supports the alternative hypothesis.   Despite the varying results of the p-values obtained from the three methods, there doesn’t appear to be an egregious gap between the numbers, which  indicates no blatant error in the choice of tests.  </a:t>
            </a:r>
          </a:p>
        </p:txBody>
      </p:sp>
      <p:pic>
        <p:nvPicPr>
          <p:cNvPr id="7" name="Picture 6" descr="C:\Users\Julian\AppData\Local\Microsoft\Windows\INetCache\Content.Word\Null_CUDI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382" y="3823447"/>
            <a:ext cx="2953002" cy="2025980"/>
          </a:xfrm>
          <a:prstGeom prst="rect">
            <a:avLst/>
          </a:prstGeom>
          <a:noFill/>
          <a:ln>
            <a:noFill/>
          </a:ln>
        </p:spPr>
      </p:pic>
      <p:pic>
        <p:nvPicPr>
          <p:cNvPr id="8" name="Picture 7" descr="C:\Users\Julian\AppData\Local\Microsoft\Windows\INetCache\Content.Word\Null_CEQ.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9294" y="3823447"/>
            <a:ext cx="2953002" cy="2025980"/>
          </a:xfrm>
          <a:prstGeom prst="rect">
            <a:avLst/>
          </a:prstGeom>
          <a:noFill/>
          <a:ln>
            <a:noFill/>
          </a:ln>
        </p:spPr>
      </p:pic>
      <p:pic>
        <p:nvPicPr>
          <p:cNvPr id="9" name="Picture 8" descr="C:\Users\Julian\AppData\Local\Microsoft\Windows\INetCache\Content.Word\Null_IDAS.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8838" y="3823447"/>
            <a:ext cx="2953002" cy="2025980"/>
          </a:xfrm>
          <a:prstGeom prst="rect">
            <a:avLst/>
          </a:prstGeom>
          <a:noFill/>
          <a:ln>
            <a:noFill/>
          </a:ln>
        </p:spPr>
      </p:pic>
      <p:sp>
        <p:nvSpPr>
          <p:cNvPr id="10" name="TextBox 9"/>
          <p:cNvSpPr txBox="1"/>
          <p:nvPr/>
        </p:nvSpPr>
        <p:spPr>
          <a:xfrm>
            <a:off x="304800" y="5846784"/>
            <a:ext cx="11846560" cy="923330"/>
          </a:xfrm>
          <a:prstGeom prst="rect">
            <a:avLst/>
          </a:prstGeom>
          <a:noFill/>
        </p:spPr>
        <p:txBody>
          <a:bodyPr wrap="square" rtlCol="0">
            <a:spAutoFit/>
          </a:bodyPr>
          <a:lstStyle/>
          <a:p>
            <a:r>
              <a:rPr lang="en-US" dirty="0"/>
              <a:t>Figure 3. A visual representation of the null distributions generated by the randomization method.  The red vertical lines indicate the original test statistics for each variables.  Their positions graphically represent the p-values, with only IDAS deviating significantly from the null distribution.</a:t>
            </a:r>
          </a:p>
        </p:txBody>
      </p:sp>
    </p:spTree>
    <p:extLst>
      <p:ext uri="{BB962C8B-B14F-4D97-AF65-F5344CB8AC3E}">
        <p14:creationId xmlns:p14="http://schemas.microsoft.com/office/powerpoint/2010/main" val="168168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64320" cy="727075"/>
          </a:xfrm>
        </p:spPr>
        <p:txBody>
          <a:bodyPr>
            <a:normAutofit fontScale="90000"/>
          </a:bodyPr>
          <a:lstStyle/>
          <a:p>
            <a:r>
              <a:rPr lang="en-US" dirty="0"/>
              <a:t>Discussion</a:t>
            </a:r>
          </a:p>
        </p:txBody>
      </p:sp>
      <p:sp>
        <p:nvSpPr>
          <p:cNvPr id="3" name="Content Placeholder 2"/>
          <p:cNvSpPr>
            <a:spLocks noGrp="1"/>
          </p:cNvSpPr>
          <p:nvPr>
            <p:ph idx="1"/>
          </p:nvPr>
        </p:nvSpPr>
        <p:spPr>
          <a:xfrm>
            <a:off x="91440" y="727074"/>
            <a:ext cx="12100560" cy="6166485"/>
          </a:xfrm>
        </p:spPr>
        <p:txBody>
          <a:bodyPr>
            <a:normAutofit/>
          </a:bodyPr>
          <a:lstStyle/>
          <a:p>
            <a:pPr marL="0" indent="0">
              <a:buNone/>
            </a:pPr>
            <a:r>
              <a:rPr lang="en-US" sz="2000" b="1" dirty="0"/>
              <a:t>Statistical Analysis</a:t>
            </a:r>
          </a:p>
          <a:p>
            <a:pPr marL="0" indent="0">
              <a:buNone/>
            </a:pPr>
            <a:r>
              <a:rPr lang="en-US" sz="2000" dirty="0"/>
              <a:t>The shapes of the distributions for the dependent variables were irregular, making normalizing transformations and standard parametric tests difficult to use.</a:t>
            </a:r>
          </a:p>
          <a:p>
            <a:pPr marL="0" indent="0">
              <a:buNone/>
            </a:pPr>
            <a:r>
              <a:rPr lang="en-US" sz="2000" dirty="0"/>
              <a:t>Welch’s t-test: corrects for unequal variance and can be used for unequal number of samples</a:t>
            </a:r>
          </a:p>
          <a:p>
            <a:pPr marL="0" indent="0">
              <a:buNone/>
            </a:pPr>
            <a:r>
              <a:rPr lang="en-US" sz="2000" dirty="0"/>
              <a:t>Mann-Whitney U-test: Rank based test.  Despite differences in variance (Table 1), the shapes of distributions are similar across both groups, satisfying one of the conditions for this test.</a:t>
            </a:r>
          </a:p>
          <a:p>
            <a:pPr marL="0" indent="0">
              <a:buNone/>
            </a:pPr>
            <a:r>
              <a:rPr lang="en-US" sz="2000" dirty="0"/>
              <a:t>Randomization: 10,000 random permutations of group assignment across sample to generate a null distribution.  Most effective as it directly uses the given data to generate a null to compare the test statistics against.</a:t>
            </a:r>
          </a:p>
          <a:p>
            <a:pPr marL="0" indent="0">
              <a:buNone/>
            </a:pPr>
            <a:r>
              <a:rPr lang="en-US" sz="2000" dirty="0"/>
              <a:t>p-values suggests we can only reject the null hypothesis for IDAS, but not for CUDIT and CEQ</a:t>
            </a:r>
          </a:p>
          <a:p>
            <a:pPr marL="0" indent="0">
              <a:buNone/>
            </a:pPr>
            <a:endParaRPr lang="en-US" sz="2000" dirty="0"/>
          </a:p>
          <a:p>
            <a:pPr marL="0" indent="0">
              <a:buNone/>
            </a:pPr>
            <a:r>
              <a:rPr lang="en-US" sz="2000" dirty="0"/>
              <a:t>Limitations</a:t>
            </a:r>
          </a:p>
          <a:p>
            <a:r>
              <a:rPr lang="en-US" sz="2000" dirty="0"/>
              <a:t>The use of a cross-sectional study rather than a longitudinal one limits the scope of time</a:t>
            </a:r>
          </a:p>
          <a:p>
            <a:r>
              <a:rPr lang="en-US" sz="2000" dirty="0"/>
              <a:t>Incomplete data, limited sample size and unknown population</a:t>
            </a:r>
          </a:p>
          <a:p>
            <a:r>
              <a:rPr lang="en-US" sz="2000" dirty="0"/>
              <a:t>Limitations of the measures: Likert scale lacks specificity and numerical conversion led to equal distribution in weight for every response </a:t>
            </a:r>
          </a:p>
        </p:txBody>
      </p:sp>
    </p:spTree>
    <p:extLst>
      <p:ext uri="{BB962C8B-B14F-4D97-AF65-F5344CB8AC3E}">
        <p14:creationId xmlns:p14="http://schemas.microsoft.com/office/powerpoint/2010/main" val="264628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341224" cy="560293"/>
          </a:xfrm>
        </p:spPr>
        <p:txBody>
          <a:bodyPr>
            <a:normAutofit fontScale="90000"/>
          </a:bodyPr>
          <a:lstStyle/>
          <a:p>
            <a:r>
              <a:rPr lang="en-US" dirty="0"/>
              <a:t>Conclusions and Moving Forward</a:t>
            </a:r>
          </a:p>
        </p:txBody>
      </p:sp>
      <p:sp>
        <p:nvSpPr>
          <p:cNvPr id="3" name="Content Placeholder 2"/>
          <p:cNvSpPr>
            <a:spLocks noGrp="1"/>
          </p:cNvSpPr>
          <p:nvPr>
            <p:ph idx="1"/>
          </p:nvPr>
        </p:nvSpPr>
        <p:spPr>
          <a:xfrm>
            <a:off x="0" y="728345"/>
            <a:ext cx="12192000" cy="4247068"/>
          </a:xfrm>
        </p:spPr>
        <p:txBody>
          <a:bodyPr/>
          <a:lstStyle/>
          <a:p>
            <a:pPr marL="0" indent="0">
              <a:buNone/>
            </a:pPr>
            <a:r>
              <a:rPr lang="en-US" dirty="0"/>
              <a:t>Various methods indicate that there is no statistically significant difference in mean for CEQ and CUDIT  scores across both groups.  IDAS in contrast, displays significantly lower scores in the heavier smokers.  </a:t>
            </a:r>
          </a:p>
          <a:p>
            <a:pPr marL="0" indent="0">
              <a:buNone/>
            </a:pPr>
            <a:endParaRPr lang="en-US" dirty="0"/>
          </a:p>
          <a:p>
            <a:pPr marL="0" indent="0">
              <a:buNone/>
            </a:pPr>
            <a:r>
              <a:rPr lang="en-US" dirty="0"/>
              <a:t>With increasing support for legalization across the nation, both quantity and quality of data available will concurrently increase.  Despite widespread perception, contemporary research suggests that cannabis does have potential for abuse.  Many studies focus on the possible medicinal benefits of the substance, but with steadily public access to cannabis products, more studies on its negative effects on both physical and mental health are equally important.</a:t>
            </a:r>
          </a:p>
        </p:txBody>
      </p:sp>
      <p:sp>
        <p:nvSpPr>
          <p:cNvPr id="4" name="TextBox 3"/>
          <p:cNvSpPr txBox="1"/>
          <p:nvPr/>
        </p:nvSpPr>
        <p:spPr>
          <a:xfrm>
            <a:off x="125506" y="5212976"/>
            <a:ext cx="11976847" cy="2123658"/>
          </a:xfrm>
          <a:prstGeom prst="rect">
            <a:avLst/>
          </a:prstGeom>
          <a:noFill/>
        </p:spPr>
        <p:txBody>
          <a:bodyPr wrap="square" rtlCol="0">
            <a:spAutoFit/>
          </a:bodyPr>
          <a:lstStyle/>
          <a:p>
            <a:r>
              <a:rPr lang="en-US" sz="2400" dirty="0"/>
              <a:t>Acknowledgements</a:t>
            </a:r>
          </a:p>
          <a:p>
            <a:r>
              <a:rPr lang="en-US" sz="2400" dirty="0"/>
              <a:t>Dr. James R. McKay, Department of Psychiatry, University of Pennsylvania</a:t>
            </a:r>
          </a:p>
          <a:p>
            <a:r>
              <a:rPr lang="en-US" sz="2400" dirty="0"/>
              <a:t>Dr. Marcel Bonn-Miller, Department of Psychiatry, University of Pennsylvania</a:t>
            </a:r>
          </a:p>
          <a:p>
            <a:r>
              <a:rPr lang="en-US" sz="2400" dirty="0"/>
              <a:t>Mallory </a:t>
            </a:r>
            <a:r>
              <a:rPr lang="en-US" sz="2400" dirty="0" err="1"/>
              <a:t>Loflin</a:t>
            </a:r>
            <a:r>
              <a:rPr lang="en-US" sz="2400" dirty="0"/>
              <a:t>, MA, University of Albany</a:t>
            </a:r>
          </a:p>
          <a:p>
            <a:endParaRPr lang="en-US" dirty="0"/>
          </a:p>
          <a:p>
            <a:endParaRPr lang="en-US" dirty="0"/>
          </a:p>
        </p:txBody>
      </p:sp>
    </p:spTree>
    <p:extLst>
      <p:ext uri="{BB962C8B-B14F-4D97-AF65-F5344CB8AC3E}">
        <p14:creationId xmlns:p14="http://schemas.microsoft.com/office/powerpoint/2010/main" val="314356390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4348</TotalTime>
  <Words>899</Words>
  <Application>Microsoft Office PowerPoint</Application>
  <PresentationFormat>Widescreen</PresentationFormat>
  <Paragraphs>118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Malgun Gothic</vt:lpstr>
      <vt:lpstr>Arial</vt:lpstr>
      <vt:lpstr>Calibri</vt:lpstr>
      <vt:lpstr>Cambria Math</vt:lpstr>
      <vt:lpstr>Corbel</vt:lpstr>
      <vt:lpstr>Times New Roman</vt:lpstr>
      <vt:lpstr>Depth</vt:lpstr>
      <vt:lpstr>Cannabis Use and its Effects on Measures  of Mental Health</vt:lpstr>
      <vt:lpstr>Background</vt:lpstr>
      <vt:lpstr>Hypothesis</vt:lpstr>
      <vt:lpstr>Methods</vt:lpstr>
      <vt:lpstr>Data Analysis</vt:lpstr>
      <vt:lpstr>Hypothesis Testing</vt:lpstr>
      <vt:lpstr>Results</vt:lpstr>
      <vt:lpstr>Discussion</vt:lpstr>
      <vt:lpstr>Conclusions and Moving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Cannabis abuse and its effects on various measures of mental health</dc:title>
  <dc:creator>Julian</dc:creator>
  <cp:lastModifiedBy>Julian</cp:lastModifiedBy>
  <cp:revision>34</cp:revision>
  <dcterms:created xsi:type="dcterms:W3CDTF">2017-04-23T16:07:06Z</dcterms:created>
  <dcterms:modified xsi:type="dcterms:W3CDTF">2017-04-27T18:38:46Z</dcterms:modified>
</cp:coreProperties>
</file>