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936"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CABD2-5BD9-4782-BC7F-6031B20281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20458EC-94ED-4ACC-93CD-E3CE0EDD4976}">
      <dgm:prSet/>
      <dgm:spPr/>
      <dgm:t>
        <a:bodyPr/>
        <a:lstStyle/>
        <a:p>
          <a:r>
            <a:rPr lang="en-US" dirty="0">
              <a:latin typeface="Times New Roman" panose="02020603050405020304" pitchFamily="18" charset="0"/>
              <a:cs typeface="Times New Roman" panose="02020603050405020304" pitchFamily="18" charset="0"/>
            </a:rPr>
            <a:t>The Scrum Master fills the role of a Project Manager, but they are so much more. A good Scrum Master will guide their team, using their knowledge of scrum methodology, agile principles and best practices.</a:t>
          </a:r>
        </a:p>
      </dgm:t>
    </dgm:pt>
    <dgm:pt modelId="{7C1633AF-079C-4415-AD80-7D454D79B8BB}" type="parTrans" cxnId="{8387958E-1DC2-406F-A557-CB9708BF0FE7}">
      <dgm:prSet/>
      <dgm:spPr/>
      <dgm:t>
        <a:bodyPr/>
        <a:lstStyle/>
        <a:p>
          <a:endParaRPr lang="en-US"/>
        </a:p>
      </dgm:t>
    </dgm:pt>
    <dgm:pt modelId="{8BB3FD02-AC95-408F-914C-DA7586A237DC}" type="sibTrans" cxnId="{8387958E-1DC2-406F-A557-CB9708BF0FE7}">
      <dgm:prSet/>
      <dgm:spPr/>
      <dgm:t>
        <a:bodyPr/>
        <a:lstStyle/>
        <a:p>
          <a:endParaRPr lang="en-US"/>
        </a:p>
      </dgm:t>
    </dgm:pt>
    <dgm:pt modelId="{41B3AA95-A430-40FB-A963-564E727563EF}">
      <dgm:prSet/>
      <dgm:spPr/>
      <dgm:t>
        <a:bodyPr/>
        <a:lstStyle/>
        <a:p>
          <a:r>
            <a:rPr lang="en-US" dirty="0">
              <a:latin typeface="Times New Roman" panose="02020603050405020304" pitchFamily="18" charset="0"/>
              <a:cs typeface="Times New Roman" panose="02020603050405020304" pitchFamily="18" charset="0"/>
            </a:rPr>
            <a:t>They are more like coaches than they are managers, supporting their team however they can where they notice they are needed. This is an important part of the development process as they can identify hangups and the team’s strengths, using what they know to support their team while maintaining deadlines.  </a:t>
          </a:r>
        </a:p>
      </dgm:t>
    </dgm:pt>
    <dgm:pt modelId="{7375F1A3-C2A7-4FE6-98A2-984BD51A284C}" type="parTrans" cxnId="{729BE8AF-7E88-44B3-8590-951EFD69675C}">
      <dgm:prSet/>
      <dgm:spPr/>
      <dgm:t>
        <a:bodyPr/>
        <a:lstStyle/>
        <a:p>
          <a:endParaRPr lang="en-US"/>
        </a:p>
      </dgm:t>
    </dgm:pt>
    <dgm:pt modelId="{CB35E758-BD85-4982-9522-23AD73AF42B5}" type="sibTrans" cxnId="{729BE8AF-7E88-44B3-8590-951EFD69675C}">
      <dgm:prSet/>
      <dgm:spPr/>
      <dgm:t>
        <a:bodyPr/>
        <a:lstStyle/>
        <a:p>
          <a:endParaRPr lang="en-US"/>
        </a:p>
      </dgm:t>
    </dgm:pt>
    <dgm:pt modelId="{9DD6D232-BC94-4B18-9107-0FA044FB7241}" type="pres">
      <dgm:prSet presAssocID="{86ACABD2-5BD9-4782-BC7F-6031B2028111}" presName="linear" presStyleCnt="0">
        <dgm:presLayoutVars>
          <dgm:animLvl val="lvl"/>
          <dgm:resizeHandles val="exact"/>
        </dgm:presLayoutVars>
      </dgm:prSet>
      <dgm:spPr/>
    </dgm:pt>
    <dgm:pt modelId="{25A1206D-B3D8-4D1F-9A99-6BFF92CF3585}" type="pres">
      <dgm:prSet presAssocID="{020458EC-94ED-4ACC-93CD-E3CE0EDD4976}" presName="parentText" presStyleLbl="node1" presStyleIdx="0" presStyleCnt="2">
        <dgm:presLayoutVars>
          <dgm:chMax val="0"/>
          <dgm:bulletEnabled val="1"/>
        </dgm:presLayoutVars>
      </dgm:prSet>
      <dgm:spPr/>
    </dgm:pt>
    <dgm:pt modelId="{67886884-26BE-46EF-A0AB-E7859DF61069}" type="pres">
      <dgm:prSet presAssocID="{8BB3FD02-AC95-408F-914C-DA7586A237DC}" presName="spacer" presStyleCnt="0"/>
      <dgm:spPr/>
    </dgm:pt>
    <dgm:pt modelId="{7AA03687-E130-40C5-A228-CC82D7E718C2}" type="pres">
      <dgm:prSet presAssocID="{41B3AA95-A430-40FB-A963-564E727563EF}" presName="parentText" presStyleLbl="node1" presStyleIdx="1" presStyleCnt="2">
        <dgm:presLayoutVars>
          <dgm:chMax val="0"/>
          <dgm:bulletEnabled val="1"/>
        </dgm:presLayoutVars>
      </dgm:prSet>
      <dgm:spPr/>
    </dgm:pt>
  </dgm:ptLst>
  <dgm:cxnLst>
    <dgm:cxn modelId="{74BA140D-C860-4307-BA5B-0B6FC2F6D596}" type="presOf" srcId="{41B3AA95-A430-40FB-A963-564E727563EF}" destId="{7AA03687-E130-40C5-A228-CC82D7E718C2}" srcOrd="0" destOrd="0" presId="urn:microsoft.com/office/officeart/2005/8/layout/vList2"/>
    <dgm:cxn modelId="{AC3CBD50-524C-4F4C-A51B-001B821BC401}" type="presOf" srcId="{020458EC-94ED-4ACC-93CD-E3CE0EDD4976}" destId="{25A1206D-B3D8-4D1F-9A99-6BFF92CF3585}" srcOrd="0" destOrd="0" presId="urn:microsoft.com/office/officeart/2005/8/layout/vList2"/>
    <dgm:cxn modelId="{8387958E-1DC2-406F-A557-CB9708BF0FE7}" srcId="{86ACABD2-5BD9-4782-BC7F-6031B2028111}" destId="{020458EC-94ED-4ACC-93CD-E3CE0EDD4976}" srcOrd="0" destOrd="0" parTransId="{7C1633AF-079C-4415-AD80-7D454D79B8BB}" sibTransId="{8BB3FD02-AC95-408F-914C-DA7586A237DC}"/>
    <dgm:cxn modelId="{729BE8AF-7E88-44B3-8590-951EFD69675C}" srcId="{86ACABD2-5BD9-4782-BC7F-6031B2028111}" destId="{41B3AA95-A430-40FB-A963-564E727563EF}" srcOrd="1" destOrd="0" parTransId="{7375F1A3-C2A7-4FE6-98A2-984BD51A284C}" sibTransId="{CB35E758-BD85-4982-9522-23AD73AF42B5}"/>
    <dgm:cxn modelId="{4544F9CE-641B-439E-90AB-E1C91EA91ABD}" type="presOf" srcId="{86ACABD2-5BD9-4782-BC7F-6031B2028111}" destId="{9DD6D232-BC94-4B18-9107-0FA044FB7241}" srcOrd="0" destOrd="0" presId="urn:microsoft.com/office/officeart/2005/8/layout/vList2"/>
    <dgm:cxn modelId="{402716A8-1132-4A9F-B2C0-A762A5B92031}" type="presParOf" srcId="{9DD6D232-BC94-4B18-9107-0FA044FB7241}" destId="{25A1206D-B3D8-4D1F-9A99-6BFF92CF3585}" srcOrd="0" destOrd="0" presId="urn:microsoft.com/office/officeart/2005/8/layout/vList2"/>
    <dgm:cxn modelId="{8D693DF0-543E-42C5-8774-225269C718BB}" type="presParOf" srcId="{9DD6D232-BC94-4B18-9107-0FA044FB7241}" destId="{67886884-26BE-46EF-A0AB-E7859DF61069}" srcOrd="1" destOrd="0" presId="urn:microsoft.com/office/officeart/2005/8/layout/vList2"/>
    <dgm:cxn modelId="{D7109E9B-267A-4B8A-B43F-0803F8C8AEBA}" type="presParOf" srcId="{9DD6D232-BC94-4B18-9107-0FA044FB7241}" destId="{7AA03687-E130-40C5-A228-CC82D7E718C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63C2D-7CE9-49CB-84C0-7BCFBE1329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E8DB30F-003C-4B4B-9BFB-A66E1A7097BD}">
      <dgm:prSet/>
      <dgm:spPr/>
      <dgm:t>
        <a:bodyPr/>
        <a:lstStyle/>
        <a:p>
          <a:r>
            <a:rPr lang="en-US" dirty="0">
              <a:latin typeface="Times New Roman" panose="02020603050405020304" pitchFamily="18" charset="0"/>
              <a:cs typeface="Times New Roman" panose="02020603050405020304" pitchFamily="18" charset="0"/>
            </a:rPr>
            <a:t>The Product Owner’s responsibilities revolve around value. In order to maximize profit, the Product Owner must become the middle-man between the team and outside interests such as potential users and stakeholders. </a:t>
          </a:r>
        </a:p>
      </dgm:t>
    </dgm:pt>
    <dgm:pt modelId="{4E169D2C-764C-44B7-BC60-1D97D49C2A2E}" type="parTrans" cxnId="{4C787B78-8D98-400F-B2FB-164759BF424A}">
      <dgm:prSet/>
      <dgm:spPr/>
      <dgm:t>
        <a:bodyPr/>
        <a:lstStyle/>
        <a:p>
          <a:endParaRPr lang="en-US"/>
        </a:p>
      </dgm:t>
    </dgm:pt>
    <dgm:pt modelId="{C7E79D09-4825-4BE1-BEB9-403E127C99B9}" type="sibTrans" cxnId="{4C787B78-8D98-400F-B2FB-164759BF424A}">
      <dgm:prSet/>
      <dgm:spPr/>
      <dgm:t>
        <a:bodyPr/>
        <a:lstStyle/>
        <a:p>
          <a:endParaRPr lang="en-US"/>
        </a:p>
      </dgm:t>
    </dgm:pt>
    <dgm:pt modelId="{75659BDB-DDB1-4FD4-A3F6-DB6063B8D532}">
      <dgm:prSet/>
      <dgm:spPr/>
      <dgm:t>
        <a:bodyPr/>
        <a:lstStyle/>
        <a:p>
          <a:r>
            <a:rPr lang="en-US" dirty="0">
              <a:latin typeface="Times New Roman" panose="02020603050405020304" pitchFamily="18" charset="0"/>
              <a:cs typeface="Times New Roman" panose="02020603050405020304" pitchFamily="18" charset="0"/>
            </a:rPr>
            <a:t>Communication is huge when working as a team, and this is especially true for the Product Owner. Meeting with potential users, setting up surveys to gather User Stories, and communicating any important information given by stakeholders to the team raises the chances of a successful team and a successful product. </a:t>
          </a:r>
        </a:p>
      </dgm:t>
    </dgm:pt>
    <dgm:pt modelId="{E41DEFB4-03C1-408C-8F32-A9062761FDFB}" type="parTrans" cxnId="{F9199D56-B5DB-4128-BB76-92B0FD156D4E}">
      <dgm:prSet/>
      <dgm:spPr/>
      <dgm:t>
        <a:bodyPr/>
        <a:lstStyle/>
        <a:p>
          <a:endParaRPr lang="en-US"/>
        </a:p>
      </dgm:t>
    </dgm:pt>
    <dgm:pt modelId="{BEEDD0EA-2EF3-4DA4-BFE6-FF87E0BF27AE}" type="sibTrans" cxnId="{F9199D56-B5DB-4128-BB76-92B0FD156D4E}">
      <dgm:prSet/>
      <dgm:spPr/>
      <dgm:t>
        <a:bodyPr/>
        <a:lstStyle/>
        <a:p>
          <a:endParaRPr lang="en-US"/>
        </a:p>
      </dgm:t>
    </dgm:pt>
    <dgm:pt modelId="{7F96C641-74B0-4990-B8F7-6AA0D859BD6F}" type="pres">
      <dgm:prSet presAssocID="{76C63C2D-7CE9-49CB-84C0-7BCFBE13298D}" presName="linear" presStyleCnt="0">
        <dgm:presLayoutVars>
          <dgm:animLvl val="lvl"/>
          <dgm:resizeHandles val="exact"/>
        </dgm:presLayoutVars>
      </dgm:prSet>
      <dgm:spPr/>
    </dgm:pt>
    <dgm:pt modelId="{549C8027-2748-4849-A479-AD5ABAA8A9FB}" type="pres">
      <dgm:prSet presAssocID="{6E8DB30F-003C-4B4B-9BFB-A66E1A7097BD}" presName="parentText" presStyleLbl="node1" presStyleIdx="0" presStyleCnt="2" custLinFactY="-18174" custLinFactNeighborY="-100000">
        <dgm:presLayoutVars>
          <dgm:chMax val="0"/>
          <dgm:bulletEnabled val="1"/>
        </dgm:presLayoutVars>
      </dgm:prSet>
      <dgm:spPr/>
    </dgm:pt>
    <dgm:pt modelId="{46B50F77-2CD9-4D18-8532-547864916787}" type="pres">
      <dgm:prSet presAssocID="{C7E79D09-4825-4BE1-BEB9-403E127C99B9}" presName="spacer" presStyleCnt="0"/>
      <dgm:spPr/>
    </dgm:pt>
    <dgm:pt modelId="{B3FFEFA0-34B5-4521-B0FB-EC43584C442E}" type="pres">
      <dgm:prSet presAssocID="{75659BDB-DDB1-4FD4-A3F6-DB6063B8D532}" presName="parentText" presStyleLbl="node1" presStyleIdx="1" presStyleCnt="2">
        <dgm:presLayoutVars>
          <dgm:chMax val="0"/>
          <dgm:bulletEnabled val="1"/>
        </dgm:presLayoutVars>
      </dgm:prSet>
      <dgm:spPr/>
    </dgm:pt>
  </dgm:ptLst>
  <dgm:cxnLst>
    <dgm:cxn modelId="{15C91103-10F7-4EDD-A139-75D44E46F1BC}" type="presOf" srcId="{6E8DB30F-003C-4B4B-9BFB-A66E1A7097BD}" destId="{549C8027-2748-4849-A479-AD5ABAA8A9FB}" srcOrd="0" destOrd="0" presId="urn:microsoft.com/office/officeart/2005/8/layout/vList2"/>
    <dgm:cxn modelId="{32A6072A-8797-4903-AA6D-10C4F3E6B94E}" type="presOf" srcId="{75659BDB-DDB1-4FD4-A3F6-DB6063B8D532}" destId="{B3FFEFA0-34B5-4521-B0FB-EC43584C442E}" srcOrd="0" destOrd="0" presId="urn:microsoft.com/office/officeart/2005/8/layout/vList2"/>
    <dgm:cxn modelId="{04E46F35-1C1A-4557-A626-DAC47258654C}" type="presOf" srcId="{76C63C2D-7CE9-49CB-84C0-7BCFBE13298D}" destId="{7F96C641-74B0-4990-B8F7-6AA0D859BD6F}" srcOrd="0" destOrd="0" presId="urn:microsoft.com/office/officeart/2005/8/layout/vList2"/>
    <dgm:cxn modelId="{F9199D56-B5DB-4128-BB76-92B0FD156D4E}" srcId="{76C63C2D-7CE9-49CB-84C0-7BCFBE13298D}" destId="{75659BDB-DDB1-4FD4-A3F6-DB6063B8D532}" srcOrd="1" destOrd="0" parTransId="{E41DEFB4-03C1-408C-8F32-A9062761FDFB}" sibTransId="{BEEDD0EA-2EF3-4DA4-BFE6-FF87E0BF27AE}"/>
    <dgm:cxn modelId="{4C787B78-8D98-400F-B2FB-164759BF424A}" srcId="{76C63C2D-7CE9-49CB-84C0-7BCFBE13298D}" destId="{6E8DB30F-003C-4B4B-9BFB-A66E1A7097BD}" srcOrd="0" destOrd="0" parTransId="{4E169D2C-764C-44B7-BC60-1D97D49C2A2E}" sibTransId="{C7E79D09-4825-4BE1-BEB9-403E127C99B9}"/>
    <dgm:cxn modelId="{5EEEDC61-1763-49AE-B20F-3E501B025D45}" type="presParOf" srcId="{7F96C641-74B0-4990-B8F7-6AA0D859BD6F}" destId="{549C8027-2748-4849-A479-AD5ABAA8A9FB}" srcOrd="0" destOrd="0" presId="urn:microsoft.com/office/officeart/2005/8/layout/vList2"/>
    <dgm:cxn modelId="{F9ECA0B9-D36B-46F2-8E6D-1A60432BF54A}" type="presParOf" srcId="{7F96C641-74B0-4990-B8F7-6AA0D859BD6F}" destId="{46B50F77-2CD9-4D18-8532-547864916787}" srcOrd="1" destOrd="0" presId="urn:microsoft.com/office/officeart/2005/8/layout/vList2"/>
    <dgm:cxn modelId="{00F4F11F-41C1-48EA-8618-1857A929F2C3}" type="presParOf" srcId="{7F96C641-74B0-4990-B8F7-6AA0D859BD6F}" destId="{B3FFEFA0-34B5-4521-B0FB-EC43584C442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1206D-B3D8-4D1F-9A99-6BFF92CF3585}">
      <dsp:nvSpPr>
        <dsp:cNvPr id="0" name=""/>
        <dsp:cNvSpPr/>
      </dsp:nvSpPr>
      <dsp:spPr>
        <a:xfrm>
          <a:off x="0" y="83028"/>
          <a:ext cx="10515600" cy="2056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The Scrum Master fills the role of a Project Manager, but they are so much more. A good Scrum Master will guide their team, using their knowledge of scrum methodology, agile principles and best practices.</a:t>
          </a:r>
        </a:p>
      </dsp:txBody>
      <dsp:txXfrm>
        <a:off x="100397" y="183425"/>
        <a:ext cx="10314806" cy="1855846"/>
      </dsp:txXfrm>
    </dsp:sp>
    <dsp:sp modelId="{7AA03687-E130-40C5-A228-CC82D7E718C2}">
      <dsp:nvSpPr>
        <dsp:cNvPr id="0" name=""/>
        <dsp:cNvSpPr/>
      </dsp:nvSpPr>
      <dsp:spPr>
        <a:xfrm>
          <a:off x="0" y="2211669"/>
          <a:ext cx="10515600" cy="2056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They are more like coaches than they are managers, supporting their team however they can where they notice they are needed. This is an important part of the development process as they can identify hangups and the team’s strengths, using what they know to support their team while maintaining deadlines.  </a:t>
          </a:r>
        </a:p>
      </dsp:txBody>
      <dsp:txXfrm>
        <a:off x="100397" y="2312066"/>
        <a:ext cx="10314806" cy="1855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C8027-2748-4849-A479-AD5ABAA8A9FB}">
      <dsp:nvSpPr>
        <dsp:cNvPr id="0" name=""/>
        <dsp:cNvSpPr/>
      </dsp:nvSpPr>
      <dsp:spPr>
        <a:xfrm>
          <a:off x="0" y="0"/>
          <a:ext cx="10515600" cy="2056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The Product Owner’s responsibilities revolve around value. In order to maximize profit, the Product Owner must become the middle-man between the team and outside interests such as potential users and stakeholders. </a:t>
          </a:r>
        </a:p>
      </dsp:txBody>
      <dsp:txXfrm>
        <a:off x="100397" y="100397"/>
        <a:ext cx="10314806" cy="1855846"/>
      </dsp:txXfrm>
    </dsp:sp>
    <dsp:sp modelId="{B3FFEFA0-34B5-4521-B0FB-EC43584C442E}">
      <dsp:nvSpPr>
        <dsp:cNvPr id="0" name=""/>
        <dsp:cNvSpPr/>
      </dsp:nvSpPr>
      <dsp:spPr>
        <a:xfrm>
          <a:off x="0" y="2211669"/>
          <a:ext cx="10515600" cy="2056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Communication is huge when working as a team, and this is especially true for the Product Owner. Meeting with potential users, setting up surveys to gather User Stories, and communicating any important information given by stakeholders to the team raises the chances of a successful team and a successful product. </a:t>
          </a:r>
        </a:p>
      </dsp:txBody>
      <dsp:txXfrm>
        <a:off x="100397" y="2312066"/>
        <a:ext cx="10314806" cy="18558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836D-6F26-670F-7AFB-4FE54148A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EBFAE-D53D-D183-E2B0-A713882E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19850-7DC2-FF50-2D0A-24C56C876B8E}"/>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5" name="Footer Placeholder 4">
            <a:extLst>
              <a:ext uri="{FF2B5EF4-FFF2-40B4-BE49-F238E27FC236}">
                <a16:creationId xmlns:a16="http://schemas.microsoft.com/office/drawing/2014/main" id="{00AA5B8A-7632-0136-AA92-2086AC9EA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2678E-8E06-39BB-C061-FF5D568F49DB}"/>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352472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5F97-294B-CBA5-90C6-3F0646E667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3F60C9-A784-7FE8-620A-2CB69CD1AD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311EB-C0E8-E08C-5076-22A0C51C729C}"/>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5" name="Footer Placeholder 4">
            <a:extLst>
              <a:ext uri="{FF2B5EF4-FFF2-40B4-BE49-F238E27FC236}">
                <a16:creationId xmlns:a16="http://schemas.microsoft.com/office/drawing/2014/main" id="{9CA2777E-B8E3-0CDB-58DC-8A8942613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19987-1D95-4671-8ABF-856996F77632}"/>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120531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C8923-B2DA-2F24-C2C2-539269A07C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CF7F47-174F-5FF4-DB27-FD8DC8313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622E2-23ED-931B-BAE3-18EFE9320F5B}"/>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5" name="Footer Placeholder 4">
            <a:extLst>
              <a:ext uri="{FF2B5EF4-FFF2-40B4-BE49-F238E27FC236}">
                <a16:creationId xmlns:a16="http://schemas.microsoft.com/office/drawing/2014/main" id="{9B1B165D-A516-1362-23FB-354E0DC33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84C57-C37E-BF03-989B-FC2102F3FE13}"/>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395363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4330-616D-52AC-13CD-4ADDD2D340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0CC81-4C0A-0297-CEBD-DEA255496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7155C-8F11-386E-5DC1-EC84C2F3AD5B}"/>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5" name="Footer Placeholder 4">
            <a:extLst>
              <a:ext uri="{FF2B5EF4-FFF2-40B4-BE49-F238E27FC236}">
                <a16:creationId xmlns:a16="http://schemas.microsoft.com/office/drawing/2014/main" id="{32D2D279-7793-0B14-6308-942B976FB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0A1CF-8669-D2AA-FFF8-0AA4D149734A}"/>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395386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BF58-5772-ABBE-0BCF-C46A21A6D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0D489-540E-EEB2-27CD-64974C10B0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59E7C-1A26-2DD8-E080-5C66BC0BBAAD}"/>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5" name="Footer Placeholder 4">
            <a:extLst>
              <a:ext uri="{FF2B5EF4-FFF2-40B4-BE49-F238E27FC236}">
                <a16:creationId xmlns:a16="http://schemas.microsoft.com/office/drawing/2014/main" id="{D85FE8AD-55A9-487C-2BBC-887CD84B7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99F2F-4A38-139B-2C3F-D1B5EFFCA2F2}"/>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358690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70FB-C0E0-EBCE-5239-60AFEB5E4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708A0-7160-CB63-42FF-5BB390E9D1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F49DE6-6827-6990-A2D7-FEC4ABD9C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A12D14-4107-BCED-DCAF-DA4CB2BEFC75}"/>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6" name="Footer Placeholder 5">
            <a:extLst>
              <a:ext uri="{FF2B5EF4-FFF2-40B4-BE49-F238E27FC236}">
                <a16:creationId xmlns:a16="http://schemas.microsoft.com/office/drawing/2014/main" id="{ADC45371-EE1C-8B5E-9979-EA1C69C7F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84FCB-43A9-B7F3-DAA3-27DE36217EA6}"/>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46355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CAED-E3EC-36C3-318D-7A510908C3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D08BB8-4E86-92DD-E0A2-3BF435C56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B499C-C0A8-89F5-0D6B-25F298A34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DA5F19-9E25-0A20-9A45-70A1AAFA6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67367-2EA9-AD32-FEF8-F44EDCED1F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F5EB6-71A5-68FB-08B1-6C64F12873CA}"/>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8" name="Footer Placeholder 7">
            <a:extLst>
              <a:ext uri="{FF2B5EF4-FFF2-40B4-BE49-F238E27FC236}">
                <a16:creationId xmlns:a16="http://schemas.microsoft.com/office/drawing/2014/main" id="{D13E9B5F-ABC6-6CF4-B473-13B73B73F1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9E658-D357-E841-70F9-481BA9C33B86}"/>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420860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9742-48FA-1416-5155-DF8A7F979A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ECCEF2-A239-0F5C-3E93-506A7F16B3D4}"/>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4" name="Footer Placeholder 3">
            <a:extLst>
              <a:ext uri="{FF2B5EF4-FFF2-40B4-BE49-F238E27FC236}">
                <a16:creationId xmlns:a16="http://schemas.microsoft.com/office/drawing/2014/main" id="{EACA7234-60FE-3118-548E-A7B45AC9D8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8E10CE-CBCB-06B0-40D8-077CD13FEC81}"/>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150213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C382D1-386B-2F8C-52F7-A2144B0AA990}"/>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3" name="Footer Placeholder 2">
            <a:extLst>
              <a:ext uri="{FF2B5EF4-FFF2-40B4-BE49-F238E27FC236}">
                <a16:creationId xmlns:a16="http://schemas.microsoft.com/office/drawing/2014/main" id="{A0654135-3287-9671-010A-2BF7EFBA42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44BF1-B308-0A8A-D14B-00D5A087A980}"/>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215805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25BA-56C7-8C9D-5C03-5500523F6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78EC1E-732D-E758-0881-B43C9AF56D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52AE22-0B10-FBB2-12BD-A84AA7735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7174F-9BE5-9A14-D439-DA0BB75770AB}"/>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6" name="Footer Placeholder 5">
            <a:extLst>
              <a:ext uri="{FF2B5EF4-FFF2-40B4-BE49-F238E27FC236}">
                <a16:creationId xmlns:a16="http://schemas.microsoft.com/office/drawing/2014/main" id="{E2E64326-DD5D-0DB3-0A6C-0387DC7B4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1C97C-60CD-D613-84EC-78D2BECF5D1B}"/>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183204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B1D6-220A-8094-6F45-479994631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77B2F-AACD-A95C-2972-2E8019265A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95B316-9209-0B53-B838-15DD6C5E8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B9607-4D7C-E428-1A38-51A25F311674}"/>
              </a:ext>
            </a:extLst>
          </p:cNvPr>
          <p:cNvSpPr>
            <a:spLocks noGrp="1"/>
          </p:cNvSpPr>
          <p:nvPr>
            <p:ph type="dt" sz="half" idx="10"/>
          </p:nvPr>
        </p:nvSpPr>
        <p:spPr/>
        <p:txBody>
          <a:bodyPr/>
          <a:lstStyle/>
          <a:p>
            <a:fld id="{78BB1C57-9BD1-455B-A58A-DAF1DB55968B}" type="datetimeFigureOut">
              <a:rPr lang="en-US" smtClean="0"/>
              <a:t>8/12/2024</a:t>
            </a:fld>
            <a:endParaRPr lang="en-US"/>
          </a:p>
        </p:txBody>
      </p:sp>
      <p:sp>
        <p:nvSpPr>
          <p:cNvPr id="6" name="Footer Placeholder 5">
            <a:extLst>
              <a:ext uri="{FF2B5EF4-FFF2-40B4-BE49-F238E27FC236}">
                <a16:creationId xmlns:a16="http://schemas.microsoft.com/office/drawing/2014/main" id="{640277F3-2A58-9828-F418-5A5DE2D1C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FCF65-7258-5999-2E7C-7A97AF1A5B9E}"/>
              </a:ext>
            </a:extLst>
          </p:cNvPr>
          <p:cNvSpPr>
            <a:spLocks noGrp="1"/>
          </p:cNvSpPr>
          <p:nvPr>
            <p:ph type="sldNum" sz="quarter" idx="12"/>
          </p:nvPr>
        </p:nvSpPr>
        <p:spPr/>
        <p:txBody>
          <a:bodyPr/>
          <a:lstStyle/>
          <a:p>
            <a:fld id="{C7412FB6-8C30-4A11-B6C0-635E01BCDB20}" type="slidenum">
              <a:rPr lang="en-US" smtClean="0"/>
              <a:t>‹#›</a:t>
            </a:fld>
            <a:endParaRPr lang="en-US"/>
          </a:p>
        </p:txBody>
      </p:sp>
    </p:spTree>
    <p:extLst>
      <p:ext uri="{BB962C8B-B14F-4D97-AF65-F5344CB8AC3E}">
        <p14:creationId xmlns:p14="http://schemas.microsoft.com/office/powerpoint/2010/main" val="280090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EFEBD9-F326-7178-7304-FD0C01FD9B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EED86-B6C7-A371-90F7-3EA752EC71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264F7-D671-8CC0-B8E3-67FCE1BE9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BB1C57-9BD1-455B-A58A-DAF1DB55968B}" type="datetimeFigureOut">
              <a:rPr lang="en-US" smtClean="0"/>
              <a:t>8/12/2024</a:t>
            </a:fld>
            <a:endParaRPr lang="en-US"/>
          </a:p>
        </p:txBody>
      </p:sp>
      <p:sp>
        <p:nvSpPr>
          <p:cNvPr id="5" name="Footer Placeholder 4">
            <a:extLst>
              <a:ext uri="{FF2B5EF4-FFF2-40B4-BE49-F238E27FC236}">
                <a16:creationId xmlns:a16="http://schemas.microsoft.com/office/drawing/2014/main" id="{EBBB7BDF-2D01-9A97-34A0-47DBF50DE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BFD5689-2AA2-9A70-5253-D7B59D6D5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412FB6-8C30-4A11-B6C0-635E01BCDB20}" type="slidenum">
              <a:rPr lang="en-US" smtClean="0"/>
              <a:t>‹#›</a:t>
            </a:fld>
            <a:endParaRPr lang="en-US"/>
          </a:p>
        </p:txBody>
      </p:sp>
    </p:spTree>
    <p:extLst>
      <p:ext uri="{BB962C8B-B14F-4D97-AF65-F5344CB8AC3E}">
        <p14:creationId xmlns:p14="http://schemas.microsoft.com/office/powerpoint/2010/main" val="1937286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software/jira/guides/getting-started/introduction#what-is-jira-software" TargetMode="External"/><Relationship Id="rId2" Type="http://schemas.openxmlformats.org/officeDocument/2006/relationships/hyperlink" Target="https://www.workamajig.com/blog/scrum-methodology-guide/scrum-phases" TargetMode="External"/><Relationship Id="rId1" Type="http://schemas.openxmlformats.org/officeDocument/2006/relationships/slideLayout" Target="../slideLayouts/slideLayout2.xml"/><Relationship Id="rId4" Type="http://schemas.openxmlformats.org/officeDocument/2006/relationships/hyperlink" Target="https://www.actitime.com/project-management/what-is-waterfall-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DBFC-9E6F-B90A-26E3-D61D0E0C2E2F}"/>
              </a:ext>
            </a:extLst>
          </p:cNvPr>
          <p:cNvSpPr>
            <a:spLocks noGrp="1"/>
          </p:cNvSpPr>
          <p:nvPr>
            <p:ph type="ctrTitle"/>
          </p:nvPr>
        </p:nvSpPr>
        <p:spPr>
          <a:xfrm>
            <a:off x="-1125894" y="-613130"/>
            <a:ext cx="9144000" cy="2387600"/>
          </a:xfrm>
        </p:spPr>
        <p:txBody>
          <a:bodyPr/>
          <a:lstStyle/>
          <a:p>
            <a:r>
              <a:rPr lang="en-US" b="1" dirty="0">
                <a:effectLst>
                  <a:outerShdw blurRad="38100" dist="38100" dir="2700000" algn="tl">
                    <a:srgbClr val="000000">
                      <a:alpha val="43137"/>
                    </a:srgbClr>
                  </a:outerShdw>
                </a:effectLst>
                <a:latin typeface="Agency FB" panose="020B0503020202020204" pitchFamily="34" charset="0"/>
              </a:rPr>
              <a:t>Agile Presentation</a:t>
            </a:r>
          </a:p>
        </p:txBody>
      </p:sp>
      <p:sp>
        <p:nvSpPr>
          <p:cNvPr id="3" name="Subtitle 2">
            <a:extLst>
              <a:ext uri="{FF2B5EF4-FFF2-40B4-BE49-F238E27FC236}">
                <a16:creationId xmlns:a16="http://schemas.microsoft.com/office/drawing/2014/main" id="{79466D52-D268-89BF-A0D5-C0DE4817A708}"/>
              </a:ext>
            </a:extLst>
          </p:cNvPr>
          <p:cNvSpPr>
            <a:spLocks noGrp="1"/>
          </p:cNvSpPr>
          <p:nvPr>
            <p:ph type="subTitle" idx="1"/>
          </p:nvPr>
        </p:nvSpPr>
        <p:spPr>
          <a:xfrm>
            <a:off x="-1265853" y="4712381"/>
            <a:ext cx="9144000" cy="1655762"/>
          </a:xfrm>
        </p:spPr>
        <p:txBody>
          <a:bodyPr/>
          <a:lstStyle/>
          <a:p>
            <a:r>
              <a:rPr lang="en-US" b="1" dirty="0">
                <a:effectLst>
                  <a:outerShdw blurRad="38100" dist="38100" dir="2700000" algn="tl">
                    <a:srgbClr val="000000">
                      <a:alpha val="43137"/>
                    </a:srgbClr>
                  </a:outerShdw>
                </a:effectLst>
                <a:latin typeface="Agency FB" panose="020B0503020202020204" pitchFamily="34" charset="0"/>
              </a:rPr>
              <a:t>By Jesse Moore</a:t>
            </a:r>
          </a:p>
          <a:p>
            <a:r>
              <a:rPr lang="en-US" b="1" dirty="0">
                <a:effectLst>
                  <a:outerShdw blurRad="38100" dist="38100" dir="2700000" algn="tl">
                    <a:srgbClr val="000000">
                      <a:alpha val="43137"/>
                    </a:srgbClr>
                  </a:outerShdw>
                </a:effectLst>
                <a:latin typeface="Agency FB" panose="020B0503020202020204" pitchFamily="34" charset="0"/>
              </a:rPr>
              <a:t>CS 250 – Software Development Lifecycle</a:t>
            </a:r>
          </a:p>
          <a:p>
            <a:r>
              <a:rPr lang="en-US" b="1" dirty="0">
                <a:effectLst>
                  <a:outerShdw blurRad="38100" dist="38100" dir="2700000" algn="tl">
                    <a:srgbClr val="000000">
                      <a:alpha val="43137"/>
                    </a:srgbClr>
                  </a:outerShdw>
                </a:effectLst>
                <a:latin typeface="Agency FB" panose="020B0503020202020204" pitchFamily="34" charset="0"/>
              </a:rPr>
              <a:t>Professor Jacobs</a:t>
            </a:r>
          </a:p>
        </p:txBody>
      </p:sp>
    </p:spTree>
    <p:extLst>
      <p:ext uri="{BB962C8B-B14F-4D97-AF65-F5344CB8AC3E}">
        <p14:creationId xmlns:p14="http://schemas.microsoft.com/office/powerpoint/2010/main" val="113823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A2AA33-D5C1-4C2E-BAA5-2AAF0E63E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57E063-AC92-4DBF-9A8C-429C5E2F2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41494"/>
            <a:ext cx="12192000" cy="4316506"/>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FC90C7F-C82F-4383-8E86-8F056BBA8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17027" y="-378827"/>
            <a:ext cx="6858000" cy="7615655"/>
          </a:xfrm>
          <a:custGeom>
            <a:avLst/>
            <a:gdLst>
              <a:gd name="connsiteX0" fmla="*/ 0 w 6858000"/>
              <a:gd name="connsiteY0" fmla="*/ 7615655 h 7615655"/>
              <a:gd name="connsiteX1" fmla="*/ 0 w 6858000"/>
              <a:gd name="connsiteY1" fmla="*/ 7533862 h 7615655"/>
              <a:gd name="connsiteX2" fmla="*/ 1092812 w 6858000"/>
              <a:gd name="connsiteY2" fmla="*/ 7533862 h 7615655"/>
              <a:gd name="connsiteX3" fmla="*/ 1092812 w 6858000"/>
              <a:gd name="connsiteY3" fmla="*/ 81793 h 7615655"/>
              <a:gd name="connsiteX4" fmla="*/ 0 w 6858000"/>
              <a:gd name="connsiteY4" fmla="*/ 81793 h 7615655"/>
              <a:gd name="connsiteX5" fmla="*/ 0 w 6858000"/>
              <a:gd name="connsiteY5" fmla="*/ 0 h 7615655"/>
              <a:gd name="connsiteX6" fmla="*/ 1092812 w 6858000"/>
              <a:gd name="connsiteY6" fmla="*/ 0 h 7615655"/>
              <a:gd name="connsiteX7" fmla="*/ 5779244 w 6858000"/>
              <a:gd name="connsiteY7" fmla="*/ 0 h 7615655"/>
              <a:gd name="connsiteX8" fmla="*/ 6858000 w 6858000"/>
              <a:gd name="connsiteY8" fmla="*/ 0 h 7615655"/>
              <a:gd name="connsiteX9" fmla="*/ 6858000 w 6858000"/>
              <a:gd name="connsiteY9" fmla="*/ 81793 h 7615655"/>
              <a:gd name="connsiteX10" fmla="*/ 5779244 w 6858000"/>
              <a:gd name="connsiteY10" fmla="*/ 81793 h 7615655"/>
              <a:gd name="connsiteX11" fmla="*/ 5779244 w 6858000"/>
              <a:gd name="connsiteY11" fmla="*/ 7533862 h 7615655"/>
              <a:gd name="connsiteX12" fmla="*/ 6858000 w 6858000"/>
              <a:gd name="connsiteY12" fmla="*/ 7533862 h 7615655"/>
              <a:gd name="connsiteX13" fmla="*/ 6858000 w 6858000"/>
              <a:gd name="connsiteY13" fmla="*/ 7615655 h 7615655"/>
              <a:gd name="connsiteX14" fmla="*/ 5779244 w 6858000"/>
              <a:gd name="connsiteY14" fmla="*/ 7615655 h 7615655"/>
              <a:gd name="connsiteX15" fmla="*/ 1092812 w 6858000"/>
              <a:gd name="connsiteY15" fmla="*/ 7615655 h 761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7615655">
                <a:moveTo>
                  <a:pt x="0" y="7615655"/>
                </a:moveTo>
                <a:lnTo>
                  <a:pt x="0" y="7533862"/>
                </a:lnTo>
                <a:lnTo>
                  <a:pt x="1092812" y="7533862"/>
                </a:lnTo>
                <a:lnTo>
                  <a:pt x="1092812" y="81793"/>
                </a:lnTo>
                <a:lnTo>
                  <a:pt x="0" y="81793"/>
                </a:lnTo>
                <a:lnTo>
                  <a:pt x="0" y="0"/>
                </a:lnTo>
                <a:lnTo>
                  <a:pt x="1092812" y="0"/>
                </a:lnTo>
                <a:lnTo>
                  <a:pt x="5779244" y="0"/>
                </a:lnTo>
                <a:lnTo>
                  <a:pt x="6858000" y="0"/>
                </a:lnTo>
                <a:lnTo>
                  <a:pt x="6858000" y="81793"/>
                </a:lnTo>
                <a:lnTo>
                  <a:pt x="5779244" y="81793"/>
                </a:lnTo>
                <a:lnTo>
                  <a:pt x="5779244" y="7533862"/>
                </a:lnTo>
                <a:lnTo>
                  <a:pt x="6858000" y="7533862"/>
                </a:lnTo>
                <a:lnTo>
                  <a:pt x="6858000" y="7615655"/>
                </a:lnTo>
                <a:lnTo>
                  <a:pt x="5779244" y="7615655"/>
                </a:lnTo>
                <a:lnTo>
                  <a:pt x="1092812" y="7615655"/>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
          </a:p>
        </p:txBody>
      </p:sp>
      <p:sp>
        <p:nvSpPr>
          <p:cNvPr id="2" name="Title 1">
            <a:extLst>
              <a:ext uri="{FF2B5EF4-FFF2-40B4-BE49-F238E27FC236}">
                <a16:creationId xmlns:a16="http://schemas.microsoft.com/office/drawing/2014/main" id="{2C2C96D7-C6FE-495B-50B9-7075B88D1FF7}"/>
              </a:ext>
            </a:extLst>
          </p:cNvPr>
          <p:cNvSpPr>
            <a:spLocks noGrp="1"/>
          </p:cNvSpPr>
          <p:nvPr>
            <p:ph type="title"/>
          </p:nvPr>
        </p:nvSpPr>
        <p:spPr>
          <a:xfrm>
            <a:off x="1776401" y="2043953"/>
            <a:ext cx="5780846" cy="1765198"/>
          </a:xfrm>
        </p:spPr>
        <p:txBody>
          <a:bodyPr vert="horz" lIns="91440" tIns="45720" rIns="91440" bIns="45720" rtlCol="0" anchor="b">
            <a:normAutofit/>
          </a:bodyPr>
          <a:lstStyle/>
          <a:p>
            <a:pPr algn="ctr"/>
            <a:r>
              <a:rPr lang="en-US" sz="6000" kern="1200" dirty="0">
                <a:solidFill>
                  <a:schemeClr val="bg1"/>
                </a:solidFill>
                <a:latin typeface="Agency FB" panose="020B0503020202020204" pitchFamily="34" charset="0"/>
              </a:rPr>
              <a:t>Thank You!</a:t>
            </a:r>
          </a:p>
        </p:txBody>
      </p:sp>
    </p:spTree>
    <p:extLst>
      <p:ext uri="{BB962C8B-B14F-4D97-AF65-F5344CB8AC3E}">
        <p14:creationId xmlns:p14="http://schemas.microsoft.com/office/powerpoint/2010/main" val="46880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918ED6-08AC-4498-29C0-D6137DE80F4A}"/>
              </a:ext>
            </a:extLst>
          </p:cNvPr>
          <p:cNvSpPr>
            <a:spLocks noGrp="1"/>
          </p:cNvSpPr>
          <p:nvPr>
            <p:ph type="title"/>
          </p:nvPr>
        </p:nvSpPr>
        <p:spPr>
          <a:xfrm>
            <a:off x="1179226" y="1755073"/>
            <a:ext cx="9833548" cy="1066802"/>
          </a:xfrm>
        </p:spPr>
        <p:txBody>
          <a:bodyPr anchor="b">
            <a:normAutofit/>
          </a:bodyPr>
          <a:lstStyle/>
          <a:p>
            <a:pPr algn="ctr"/>
            <a:r>
              <a:rPr lang="en-US" sz="3600" b="1" dirty="0">
                <a:solidFill>
                  <a:schemeClr val="tx2"/>
                </a:solidFill>
                <a:latin typeface="Agency FB" panose="020B0503020202020204" pitchFamily="34" charset="0"/>
              </a:rPr>
              <a:t>Sources</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E66C40D-94E7-7E92-F6E4-9B675816A877}"/>
              </a:ext>
            </a:extLst>
          </p:cNvPr>
          <p:cNvSpPr>
            <a:spLocks noGrp="1"/>
          </p:cNvSpPr>
          <p:nvPr>
            <p:ph idx="1"/>
          </p:nvPr>
        </p:nvSpPr>
        <p:spPr>
          <a:xfrm>
            <a:off x="1179226" y="3049325"/>
            <a:ext cx="9833548" cy="2945574"/>
          </a:xfrm>
        </p:spPr>
        <p:txBody>
          <a:bodyPr anchor="ctr">
            <a:normAutofit/>
          </a:bodyPr>
          <a:lstStyle/>
          <a:p>
            <a:pPr marL="0" indent="0" algn="ctr">
              <a:buNone/>
            </a:pPr>
            <a:r>
              <a:rPr lang="en-US" sz="1800" dirty="0">
                <a:solidFill>
                  <a:schemeClr val="tx2"/>
                </a:solidFill>
              </a:rPr>
              <a:t>Donato, H., &amp; Donato, H. (2023, November 13). What are the phases of scrum? </a:t>
            </a:r>
            <a:r>
              <a:rPr lang="en-US" sz="1800" dirty="0" err="1">
                <a:solidFill>
                  <a:schemeClr val="tx2"/>
                </a:solidFill>
              </a:rPr>
              <a:t>Workamajig</a:t>
            </a:r>
            <a:r>
              <a:rPr lang="en-US" sz="1800" dirty="0">
                <a:solidFill>
                  <a:schemeClr val="tx2"/>
                </a:solidFill>
              </a:rPr>
              <a:t>. </a:t>
            </a:r>
            <a:r>
              <a:rPr lang="en-US" sz="1800" dirty="0">
                <a:solidFill>
                  <a:schemeClr val="tx2"/>
                </a:solidFill>
                <a:hlinkClick r:id="rId2"/>
              </a:rPr>
              <a:t>https://www.workamajig.com/blog/scrum-methodology-guide/scrum-phases</a:t>
            </a:r>
            <a:endParaRPr lang="en-US" sz="1800" dirty="0">
              <a:solidFill>
                <a:schemeClr val="tx2"/>
              </a:solidFill>
            </a:endParaRPr>
          </a:p>
          <a:p>
            <a:pPr marL="0" indent="0" algn="ctr">
              <a:buNone/>
            </a:pPr>
            <a:r>
              <a:rPr lang="en-US" sz="1800" dirty="0">
                <a:solidFill>
                  <a:schemeClr val="tx2"/>
                </a:solidFill>
              </a:rPr>
              <a:t>Atlassian. (n.d.). Get Started with Jira - Comprehensive Beginner’s Guide. </a:t>
            </a:r>
            <a:r>
              <a:rPr lang="en-US" sz="1800" dirty="0">
                <a:solidFill>
                  <a:schemeClr val="tx2"/>
                </a:solidFill>
                <a:hlinkClick r:id="rId3"/>
              </a:rPr>
              <a:t>https://www.atlassian.com/software/jira/guides/getting-started/introduction#what-is-jira-software</a:t>
            </a:r>
            <a:endParaRPr lang="en-US" sz="1800" dirty="0">
              <a:solidFill>
                <a:schemeClr val="tx2"/>
              </a:solidFill>
            </a:endParaRPr>
          </a:p>
          <a:p>
            <a:pPr marL="0" indent="0" algn="ctr">
              <a:buNone/>
            </a:pPr>
            <a:r>
              <a:rPr lang="en-US" sz="1800" dirty="0">
                <a:solidFill>
                  <a:schemeClr val="tx2"/>
                </a:solidFill>
              </a:rPr>
              <a:t>Team, A. (2024, July 22). Waterfall model: What is it, when and how to use it? </a:t>
            </a:r>
            <a:r>
              <a:rPr lang="en-US" sz="1800" dirty="0" err="1">
                <a:solidFill>
                  <a:schemeClr val="tx2"/>
                </a:solidFill>
              </a:rPr>
              <a:t>actiTIME</a:t>
            </a:r>
            <a:r>
              <a:rPr lang="en-US" sz="1800" dirty="0">
                <a:solidFill>
                  <a:schemeClr val="tx2"/>
                </a:solidFill>
              </a:rPr>
              <a:t> - Time Tracking Software. </a:t>
            </a:r>
            <a:r>
              <a:rPr lang="en-US" sz="1800" dirty="0">
                <a:solidFill>
                  <a:schemeClr val="tx2"/>
                </a:solidFill>
                <a:hlinkClick r:id="rId4"/>
              </a:rPr>
              <a:t>https://www.actitime.com/project-management/what-is-waterfall-model</a:t>
            </a:r>
            <a:endParaRPr lang="en-US" sz="1800" dirty="0">
              <a:solidFill>
                <a:schemeClr val="tx2"/>
              </a:solidFill>
            </a:endParaRPr>
          </a:p>
          <a:p>
            <a:pPr marL="0" indent="0" algn="ctr">
              <a:buNone/>
            </a:pPr>
            <a:r>
              <a:rPr lang="en-US" sz="1800" dirty="0">
                <a:solidFill>
                  <a:schemeClr val="tx2"/>
                </a:solidFill>
              </a:rPr>
              <a:t>Cobb, C. G. (2023). The Project Manager’s Guide to Mastering Agile: Principles and Practices for an Adaptive Approach. John Wiley &amp; Sons.</a:t>
            </a:r>
          </a:p>
        </p:txBody>
      </p:sp>
    </p:spTree>
    <p:extLst>
      <p:ext uri="{BB962C8B-B14F-4D97-AF65-F5344CB8AC3E}">
        <p14:creationId xmlns:p14="http://schemas.microsoft.com/office/powerpoint/2010/main" val="382639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843E-FD9E-6442-4066-3E3E96432D33}"/>
              </a:ext>
            </a:extLst>
          </p:cNvPr>
          <p:cNvSpPr>
            <a:spLocks noGrp="1"/>
          </p:cNvSpPr>
          <p:nvPr>
            <p:ph type="title"/>
          </p:nvPr>
        </p:nvSpPr>
        <p:spPr/>
        <p:txBody>
          <a:bodyPr/>
          <a:lstStyle/>
          <a:p>
            <a:r>
              <a:rPr lang="en-US" b="1" dirty="0">
                <a:latin typeface="Agency FB" panose="020B0503020202020204" pitchFamily="34" charset="0"/>
              </a:rPr>
              <a:t>Agile Roles</a:t>
            </a:r>
          </a:p>
        </p:txBody>
      </p:sp>
      <p:sp>
        <p:nvSpPr>
          <p:cNvPr id="3" name="Content Placeholder 2">
            <a:extLst>
              <a:ext uri="{FF2B5EF4-FFF2-40B4-BE49-F238E27FC236}">
                <a16:creationId xmlns:a16="http://schemas.microsoft.com/office/drawing/2014/main" id="{E7ED6545-AA28-7581-9D96-20015BAEC841}"/>
              </a:ext>
            </a:extLst>
          </p:cNvPr>
          <p:cNvSpPr>
            <a:spLocks noGrp="1"/>
          </p:cNvSpPr>
          <p:nvPr>
            <p:ph idx="1"/>
          </p:nvPr>
        </p:nvSpPr>
        <p:spPr/>
        <p:txBody>
          <a:bodyPr/>
          <a:lstStyle/>
          <a:p>
            <a:pPr marL="0" indent="0" algn="ctr">
              <a:buNone/>
            </a:pPr>
            <a:r>
              <a:rPr lang="en-US" dirty="0">
                <a:latin typeface="Times New Roman" panose="02020603050405020304" pitchFamily="18" charset="0"/>
                <a:cs typeface="Times New Roman" panose="02020603050405020304" pitchFamily="18" charset="0"/>
              </a:rPr>
              <a:t>There are 3 main roles on a Scrum-Agile Team, each with unique responsibilities that help the team succeed:</a:t>
            </a:r>
          </a:p>
          <a:p>
            <a:r>
              <a:rPr lang="en-US" b="1" dirty="0">
                <a:latin typeface="Times New Roman" panose="02020603050405020304" pitchFamily="18" charset="0"/>
                <a:cs typeface="Times New Roman" panose="02020603050405020304" pitchFamily="18" charset="0"/>
              </a:rPr>
              <a:t>Scrum Master </a:t>
            </a:r>
            <a:r>
              <a:rPr lang="en-US" dirty="0">
                <a:latin typeface="Times New Roman" panose="02020603050405020304" pitchFamily="18" charset="0"/>
                <a:cs typeface="Times New Roman" panose="02020603050405020304" pitchFamily="18" charset="0"/>
              </a:rPr>
              <a:t>– acting “Project Manager” and coach to the team. </a:t>
            </a:r>
          </a:p>
          <a:p>
            <a:r>
              <a:rPr lang="en-US" b="1" dirty="0">
                <a:latin typeface="Times New Roman" panose="02020603050405020304" pitchFamily="18" charset="0"/>
                <a:cs typeface="Times New Roman" panose="02020603050405020304" pitchFamily="18" charset="0"/>
              </a:rPr>
              <a:t>Product Owner </a:t>
            </a:r>
            <a:r>
              <a:rPr lang="en-US" dirty="0">
                <a:latin typeface="Times New Roman" panose="02020603050405020304" pitchFamily="18" charset="0"/>
                <a:cs typeface="Times New Roman" panose="02020603050405020304" pitchFamily="18" charset="0"/>
              </a:rPr>
              <a:t>– maximizes the value of the product</a:t>
            </a:r>
          </a:p>
          <a:p>
            <a:r>
              <a:rPr lang="en-US" b="1" dirty="0">
                <a:latin typeface="Times New Roman" panose="02020603050405020304" pitchFamily="18" charset="0"/>
                <a:cs typeface="Times New Roman" panose="02020603050405020304" pitchFamily="18" charset="0"/>
              </a:rPr>
              <a:t>Developer</a:t>
            </a:r>
            <a:r>
              <a:rPr lang="en-US" dirty="0">
                <a:latin typeface="Times New Roman" panose="02020603050405020304" pitchFamily="18" charset="0"/>
                <a:cs typeface="Times New Roman" panose="02020603050405020304" pitchFamily="18" charset="0"/>
              </a:rPr>
              <a:t> – “frontline” team, working directly with the product</a:t>
            </a:r>
          </a:p>
          <a:p>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Each of these roles are played by individuals but they come together as a team for the sake of creating the best possible product together. Each role depends on the others for success. </a:t>
            </a:r>
          </a:p>
        </p:txBody>
      </p:sp>
    </p:spTree>
    <p:extLst>
      <p:ext uri="{BB962C8B-B14F-4D97-AF65-F5344CB8AC3E}">
        <p14:creationId xmlns:p14="http://schemas.microsoft.com/office/powerpoint/2010/main" val="348663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D4E8-4050-5951-5C03-FA25BBF7CE00}"/>
              </a:ext>
            </a:extLst>
          </p:cNvPr>
          <p:cNvSpPr>
            <a:spLocks noGrp="1"/>
          </p:cNvSpPr>
          <p:nvPr>
            <p:ph type="title"/>
          </p:nvPr>
        </p:nvSpPr>
        <p:spPr>
          <a:xfrm>
            <a:off x="442328" y="649693"/>
            <a:ext cx="10515600" cy="1325563"/>
          </a:xfrm>
        </p:spPr>
        <p:txBody>
          <a:bodyPr/>
          <a:lstStyle/>
          <a:p>
            <a:r>
              <a:rPr lang="en-US" b="1" dirty="0">
                <a:latin typeface="Agency FB" panose="020B0503020202020204" pitchFamily="34" charset="0"/>
              </a:rPr>
              <a:t>Scrum Master</a:t>
            </a:r>
          </a:p>
        </p:txBody>
      </p:sp>
      <p:graphicFrame>
        <p:nvGraphicFramePr>
          <p:cNvPr id="6" name="Content Placeholder 2">
            <a:extLst>
              <a:ext uri="{FF2B5EF4-FFF2-40B4-BE49-F238E27FC236}">
                <a16:creationId xmlns:a16="http://schemas.microsoft.com/office/drawing/2014/main" id="{D79DF9B1-7267-E2D0-8677-5352DCA6CBEE}"/>
              </a:ext>
            </a:extLst>
          </p:cNvPr>
          <p:cNvGraphicFramePr>
            <a:graphicFrameLocks noGrp="1"/>
          </p:cNvGraphicFramePr>
          <p:nvPr>
            <p:ph idx="1"/>
            <p:extLst>
              <p:ext uri="{D42A27DB-BD31-4B8C-83A1-F6EECF244321}">
                <p14:modId xmlns:p14="http://schemas.microsoft.com/office/powerpoint/2010/main" val="619650257"/>
              </p:ext>
            </p:extLst>
          </p:nvPr>
        </p:nvGraphicFramePr>
        <p:xfrm>
          <a:off x="838200" y="243547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Scrum Master juggling many tasks, keeping the big picture in mind.">
            <a:extLst>
              <a:ext uri="{FF2B5EF4-FFF2-40B4-BE49-F238E27FC236}">
                <a16:creationId xmlns:a16="http://schemas.microsoft.com/office/drawing/2014/main" id="{80BF6C65-C8EA-8A8B-2624-C3A41791F9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12707" y="189474"/>
            <a:ext cx="4457256" cy="2246002"/>
          </a:xfrm>
          <a:prstGeom prst="rect">
            <a:avLst/>
          </a:prstGeom>
        </p:spPr>
      </p:pic>
    </p:spTree>
    <p:extLst>
      <p:ext uri="{BB962C8B-B14F-4D97-AF65-F5344CB8AC3E}">
        <p14:creationId xmlns:p14="http://schemas.microsoft.com/office/powerpoint/2010/main" val="356599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513A-7118-BBB9-A360-DE885CFC5612}"/>
              </a:ext>
            </a:extLst>
          </p:cNvPr>
          <p:cNvSpPr>
            <a:spLocks noGrp="1"/>
          </p:cNvSpPr>
          <p:nvPr>
            <p:ph type="title"/>
          </p:nvPr>
        </p:nvSpPr>
        <p:spPr>
          <a:xfrm>
            <a:off x="4034161" y="168044"/>
            <a:ext cx="3670338" cy="1325563"/>
          </a:xfrm>
        </p:spPr>
        <p:txBody>
          <a:bodyPr/>
          <a:lstStyle/>
          <a:p>
            <a:r>
              <a:rPr lang="en-US" b="1" dirty="0">
                <a:latin typeface="Agency FB" panose="020B0503020202020204" pitchFamily="34" charset="0"/>
              </a:rPr>
              <a:t>Product Owner</a:t>
            </a:r>
          </a:p>
        </p:txBody>
      </p:sp>
      <p:graphicFrame>
        <p:nvGraphicFramePr>
          <p:cNvPr id="5" name="Content Placeholder 2">
            <a:extLst>
              <a:ext uri="{FF2B5EF4-FFF2-40B4-BE49-F238E27FC236}">
                <a16:creationId xmlns:a16="http://schemas.microsoft.com/office/drawing/2014/main" id="{D3B3A786-4C43-6958-DC4F-61C22513CDC0}"/>
              </a:ext>
            </a:extLst>
          </p:cNvPr>
          <p:cNvGraphicFramePr>
            <a:graphicFrameLocks noGrp="1"/>
          </p:cNvGraphicFramePr>
          <p:nvPr>
            <p:ph idx="1"/>
            <p:extLst>
              <p:ext uri="{D42A27DB-BD31-4B8C-83A1-F6EECF244321}">
                <p14:modId xmlns:p14="http://schemas.microsoft.com/office/powerpoint/2010/main" val="1692998124"/>
              </p:ext>
            </p:extLst>
          </p:nvPr>
        </p:nvGraphicFramePr>
        <p:xfrm>
          <a:off x="838200" y="133735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artoon of a person holding a tablet&#10;&#10;Description automatically generated">
            <a:extLst>
              <a:ext uri="{FF2B5EF4-FFF2-40B4-BE49-F238E27FC236}">
                <a16:creationId xmlns:a16="http://schemas.microsoft.com/office/drawing/2014/main" id="{F57CED6B-8BC1-5BF2-F539-97BAA4B8F8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00" y="4554581"/>
            <a:ext cx="1631363" cy="2303419"/>
          </a:xfrm>
          <a:prstGeom prst="rect">
            <a:avLst/>
          </a:prstGeom>
        </p:spPr>
      </p:pic>
    </p:spTree>
    <p:extLst>
      <p:ext uri="{BB962C8B-B14F-4D97-AF65-F5344CB8AC3E}">
        <p14:creationId xmlns:p14="http://schemas.microsoft.com/office/powerpoint/2010/main" val="118360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C759E-685F-543E-9A3E-CA441FFF3DC6}"/>
              </a:ext>
            </a:extLst>
          </p:cNvPr>
          <p:cNvSpPr>
            <a:spLocks noGrp="1"/>
          </p:cNvSpPr>
          <p:nvPr>
            <p:ph type="title"/>
          </p:nvPr>
        </p:nvSpPr>
        <p:spPr>
          <a:xfrm>
            <a:off x="2626198" y="214050"/>
            <a:ext cx="3100866" cy="3214632"/>
          </a:xfrm>
        </p:spPr>
        <p:txBody>
          <a:bodyPr anchor="ctr">
            <a:normAutofit/>
          </a:bodyPr>
          <a:lstStyle/>
          <a:p>
            <a:r>
              <a:rPr lang="en-US" sz="5200" b="1" dirty="0">
                <a:latin typeface="Agency FB" panose="020B0503020202020204" pitchFamily="34" charset="0"/>
              </a:rPr>
              <a:t>Developer</a:t>
            </a:r>
          </a:p>
        </p:txBody>
      </p:sp>
      <p:sp>
        <p:nvSpPr>
          <p:cNvPr id="3" name="Content Placeholder 2">
            <a:extLst>
              <a:ext uri="{FF2B5EF4-FFF2-40B4-BE49-F238E27FC236}">
                <a16:creationId xmlns:a16="http://schemas.microsoft.com/office/drawing/2014/main" id="{36787DAB-14C6-6609-F09A-487A983F7AA0}"/>
              </a:ext>
            </a:extLst>
          </p:cNvPr>
          <p:cNvSpPr>
            <a:spLocks noGrp="1"/>
          </p:cNvSpPr>
          <p:nvPr>
            <p:ph idx="1"/>
          </p:nvPr>
        </p:nvSpPr>
        <p:spPr>
          <a:xfrm>
            <a:off x="6291923" y="1239927"/>
            <a:ext cx="4971824" cy="4680583"/>
          </a:xfrm>
        </p:spPr>
        <p:txBody>
          <a:bodyPr anchor="ctr">
            <a:normAutofit/>
          </a:bodyPr>
          <a:lstStyle/>
          <a:p>
            <a:pPr marL="0" indent="0">
              <a:buNone/>
            </a:pPr>
            <a:r>
              <a:rPr lang="en-US" sz="2000" dirty="0"/>
              <a:t>	</a:t>
            </a:r>
            <a:r>
              <a:rPr lang="en-US" sz="2000" dirty="0">
                <a:latin typeface="Times New Roman" panose="02020603050405020304" pitchFamily="18" charset="0"/>
                <a:cs typeface="Times New Roman" panose="02020603050405020304" pitchFamily="18" charset="0"/>
              </a:rPr>
              <a:t>The Developers on a Scrum Team are the backbone of any project. They are truly in the trenches, working diligently to bring a product to life based on User Stories and set requirements and requests. </a:t>
            </a:r>
          </a:p>
          <a:p>
            <a:pPr marL="0" indent="0">
              <a:buNone/>
            </a:pPr>
            <a:r>
              <a:rPr lang="en-US" sz="2000" dirty="0">
                <a:latin typeface="Times New Roman" panose="02020603050405020304" pitchFamily="18" charset="0"/>
                <a:cs typeface="Times New Roman" panose="02020603050405020304" pitchFamily="18" charset="0"/>
              </a:rPr>
              <a:t>	Communicating their needs or concerns with the Scrum Master, a good Developer will thrive in a team setting. Coding takes time and comes with challenges. The key to the success of the team is the Developers abilities to overcome roadblocks and request assistance from others where needed. Without them, no product would be made. </a:t>
            </a:r>
          </a:p>
        </p:txBody>
      </p:sp>
      <p:pic>
        <p:nvPicPr>
          <p:cNvPr id="5" name="Picture 4" descr="A person sitting at a computer&#10;&#10;Description automatically generated">
            <a:extLst>
              <a:ext uri="{FF2B5EF4-FFF2-40B4-BE49-F238E27FC236}">
                <a16:creationId xmlns:a16="http://schemas.microsoft.com/office/drawing/2014/main" id="{DE0236C6-B55C-0BC1-FDFB-E5A68AE05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420" y="2095199"/>
            <a:ext cx="4288972" cy="4288972"/>
          </a:xfrm>
          <a:prstGeom prst="rect">
            <a:avLst/>
          </a:prstGeom>
        </p:spPr>
      </p:pic>
    </p:spTree>
    <p:extLst>
      <p:ext uri="{BB962C8B-B14F-4D97-AF65-F5344CB8AC3E}">
        <p14:creationId xmlns:p14="http://schemas.microsoft.com/office/powerpoint/2010/main" val="156035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E8C1-289B-33CC-5A8A-DA15D676EEAE}"/>
              </a:ext>
            </a:extLst>
          </p:cNvPr>
          <p:cNvSpPr>
            <a:spLocks noGrp="1"/>
          </p:cNvSpPr>
          <p:nvPr>
            <p:ph type="title"/>
          </p:nvPr>
        </p:nvSpPr>
        <p:spPr>
          <a:xfrm>
            <a:off x="4201108" y="500062"/>
            <a:ext cx="3789784" cy="1325563"/>
          </a:xfrm>
        </p:spPr>
        <p:txBody>
          <a:bodyPr/>
          <a:lstStyle/>
          <a:p>
            <a:r>
              <a:rPr lang="en-US" b="1" dirty="0">
                <a:latin typeface="Agency FB" panose="020B0503020202020204" pitchFamily="34" charset="0"/>
              </a:rPr>
              <a:t>Phases of Agile </a:t>
            </a:r>
          </a:p>
        </p:txBody>
      </p:sp>
      <p:sp>
        <p:nvSpPr>
          <p:cNvPr id="3" name="Content Placeholder 2">
            <a:extLst>
              <a:ext uri="{FF2B5EF4-FFF2-40B4-BE49-F238E27FC236}">
                <a16:creationId xmlns:a16="http://schemas.microsoft.com/office/drawing/2014/main" id="{4BA1C311-A296-4A67-1308-56DC2D3508EF}"/>
              </a:ext>
            </a:extLst>
          </p:cNvPr>
          <p:cNvSpPr>
            <a:spLocks noGrp="1"/>
          </p:cNvSpPr>
          <p:nvPr>
            <p:ph idx="1"/>
          </p:nvPr>
        </p:nvSpPr>
        <p:spPr/>
        <p:txBody>
          <a:bodyPr>
            <a:normAutofit lnSpcReduction="10000"/>
          </a:bodyPr>
          <a:lstStyle/>
          <a:p>
            <a:pPr marL="0" indent="0" algn="ctr">
              <a:buNone/>
            </a:pPr>
            <a:r>
              <a:rPr lang="en-US" dirty="0"/>
              <a:t>	</a:t>
            </a:r>
            <a:r>
              <a:rPr lang="en-US" dirty="0">
                <a:latin typeface="Times New Roman" panose="02020603050405020304" pitchFamily="18" charset="0"/>
                <a:cs typeface="Times New Roman" panose="02020603050405020304" pitchFamily="18" charset="0"/>
              </a:rPr>
              <a:t>Agile projects are broken up into small sections of work known as “Sprints.” A Sprint consists of a small portion of time with a list of tasks to complete. These Sprints can be anywhere between a week and maybe even a month, usually lasting about 2 weeks. The purpose of this is to work on small chunks of work at a time, chipping away at the product.  If changes in priority or goals manifest, the team will have the flexibility to deal with them as they come along, shifting workflow as needed to maintain their goals and deadlines.</a:t>
            </a:r>
          </a:p>
          <a:p>
            <a:pPr marL="0" indent="0" algn="ctr">
              <a:buNone/>
            </a:pPr>
            <a:r>
              <a:rPr lang="en-US" dirty="0">
                <a:latin typeface="Times New Roman" panose="02020603050405020304" pitchFamily="18" charset="0"/>
                <a:cs typeface="Times New Roman" panose="02020603050405020304" pitchFamily="18" charset="0"/>
              </a:rPr>
              <a:t>	</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The planning and action process looks a little like this…</a:t>
            </a:r>
          </a:p>
        </p:txBody>
      </p:sp>
    </p:spTree>
    <p:extLst>
      <p:ext uri="{BB962C8B-B14F-4D97-AF65-F5344CB8AC3E}">
        <p14:creationId xmlns:p14="http://schemas.microsoft.com/office/powerpoint/2010/main" val="382215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F1B3-BC0E-9757-1646-F482AE0D5922}"/>
              </a:ext>
            </a:extLst>
          </p:cNvPr>
          <p:cNvSpPr>
            <a:spLocks noGrp="1"/>
          </p:cNvSpPr>
          <p:nvPr>
            <p:ph type="title"/>
          </p:nvPr>
        </p:nvSpPr>
        <p:spPr>
          <a:xfrm>
            <a:off x="4429708" y="11306"/>
            <a:ext cx="3332583" cy="830263"/>
          </a:xfrm>
        </p:spPr>
        <p:txBody>
          <a:bodyPr/>
          <a:lstStyle/>
          <a:p>
            <a:r>
              <a:rPr lang="en-US" b="1" dirty="0">
                <a:latin typeface="Agency FB" panose="020B0503020202020204" pitchFamily="34" charset="0"/>
              </a:rPr>
              <a:t>Phases of Agile</a:t>
            </a:r>
          </a:p>
        </p:txBody>
      </p:sp>
      <p:pic>
        <p:nvPicPr>
          <p:cNvPr id="5" name="Content Placeholder 4" descr="A diagram of a scrum lifecycle&#10;&#10;">
            <a:extLst>
              <a:ext uri="{FF2B5EF4-FFF2-40B4-BE49-F238E27FC236}">
                <a16:creationId xmlns:a16="http://schemas.microsoft.com/office/drawing/2014/main" id="{97112C26-4F13-9016-5896-967A9F86AD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199" y="738932"/>
            <a:ext cx="9677036" cy="4351338"/>
          </a:xfrm>
        </p:spPr>
      </p:pic>
      <p:sp>
        <p:nvSpPr>
          <p:cNvPr id="6" name="TextBox 5">
            <a:extLst>
              <a:ext uri="{FF2B5EF4-FFF2-40B4-BE49-F238E27FC236}">
                <a16:creationId xmlns:a16="http://schemas.microsoft.com/office/drawing/2014/main" id="{58E722FD-A116-04D7-4230-D7364D6DC142}"/>
              </a:ext>
            </a:extLst>
          </p:cNvPr>
          <p:cNvSpPr txBox="1"/>
          <p:nvPr/>
        </p:nvSpPr>
        <p:spPr>
          <a:xfrm>
            <a:off x="1259633" y="5090270"/>
            <a:ext cx="8919104" cy="1754326"/>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Once a project has been conceptualized and given to a team, they begin their planning. How they tackle the project will come down to what is required, how much time they will need versus how much time is given, and where each person is skill-wise.</a:t>
            </a:r>
          </a:p>
          <a:p>
            <a:pPr algn="ctr"/>
            <a:r>
              <a:rPr lang="en-US" b="1" dirty="0">
                <a:latin typeface="Times New Roman" panose="02020603050405020304" pitchFamily="18" charset="0"/>
                <a:cs typeface="Times New Roman" panose="02020603050405020304" pitchFamily="18" charset="0"/>
              </a:rPr>
              <a:t>Once the team has a rough estimate of the tasks they need to complete to provide the product, they will split these tasks up into Sprints. After each Sprint the team will meet to reflect on their progress. Daily meetings are held as well. </a:t>
            </a:r>
          </a:p>
        </p:txBody>
      </p:sp>
    </p:spTree>
    <p:extLst>
      <p:ext uri="{BB962C8B-B14F-4D97-AF65-F5344CB8AC3E}">
        <p14:creationId xmlns:p14="http://schemas.microsoft.com/office/powerpoint/2010/main" val="48500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3B9D-B337-79FA-182F-D9A7B2987466}"/>
              </a:ext>
            </a:extLst>
          </p:cNvPr>
          <p:cNvSpPr>
            <a:spLocks noGrp="1"/>
          </p:cNvSpPr>
          <p:nvPr>
            <p:ph type="title"/>
          </p:nvPr>
        </p:nvSpPr>
        <p:spPr/>
        <p:txBody>
          <a:bodyPr/>
          <a:lstStyle/>
          <a:p>
            <a:pPr algn="ctr"/>
            <a:r>
              <a:rPr lang="en-US" b="1" dirty="0">
                <a:latin typeface="Agency FB" panose="020B0503020202020204" pitchFamily="34" charset="0"/>
              </a:rPr>
              <a:t>Waterfall Model</a:t>
            </a:r>
          </a:p>
        </p:txBody>
      </p:sp>
      <p:sp>
        <p:nvSpPr>
          <p:cNvPr id="3" name="Content Placeholder 2">
            <a:extLst>
              <a:ext uri="{FF2B5EF4-FFF2-40B4-BE49-F238E27FC236}">
                <a16:creationId xmlns:a16="http://schemas.microsoft.com/office/drawing/2014/main" id="{E9EEA8C8-F35E-A432-7041-CBA4A9B32101}"/>
              </a:ext>
            </a:extLst>
          </p:cNvPr>
          <p:cNvSpPr>
            <a:spLocks noGrp="1"/>
          </p:cNvSpPr>
          <p:nvPr>
            <p:ph idx="1"/>
          </p:nvPr>
        </p:nvSpPr>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“The waterfall model is most commonly used in software engineering and product development, less often – in other projects and industries.”</a:t>
            </a: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Agile is not the ONLY way to be successful. Waterfall can be utilized effectively, but restrictions apply heavily. Your requirements must be known, clear, AND fixed before any work has been done. The project must also be short and simple. In Waterfall, all factors are considered from the beginning, and once the train gets going, there is no changing course, no room for changes. Any necessary adjustments must wait for the project to be completed as written.</a:t>
            </a:r>
          </a:p>
        </p:txBody>
      </p:sp>
    </p:spTree>
    <p:extLst>
      <p:ext uri="{BB962C8B-B14F-4D97-AF65-F5344CB8AC3E}">
        <p14:creationId xmlns:p14="http://schemas.microsoft.com/office/powerpoint/2010/main" val="230334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DE67B-9269-E585-5371-986EEAD19819}"/>
              </a:ext>
            </a:extLst>
          </p:cNvPr>
          <p:cNvSpPr>
            <a:spLocks noGrp="1"/>
          </p:cNvSpPr>
          <p:nvPr>
            <p:ph type="title"/>
          </p:nvPr>
        </p:nvSpPr>
        <p:spPr>
          <a:xfrm>
            <a:off x="804672" y="802955"/>
            <a:ext cx="4977976" cy="1454051"/>
          </a:xfrm>
        </p:spPr>
        <p:txBody>
          <a:bodyPr>
            <a:normAutofit/>
          </a:bodyPr>
          <a:lstStyle/>
          <a:p>
            <a:r>
              <a:rPr lang="en-US" sz="3600" b="1">
                <a:solidFill>
                  <a:schemeClr val="tx2"/>
                </a:solidFill>
                <a:latin typeface="Agency FB" panose="020B0503020202020204" pitchFamily="34" charset="0"/>
              </a:rPr>
              <a:t>Agile Vs Waterfall</a:t>
            </a:r>
          </a:p>
        </p:txBody>
      </p:sp>
      <p:sp>
        <p:nvSpPr>
          <p:cNvPr id="3" name="Content Placeholder 2">
            <a:extLst>
              <a:ext uri="{FF2B5EF4-FFF2-40B4-BE49-F238E27FC236}">
                <a16:creationId xmlns:a16="http://schemas.microsoft.com/office/drawing/2014/main" id="{A39F9B87-EE6F-551C-47AE-E243A5F90495}"/>
              </a:ext>
            </a:extLst>
          </p:cNvPr>
          <p:cNvSpPr>
            <a:spLocks noGrp="1"/>
          </p:cNvSpPr>
          <p:nvPr>
            <p:ph idx="1"/>
          </p:nvPr>
        </p:nvSpPr>
        <p:spPr>
          <a:xfrm>
            <a:off x="804672" y="2421682"/>
            <a:ext cx="4977578" cy="3639289"/>
          </a:xfrm>
        </p:spPr>
        <p:txBody>
          <a:bodyPr anchor="ctr">
            <a:normAutofit fontScale="92500" lnSpcReduction="10000"/>
          </a:bodyPr>
          <a:lstStyle/>
          <a:p>
            <a:pPr marL="0" indent="0">
              <a:buNone/>
            </a:pPr>
            <a:r>
              <a:rPr lang="en-US" sz="1700" b="1" dirty="0" err="1">
                <a:solidFill>
                  <a:schemeClr val="tx2"/>
                </a:solidFill>
                <a:latin typeface="Times New Roman" panose="02020603050405020304" pitchFamily="18" charset="0"/>
                <a:cs typeface="Times New Roman" panose="02020603050405020304" pitchFamily="18" charset="0"/>
              </a:rPr>
              <a:t>Agile’s</a:t>
            </a:r>
            <a:r>
              <a:rPr lang="en-US" sz="1700" dirty="0">
                <a:solidFill>
                  <a:schemeClr val="tx2"/>
                </a:solidFill>
                <a:latin typeface="Times New Roman" panose="02020603050405020304" pitchFamily="18" charset="0"/>
                <a:cs typeface="Times New Roman" panose="02020603050405020304" pitchFamily="18" charset="0"/>
              </a:rPr>
              <a:t> values can be summed up in 3 words: “Prediction and Adaptation.”</a:t>
            </a:r>
          </a:p>
          <a:p>
            <a:pPr marL="0" indent="0">
              <a:buNone/>
            </a:pPr>
            <a:r>
              <a:rPr lang="en-US" sz="1700" dirty="0">
                <a:solidFill>
                  <a:schemeClr val="tx2"/>
                </a:solidFill>
                <a:latin typeface="Times New Roman" panose="02020603050405020304" pitchFamily="18" charset="0"/>
                <a:cs typeface="Times New Roman" panose="02020603050405020304" pitchFamily="18" charset="0"/>
              </a:rPr>
              <a:t>	- Working with Agile means working towards goals with the understanding that things happen, and when they happen you must account for them, pivoting work-flow to account for changes. This method is particularly effective for large and/or complex projects.</a:t>
            </a:r>
          </a:p>
          <a:p>
            <a:pPr marL="0" indent="0">
              <a:buNone/>
            </a:pPr>
            <a:endParaRPr lang="en-US" sz="1700" dirty="0">
              <a:solidFill>
                <a:schemeClr val="tx2"/>
              </a:solidFill>
              <a:latin typeface="Times New Roman" panose="02020603050405020304" pitchFamily="18" charset="0"/>
              <a:cs typeface="Times New Roman" panose="02020603050405020304" pitchFamily="18" charset="0"/>
            </a:endParaRPr>
          </a:p>
          <a:p>
            <a:pPr marL="0" indent="0">
              <a:buNone/>
            </a:pPr>
            <a:r>
              <a:rPr lang="en-US" sz="1700" b="1" dirty="0">
                <a:solidFill>
                  <a:schemeClr val="tx2"/>
                </a:solidFill>
                <a:latin typeface="Times New Roman" panose="02020603050405020304" pitchFamily="18" charset="0"/>
                <a:cs typeface="Times New Roman" panose="02020603050405020304" pitchFamily="18" charset="0"/>
              </a:rPr>
              <a:t>Waterfall’s </a:t>
            </a:r>
            <a:r>
              <a:rPr lang="en-US" sz="1700" dirty="0">
                <a:solidFill>
                  <a:schemeClr val="tx2"/>
                </a:solidFill>
                <a:latin typeface="Times New Roman" panose="02020603050405020304" pitchFamily="18" charset="0"/>
                <a:cs typeface="Times New Roman" panose="02020603050405020304" pitchFamily="18" charset="0"/>
              </a:rPr>
              <a:t>values are more of a structured plan with little room for change once details have been decided.</a:t>
            </a:r>
          </a:p>
          <a:p>
            <a:pPr marL="0" indent="0">
              <a:buNone/>
            </a:pPr>
            <a:r>
              <a:rPr lang="en-US" sz="1700" dirty="0">
                <a:solidFill>
                  <a:schemeClr val="tx2"/>
                </a:solidFill>
                <a:latin typeface="Times New Roman" panose="02020603050405020304" pitchFamily="18" charset="0"/>
                <a:cs typeface="Times New Roman" panose="02020603050405020304" pitchFamily="18" charset="0"/>
              </a:rPr>
              <a:t>	- Working with Waterfall can work if the task is clear cut and you do not anticipate changes for the duration of the project. The task must also be fairly simple.</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ead with Gears">
            <a:extLst>
              <a:ext uri="{FF2B5EF4-FFF2-40B4-BE49-F238E27FC236}">
                <a16:creationId xmlns:a16="http://schemas.microsoft.com/office/drawing/2014/main" id="{6441710D-0B6A-9BA7-A291-B60BAA2C7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5469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999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Aptos</vt:lpstr>
      <vt:lpstr>Aptos Display</vt:lpstr>
      <vt:lpstr>Arial</vt:lpstr>
      <vt:lpstr>Times New Roman</vt:lpstr>
      <vt:lpstr>Office Theme</vt:lpstr>
      <vt:lpstr>Agile Presentation</vt:lpstr>
      <vt:lpstr>Agile Roles</vt:lpstr>
      <vt:lpstr>Scrum Master</vt:lpstr>
      <vt:lpstr>Product Owner</vt:lpstr>
      <vt:lpstr>Developer</vt:lpstr>
      <vt:lpstr>Phases of Agile </vt:lpstr>
      <vt:lpstr>Phases of Agile</vt:lpstr>
      <vt:lpstr>Waterfall Model</vt:lpstr>
      <vt:lpstr>Agile Vs Waterfall</vt:lpstr>
      <vt:lpstr>Thank You!</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Moore, Jesse@ARB</dc:creator>
  <cp:lastModifiedBy>Moore, Jesse@ARB</cp:lastModifiedBy>
  <cp:revision>20</cp:revision>
  <dcterms:created xsi:type="dcterms:W3CDTF">2024-08-12T17:56:53Z</dcterms:created>
  <dcterms:modified xsi:type="dcterms:W3CDTF">2024-08-12T21:12:23Z</dcterms:modified>
</cp:coreProperties>
</file>