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b0c01994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b0c01994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Rehash assets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Rehash </a:t>
            </a:r>
            <a:r>
              <a:rPr lang="en"/>
              <a:t>gameplay</a:t>
            </a:r>
            <a:r>
              <a:rPr lang="en"/>
              <a:t> </a:t>
            </a:r>
            <a:r>
              <a:rPr lang="en"/>
              <a:t>elements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Games are </a:t>
            </a:r>
            <a:r>
              <a:rPr lang="en"/>
              <a:t>similar</a:t>
            </a:r>
            <a:r>
              <a:rPr lang="en"/>
              <a:t> in </a:t>
            </a:r>
            <a:r>
              <a:rPr lang="en"/>
              <a:t>design</a:t>
            </a:r>
            <a:r>
              <a:rPr lang="en"/>
              <a:t> and </a:t>
            </a:r>
            <a:r>
              <a:rPr lang="en"/>
              <a:t>concept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much </a:t>
            </a:r>
            <a:r>
              <a:rPr lang="en"/>
              <a:t>innovation</a:t>
            </a:r>
            <a:r>
              <a:rPr lang="en"/>
              <a:t> between games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b0c01994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b0c01994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b0c01994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1b0c01994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b0c01994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b0c01994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b0c01994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1b0c01994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70bfb93a2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170bfb93a2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46a06a2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46a06a2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70bfb93a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70bfb93a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graph displays market saturation for the different genres during a period of time. This can be an indicator of an over saturated market or to find what genres were selling well during a time period.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70bfb93a2_0_1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70bfb93a2_0_1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graph is displaying how well games sold in North America based on Game Genre. / Jake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 - Everyone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 - Mature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 - Teen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E10+ - Everyone 10+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K-A - Kids to Adults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AO - Adults Only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EC - Early Childhood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RP - Rating Pending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70bfb93a2_0_1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70bfb93a2_0_1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Displaying best selling platforms by North America, Europe, and Japan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70bfb93a2_0_1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70bfb93a2_0_1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 Score by Genre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hypothesized that there would be a larger </a:t>
            </a:r>
            <a:r>
              <a:rPr lang="en"/>
              <a:t>difference in critic scores between genres than there were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Shows that games can be made for any market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b0c0199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b0c0199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b0c0199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b0c0199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b0c0199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b0c0199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13"/>
          <p:cNvGrpSpPr/>
          <p:nvPr/>
        </p:nvGrpSpPr>
        <p:grpSpPr>
          <a:xfrm>
            <a:off x="2105247" y="1"/>
            <a:ext cx="7038765" cy="5138761"/>
            <a:chOff x="3388636" y="43347"/>
            <a:chExt cx="5755327" cy="4201767"/>
          </a:xfrm>
        </p:grpSpPr>
        <p:sp>
          <p:nvSpPr>
            <p:cNvPr id="53" name="Google Shape;53;p13"/>
            <p:cNvSpPr/>
            <p:nvPr/>
          </p:nvSpPr>
          <p:spPr>
            <a:xfrm>
              <a:off x="3837147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18268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3119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652821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697672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742522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877076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3837147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518268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63119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652821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697672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742522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877076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3837147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18268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63119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52821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97672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742522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877076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338863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3837147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518268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563119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52821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97672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742522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877076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338863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3837147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4734169" y="4336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518268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631192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528215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697672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7425229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877076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837147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518268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563119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652821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697672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742522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877076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837147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518268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63119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652821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97672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742522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877076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837147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518268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563119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652821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697672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742522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877076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3837147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518268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563119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52821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97672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742522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877076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3837147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518268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563119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652821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697672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742522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877076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13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Google Shape;179;p13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0" name="Google Shape;180;p13"/>
          <p:cNvSpPr txBox="1"/>
          <p:nvPr>
            <p:ph idx="12" type="sldNum"/>
          </p:nvPr>
        </p:nvSpPr>
        <p:spPr>
          <a:xfrm>
            <a:off x="8472458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hyperlink" Target="https://www.kaggle.com/sidtwr/videogames-sales-datase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CSC302 Final Presentation</a:t>
            </a:r>
            <a:endParaRPr/>
          </a:p>
        </p:txBody>
      </p:sp>
      <p:sp>
        <p:nvSpPr>
          <p:cNvPr id="186" name="Google Shape;186;p14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Jacob Moore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Robert Jackson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Austin Graham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Games that Developers have created</a:t>
            </a:r>
            <a:endParaRPr/>
          </a:p>
        </p:txBody>
      </p:sp>
      <p:sp>
        <p:nvSpPr>
          <p:cNvPr id="259" name="Google Shape;259;p23"/>
          <p:cNvSpPr txBox="1"/>
          <p:nvPr>
            <p:ph idx="1" type="body"/>
          </p:nvPr>
        </p:nvSpPr>
        <p:spPr>
          <a:xfrm>
            <a:off x="311700" y="1152475"/>
            <a:ext cx="381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 Sports and Ubisoft are top 3, but they also released unfinished games.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top companies listed focus on releasing games as often as possible for profit.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top releasers </a:t>
            </a:r>
            <a:r>
              <a:rPr lang="en">
                <a:solidFill>
                  <a:schemeClr val="dk1"/>
                </a:solidFill>
              </a:rPr>
              <a:t>typically</a:t>
            </a:r>
            <a:r>
              <a:rPr lang="en">
                <a:solidFill>
                  <a:schemeClr val="dk1"/>
                </a:solidFill>
              </a:rPr>
              <a:t> choose quantity over quality.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0" name="Google Shape;2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875" y="1152475"/>
            <a:ext cx="4942076" cy="388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Best Selling Publishers (Global)</a:t>
            </a:r>
            <a:endParaRPr/>
          </a:p>
        </p:txBody>
      </p:sp>
      <p:sp>
        <p:nvSpPr>
          <p:cNvPr id="266" name="Google Shape;266;p24"/>
          <p:cNvSpPr txBox="1"/>
          <p:nvPr>
            <p:ph idx="1" type="body"/>
          </p:nvPr>
        </p:nvSpPr>
        <p:spPr>
          <a:xfrm>
            <a:off x="311700" y="1152475"/>
            <a:ext cx="4187700" cy="21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Big name brands are like Nintendo and Activision are at the top.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They release games frequently, which leads to more sales.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7" name="Google Shape;2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84988"/>
            <a:ext cx="4509849" cy="29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075" y="3384450"/>
            <a:ext cx="4847026" cy="16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PS4 vs Sales Xbox</a:t>
            </a:r>
            <a:endParaRPr/>
          </a:p>
        </p:txBody>
      </p:sp>
      <p:sp>
        <p:nvSpPr>
          <p:cNvPr id="274" name="Google Shape;274;p25"/>
          <p:cNvSpPr txBox="1"/>
          <p:nvPr>
            <p:ph idx="1" type="body"/>
          </p:nvPr>
        </p:nvSpPr>
        <p:spPr>
          <a:xfrm>
            <a:off x="77350" y="1075100"/>
            <a:ext cx="404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From this graph, we can see that the number of sales for the PS4 are always more than Xbox during every year from 2013 to 2020.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275" name="Google Shape;2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550" y="76000"/>
            <a:ext cx="4045799" cy="22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5"/>
          <p:cNvPicPr preferRelativeResize="0"/>
          <p:nvPr/>
        </p:nvPicPr>
        <p:blipFill rotWithShape="1">
          <a:blip r:embed="rId4">
            <a:alphaModFix/>
          </a:blip>
          <a:srcRect b="0" l="0" r="12831" t="0"/>
          <a:stretch/>
        </p:blipFill>
        <p:spPr>
          <a:xfrm>
            <a:off x="77350" y="2417850"/>
            <a:ext cx="3965801" cy="267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0600" y="2417848"/>
            <a:ext cx="4077700" cy="2670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Best Selling Platforms (Global)</a:t>
            </a:r>
            <a:endParaRPr/>
          </a:p>
        </p:txBody>
      </p:sp>
      <p:sp>
        <p:nvSpPr>
          <p:cNvPr id="283" name="Google Shape;283;p26"/>
          <p:cNvSpPr txBox="1"/>
          <p:nvPr>
            <p:ph idx="1" type="body"/>
          </p:nvPr>
        </p:nvSpPr>
        <p:spPr>
          <a:xfrm>
            <a:off x="311700" y="1152475"/>
            <a:ext cx="392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Shows the best </a:t>
            </a:r>
            <a:r>
              <a:rPr lang="en">
                <a:solidFill>
                  <a:schemeClr val="dk1"/>
                </a:solidFill>
              </a:rPr>
              <a:t>selling</a:t>
            </a:r>
            <a:r>
              <a:rPr lang="en">
                <a:solidFill>
                  <a:schemeClr val="dk1"/>
                </a:solidFill>
              </a:rPr>
              <a:t> platforms ever.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X360, PS3, and the Wii were released in the same generation.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4" name="Google Shape;2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250" y="1017725"/>
            <a:ext cx="4597800" cy="2676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750" y="3489506"/>
            <a:ext cx="4597800" cy="1445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Best Selling Games (Global)</a:t>
            </a:r>
            <a:endParaRPr/>
          </a:p>
        </p:txBody>
      </p:sp>
      <p:sp>
        <p:nvSpPr>
          <p:cNvPr id="291" name="Google Shape;291;p27"/>
          <p:cNvSpPr txBox="1"/>
          <p:nvPr>
            <p:ph idx="1" type="body"/>
          </p:nvPr>
        </p:nvSpPr>
        <p:spPr>
          <a:xfrm>
            <a:off x="311700" y="1152475"/>
            <a:ext cx="378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Nintendo games dominated the market in sales.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All top 10 games are on Nintendo games.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Family-friendly games </a:t>
            </a:r>
            <a:r>
              <a:rPr lang="en">
                <a:solidFill>
                  <a:schemeClr val="dk1"/>
                </a:solidFill>
              </a:rPr>
              <a:t>sell the best overall.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2" name="Google Shape;2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7725"/>
            <a:ext cx="4419599" cy="267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25" y="3773475"/>
            <a:ext cx="8082001" cy="12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For Video Game Sales </a:t>
            </a:r>
            <a:endParaRPr/>
          </a:p>
        </p:txBody>
      </p:sp>
      <p:sp>
        <p:nvSpPr>
          <p:cNvPr id="299" name="Google Shape;299;p28"/>
          <p:cNvSpPr txBox="1"/>
          <p:nvPr>
            <p:ph idx="1" type="body"/>
          </p:nvPr>
        </p:nvSpPr>
        <p:spPr>
          <a:xfrm>
            <a:off x="311700" y="1152475"/>
            <a:ext cx="8520600" cy="3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Market for games is heavily dominated by: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1. Action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2. Sports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3. Shooter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Games with ratings E and M tend to sell the most in the North American market.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Nintendo and Playstation platforms make up over half of Japan’s console market.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Playstation and Xbox dominate the North American and European markets.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PS3, X360, and the Wii is the best selling console generation.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Nintendo sells the most games.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/>
          <p:nvPr>
            <p:ph type="title"/>
          </p:nvPr>
        </p:nvSpPr>
        <p:spPr>
          <a:xfrm>
            <a:off x="311700" y="180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 sets:</a:t>
            </a:r>
            <a:endParaRPr/>
          </a:p>
        </p:txBody>
      </p:sp>
      <p:pic>
        <p:nvPicPr>
          <p:cNvPr id="192" name="Google Shape;1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75" y="1336700"/>
            <a:ext cx="3175749" cy="3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5"/>
          <p:cNvSpPr txBox="1"/>
          <p:nvPr/>
        </p:nvSpPr>
        <p:spPr>
          <a:xfrm>
            <a:off x="357088" y="936500"/>
            <a:ext cx="26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set 1: Video Game sales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4" name="Google Shape;1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7400" y="1336700"/>
            <a:ext cx="3010251" cy="3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5"/>
          <p:cNvSpPr txBox="1"/>
          <p:nvPr/>
        </p:nvSpPr>
        <p:spPr>
          <a:xfrm>
            <a:off x="3531200" y="936500"/>
            <a:ext cx="24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set 2: PS4 game sales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6" name="Google Shape;196;p15"/>
          <p:cNvSpPr txBox="1"/>
          <p:nvPr/>
        </p:nvSpPr>
        <p:spPr>
          <a:xfrm>
            <a:off x="6488100" y="936500"/>
            <a:ext cx="26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set 3: Xbox game sales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7" name="Google Shape;19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0100" y="1336699"/>
            <a:ext cx="2679900" cy="314404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5"/>
          <p:cNvSpPr txBox="1"/>
          <p:nvPr/>
        </p:nvSpPr>
        <p:spPr>
          <a:xfrm>
            <a:off x="0" y="4759250"/>
            <a:ext cx="511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https://www.kaggle.com/sidtwr/videogames-sales-dataset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 by the last 40 Years</a:t>
            </a:r>
            <a:endParaRPr/>
          </a:p>
        </p:txBody>
      </p:sp>
      <p:sp>
        <p:nvSpPr>
          <p:cNvPr id="204" name="Google Shape;204;p16"/>
          <p:cNvSpPr txBox="1"/>
          <p:nvPr>
            <p:ph idx="1" type="body"/>
          </p:nvPr>
        </p:nvSpPr>
        <p:spPr>
          <a:xfrm>
            <a:off x="311700" y="1152475"/>
            <a:ext cx="380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Market Saturation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Different Genres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Indicator of over </a:t>
            </a:r>
            <a:r>
              <a:rPr lang="en" sz="2000">
                <a:solidFill>
                  <a:schemeClr val="dk1"/>
                </a:solidFill>
              </a:rPr>
              <a:t>saturation</a:t>
            </a:r>
            <a:r>
              <a:rPr lang="en" sz="2000">
                <a:solidFill>
                  <a:schemeClr val="dk1"/>
                </a:solidFill>
              </a:rPr>
              <a:t> of certain genres.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05" name="Google Shape;2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800" y="1836425"/>
            <a:ext cx="3834499" cy="310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2175" y="1177785"/>
            <a:ext cx="5151825" cy="4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North American Game Sales by Rating</a:t>
            </a:r>
            <a:endParaRPr/>
          </a:p>
        </p:txBody>
      </p:sp>
      <p:sp>
        <p:nvSpPr>
          <p:cNvPr id="212" name="Google Shape;212;p17"/>
          <p:cNvSpPr txBox="1"/>
          <p:nvPr>
            <p:ph idx="1" type="body"/>
          </p:nvPr>
        </p:nvSpPr>
        <p:spPr>
          <a:xfrm>
            <a:off x="311700" y="1152475"/>
            <a:ext cx="345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1600">
                <a:solidFill>
                  <a:schemeClr val="dk1"/>
                </a:solidFill>
              </a:rPr>
              <a:t>E - Everyone </a:t>
            </a:r>
            <a:endParaRPr sz="16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1600">
                <a:solidFill>
                  <a:schemeClr val="dk1"/>
                </a:solidFill>
              </a:rPr>
              <a:t>M - Mature </a:t>
            </a:r>
            <a:endParaRPr sz="16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1600">
                <a:solidFill>
                  <a:schemeClr val="dk1"/>
                </a:solidFill>
              </a:rPr>
              <a:t>T - Teen </a:t>
            </a:r>
            <a:endParaRPr sz="16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1600">
                <a:solidFill>
                  <a:schemeClr val="dk1"/>
                </a:solidFill>
              </a:rPr>
              <a:t>E10+ - Everyone 10+</a:t>
            </a:r>
            <a:endParaRPr sz="16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1600">
                <a:solidFill>
                  <a:schemeClr val="dk1"/>
                </a:solidFill>
              </a:rPr>
              <a:t>K-A - Kids to Adults </a:t>
            </a:r>
            <a:endParaRPr sz="16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1600">
                <a:solidFill>
                  <a:schemeClr val="dk1"/>
                </a:solidFill>
              </a:rPr>
              <a:t>AO - Adults Only </a:t>
            </a:r>
            <a:endParaRPr sz="16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1600">
                <a:solidFill>
                  <a:schemeClr val="dk1"/>
                </a:solidFill>
              </a:rPr>
              <a:t>EC - Early Childhood </a:t>
            </a:r>
            <a:endParaRPr sz="16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1600">
                <a:solidFill>
                  <a:schemeClr val="dk1"/>
                </a:solidFill>
              </a:rPr>
              <a:t>RP - Rating Pending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213" name="Google Shape;2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950" y="2156801"/>
            <a:ext cx="3875188" cy="28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1625" y="1137588"/>
            <a:ext cx="5186724" cy="8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Selling Platforms By Region</a:t>
            </a:r>
            <a:endParaRPr/>
          </a:p>
        </p:txBody>
      </p:sp>
      <p:sp>
        <p:nvSpPr>
          <p:cNvPr id="220" name="Google Shape;220;p18"/>
          <p:cNvSpPr txBox="1"/>
          <p:nvPr>
            <p:ph idx="1" type="body"/>
          </p:nvPr>
        </p:nvSpPr>
        <p:spPr>
          <a:xfrm>
            <a:off x="263675" y="1157275"/>
            <a:ext cx="340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North America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Europe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Japan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1" name="Google Shape;2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838" y="2830800"/>
            <a:ext cx="2292500" cy="217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2428" y="2871350"/>
            <a:ext cx="2230197" cy="21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1775" y="2853750"/>
            <a:ext cx="2275974" cy="21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5400" y="1368513"/>
            <a:ext cx="5807226" cy="11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 Scores By Genre</a:t>
            </a:r>
            <a:endParaRPr/>
          </a:p>
        </p:txBody>
      </p:sp>
      <p:sp>
        <p:nvSpPr>
          <p:cNvPr id="230" name="Google Shape;230;p19"/>
          <p:cNvSpPr txBox="1"/>
          <p:nvPr>
            <p:ph idx="1" type="body"/>
          </p:nvPr>
        </p:nvSpPr>
        <p:spPr>
          <a:xfrm>
            <a:off x="311700" y="1152475"/>
            <a:ext cx="362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Indicates best rated genres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Genre’s seem to be relatively similar in score.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 correlation of biases in genre type.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1" name="Google Shape;2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925" y="2115000"/>
            <a:ext cx="3711799" cy="294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1187" y="0"/>
            <a:ext cx="3183275" cy="211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Sales by Genres By Year</a:t>
            </a:r>
            <a:endParaRPr/>
          </a:p>
        </p:txBody>
      </p:sp>
      <p:sp>
        <p:nvSpPr>
          <p:cNvPr id="238" name="Google Shape;238;p20"/>
          <p:cNvSpPr txBox="1"/>
          <p:nvPr>
            <p:ph idx="1" type="body"/>
          </p:nvPr>
        </p:nvSpPr>
        <p:spPr>
          <a:xfrm>
            <a:off x="311700" y="1152475"/>
            <a:ext cx="386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Indicates the top game genres globally.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Over the last 10 years, Action and Sports games have been the top 2.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9" name="Google Shape;2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000" y="1152475"/>
            <a:ext cx="47115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 Count vs Critic Score by Publisher</a:t>
            </a:r>
            <a:endParaRPr/>
          </a:p>
        </p:txBody>
      </p:sp>
      <p:sp>
        <p:nvSpPr>
          <p:cNvPr id="245" name="Google Shape;245;p21"/>
          <p:cNvSpPr txBox="1"/>
          <p:nvPr>
            <p:ph idx="1" type="body"/>
          </p:nvPr>
        </p:nvSpPr>
        <p:spPr>
          <a:xfrm>
            <a:off x="311700" y="1152475"/>
            <a:ext cx="363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Average score is around 80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Wanted to test to see if the number of critics </a:t>
            </a:r>
            <a:r>
              <a:rPr lang="en">
                <a:solidFill>
                  <a:schemeClr val="dk1"/>
                </a:solidFill>
              </a:rPr>
              <a:t>affected</a:t>
            </a:r>
            <a:r>
              <a:rPr lang="en">
                <a:solidFill>
                  <a:schemeClr val="dk1"/>
                </a:solidFill>
              </a:rPr>
              <a:t> the score.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Did not notice a strong correlation between the critic count to the </a:t>
            </a:r>
            <a:r>
              <a:rPr lang="en">
                <a:solidFill>
                  <a:schemeClr val="dk1"/>
                </a:solidFill>
              </a:rPr>
              <a:t>average</a:t>
            </a:r>
            <a:r>
              <a:rPr lang="en">
                <a:solidFill>
                  <a:schemeClr val="dk1"/>
                </a:solidFill>
              </a:rPr>
              <a:t> score.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6" name="Google Shape;2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000" y="1173425"/>
            <a:ext cx="5098173" cy="367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of Regional Sales by Year (JAKE)</a:t>
            </a:r>
            <a:endParaRPr/>
          </a:p>
        </p:txBody>
      </p:sp>
      <p:sp>
        <p:nvSpPr>
          <p:cNvPr id="252" name="Google Shape;252;p22"/>
          <p:cNvSpPr txBox="1"/>
          <p:nvPr>
            <p:ph idx="1" type="body"/>
          </p:nvPr>
        </p:nvSpPr>
        <p:spPr>
          <a:xfrm>
            <a:off x="311700" y="1152475"/>
            <a:ext cx="346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Sales (millions)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Sales increase in all markets around 1995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Sales begin to decline in all markets around 2010 (possibly disc sales)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3" name="Google Shape;2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700" y="1170125"/>
            <a:ext cx="5061901" cy="3490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