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58" r:id="rId5"/>
    <p:sldId id="277" r:id="rId6"/>
    <p:sldId id="276" r:id="rId7"/>
    <p:sldId id="279" r:id="rId8"/>
    <p:sldId id="280" r:id="rId9"/>
    <p:sldId id="282" r:id="rId10"/>
    <p:sldId id="281" r:id="rId11"/>
    <p:sldId id="283" r:id="rId12"/>
    <p:sldId id="284" r:id="rId13"/>
    <p:sldId id="27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obancolombia.visualstudio.com/Vicepresidencia%20Servicios%20de%20Tecnolog%C3%ADa/_wiki/wikis/Vicepresidencia%20Servicios%20de%20Tecnolog%C3%ADa.wiki/10100/Pruebas-Integraci%C3%B3n-(Acceptance-Test)" TargetMode="External"/><Relationship Id="rId2" Type="http://schemas.openxmlformats.org/officeDocument/2006/relationships/hyperlink" Target="https://github.com/karatelabs/karat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s-ES" sz="5400" b="1" cap="all" dirty="0" smtClean="0">
                <a:ln w="90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Karate </a:t>
            </a:r>
            <a:r>
              <a:rPr lang="es-ES" sz="5400" b="1" cap="all" dirty="0" err="1" smtClean="0">
                <a:ln w="90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s-CO" sz="5400" b="1" cap="all" dirty="0">
              <a:ln w="90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3528" y="188641"/>
            <a:ext cx="8568952" cy="108012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Nuestro archivo </a:t>
            </a:r>
            <a:r>
              <a:rPr lang="es-ES" dirty="0" err="1" smtClean="0"/>
              <a:t>runner</a:t>
            </a:r>
            <a:r>
              <a:rPr lang="es-ES" dirty="0" smtClean="0"/>
              <a:t> debe contener la siguiente estructura dentro de la clase que creamos, suponemos que nuestra clase se llama </a:t>
            </a:r>
            <a:r>
              <a:rPr lang="es-ES" dirty="0" err="1" smtClean="0"/>
              <a:t>CoustmerContact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2468" y="1556792"/>
            <a:ext cx="7776864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@Test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testParallel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{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Runner.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classpath:features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customer_contact_qa.feature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outputCucumberJson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tags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"~@ignore"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    .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parallel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generateReport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results.getReportDir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Assertions.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assertTrue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results.getFailCount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 ==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results.getErrorMessages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public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static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void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generateReport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karateOutputPath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{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Collection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&lt;File&gt;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FileUtils.</a:t>
            </a:r>
            <a:r>
              <a:rPr kumimoji="0" lang="es-CO" altLang="es-CO" sz="14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listFiles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karateOutputPath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[]{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true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List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ArrayList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String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&gt;(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jsonFiles.size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jsonFiles.forEach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(file -&gt;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.add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file.getAbsolutePath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Configuration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Configuration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File(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"target"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"pruebas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new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jsonPaths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reportBuilder.generateReports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6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5536" y="251551"/>
            <a:ext cx="7992888" cy="1521265"/>
          </a:xfrm>
        </p:spPr>
        <p:txBody>
          <a:bodyPr/>
          <a:lstStyle/>
          <a:p>
            <a:r>
              <a:rPr lang="es-ES" dirty="0" smtClean="0"/>
              <a:t>Nuestra </a:t>
            </a:r>
            <a:r>
              <a:rPr lang="es-ES" dirty="0" smtClean="0">
                <a:solidFill>
                  <a:srgbClr val="00B050"/>
                </a:solidFill>
              </a:rPr>
              <a:t>.</a:t>
            </a:r>
            <a:r>
              <a:rPr lang="es-ES" dirty="0" err="1" smtClean="0">
                <a:solidFill>
                  <a:srgbClr val="00B050"/>
                </a:solidFill>
              </a:rPr>
              <a:t>feature</a:t>
            </a:r>
            <a:r>
              <a:rPr lang="es-ES" dirty="0" smtClean="0">
                <a:solidFill>
                  <a:srgbClr val="00B050"/>
                </a:solidFill>
              </a:rPr>
              <a:t> </a:t>
            </a:r>
            <a:r>
              <a:rPr lang="es-ES" dirty="0" smtClean="0"/>
              <a:t>debería lucir similar a la siguiente, para eso la dividimos en dos partes: </a:t>
            </a:r>
            <a:r>
              <a:rPr lang="es-ES" dirty="0" err="1"/>
              <a:t>B</a:t>
            </a:r>
            <a:r>
              <a:rPr lang="es-ES" dirty="0" err="1" smtClean="0"/>
              <a:t>ackground</a:t>
            </a:r>
            <a:r>
              <a:rPr lang="es-ES" dirty="0" smtClean="0"/>
              <a:t> y </a:t>
            </a:r>
            <a:r>
              <a:rPr lang="es-ES" dirty="0" err="1" smtClean="0"/>
              <a:t>Scenario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7829" y="2708920"/>
            <a:ext cx="788436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Feature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 test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response of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MDM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contact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Background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urlBase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'https://internal-apigateway-qa.bancolombia.corp'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usersPath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int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testing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/v1/sales-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services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customer-management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reference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-data-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management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customer-contact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retrieve-contact-information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def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req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{"data":{"customerDocumentId":"63457989","customerDocumentType":"TIPDOC_FS001"}}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072" y="992917"/>
            <a:ext cx="788436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@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CoustomerContactStorie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Scenario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Outline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get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status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service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configure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ssl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true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configure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headers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{ 'Content-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Type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': '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application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/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json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', 'X-IBM-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Client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-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Secret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': 'yL1oA7tB3rJ8dT7vW7dC1kU6gC5lB0tI2fF6vK0iX0nT2eD2fJ', 'X-IBM-Client-Id':'cb0f83c0-4cbb-4ada-8395-3e7783e8a265', 'Message-id':'asdfghjklopiuytredfggbfbcvbnm,klijhgfdsdrtyujknmbvcxsddfghj'}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Given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url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urlBase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+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usersPath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request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req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method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POST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print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[0].email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match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[0].email == "&lt;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&gt;"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match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response.data.contact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[0].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mobilPhone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== "3148794903"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Examples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: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 </a:t>
            </a:r>
            <a:r>
              <a:rPr kumimoji="0" lang="es-CO" altLang="es-CO" sz="1600" b="1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resp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|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297BDE"/>
                </a:solidFill>
                <a:effectLst/>
                <a:latin typeface="JetBrains Mono"/>
                <a:cs typeface="Arial" pitchFamily="34" charset="0"/>
              </a:rPr>
              <a:t>eaza@bancolombia.com.co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|</a:t>
            </a: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5576" y="1916832"/>
            <a:ext cx="767671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b="1" dirty="0" smtClean="0"/>
              <a:t>Referencias</a:t>
            </a:r>
          </a:p>
          <a:p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hlinkClick r:id="rId2"/>
              </a:rPr>
              <a:t>https</a:t>
            </a:r>
            <a:r>
              <a:rPr lang="es-CO" sz="2400" dirty="0">
                <a:hlinkClick r:id="rId2"/>
              </a:rPr>
              <a:t>://</a:t>
            </a:r>
            <a:r>
              <a:rPr lang="es-CO" sz="2400" dirty="0" smtClean="0">
                <a:hlinkClick r:id="rId2"/>
              </a:rPr>
              <a:t>github.com/karatelabs/karate</a:t>
            </a:r>
            <a:endParaRPr lang="es-CO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Karate - Pruebas Integración (</a:t>
            </a:r>
            <a:r>
              <a:rPr lang="es-ES" sz="2400" dirty="0" err="1">
                <a:hlinkClick r:id="rId3"/>
              </a:rPr>
              <a:t>Acceptance</a:t>
            </a:r>
            <a:r>
              <a:rPr lang="es-ES" sz="2400" dirty="0">
                <a:hlinkClick r:id="rId3"/>
              </a:rPr>
              <a:t> Test) - </a:t>
            </a:r>
            <a:r>
              <a:rPr lang="es-ES" sz="2400" dirty="0" err="1">
                <a:hlinkClick r:id="rId3"/>
              </a:rPr>
              <a:t>Overview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178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755576" y="2132856"/>
            <a:ext cx="7620000" cy="2188840"/>
          </a:xfrm>
        </p:spPr>
        <p:txBody>
          <a:bodyPr/>
          <a:lstStyle/>
          <a:p>
            <a:pPr algn="just"/>
            <a:r>
              <a:rPr lang="es-ES" dirty="0" smtClean="0"/>
              <a:t>¿ Que es Karate ?</a:t>
            </a:r>
          </a:p>
          <a:p>
            <a:pPr algn="just"/>
            <a:r>
              <a:rPr lang="es-ES" dirty="0" smtClean="0"/>
              <a:t>Cuando implementar Karate</a:t>
            </a:r>
          </a:p>
          <a:p>
            <a:pPr algn="just"/>
            <a:r>
              <a:rPr lang="es-ES" dirty="0" smtClean="0"/>
              <a:t>Caso practico </a:t>
            </a:r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12001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547664" y="836712"/>
            <a:ext cx="6097488" cy="4800600"/>
          </a:xfrm>
        </p:spPr>
        <p:txBody>
          <a:bodyPr/>
          <a:lstStyle/>
          <a:p>
            <a:r>
              <a:rPr lang="es-ES" dirty="0"/>
              <a:t>¿Qué es Karate?</a:t>
            </a:r>
          </a:p>
          <a:p>
            <a:pPr marL="114300" indent="0" algn="just">
              <a:buNone/>
            </a:pPr>
            <a:r>
              <a:rPr lang="es-ES" dirty="0" smtClean="0"/>
              <a:t>Karate </a:t>
            </a:r>
            <a:r>
              <a:rPr lang="es-ES" dirty="0"/>
              <a:t>es una herramienta de código abierto que combina la automatización de pruebas de API, </a:t>
            </a:r>
            <a:r>
              <a:rPr lang="es-ES" dirty="0" err="1"/>
              <a:t>mocks</a:t>
            </a:r>
            <a:r>
              <a:rPr lang="es-ES" dirty="0"/>
              <a:t>, pruebas de rendimiento e incluso la automatización de la interfaz de usuario en un marco único y unificado. </a:t>
            </a:r>
          </a:p>
          <a:p>
            <a:pPr marL="114300" indent="0" algn="just">
              <a:buNone/>
            </a:pPr>
            <a:r>
              <a:rPr lang="es-ES" dirty="0"/>
              <a:t>(Karate)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3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827584" y="476672"/>
            <a:ext cx="7416824" cy="6048672"/>
          </a:xfrm>
        </p:spPr>
        <p:txBody>
          <a:bodyPr>
            <a:normAutofit lnSpcReduction="10000"/>
          </a:bodyPr>
          <a:lstStyle/>
          <a:p>
            <a:pPr marL="571500" indent="-457200" algn="just"/>
            <a:r>
              <a:rPr lang="es-ES" dirty="0" smtClean="0"/>
              <a:t>Basa </a:t>
            </a:r>
            <a:r>
              <a:rPr lang="es-ES" dirty="0"/>
              <a:t>sus pruebas en sintaxis </a:t>
            </a:r>
            <a:r>
              <a:rPr lang="es-ES" dirty="0" err="1"/>
              <a:t>Gherkin</a:t>
            </a:r>
            <a:r>
              <a:rPr lang="es-ES" dirty="0"/>
              <a:t> de BDD </a:t>
            </a:r>
            <a:r>
              <a:rPr lang="es-ES" dirty="0" smtClean="0"/>
              <a:t>(</a:t>
            </a:r>
            <a:r>
              <a:rPr lang="es-ES" dirty="0" err="1" smtClean="0"/>
              <a:t>Cucumber</a:t>
            </a:r>
            <a:r>
              <a:rPr lang="es-ES" dirty="0" smtClean="0"/>
              <a:t>).</a:t>
            </a:r>
          </a:p>
          <a:p>
            <a:pPr marL="571500" indent="-457200" algn="just"/>
            <a:r>
              <a:rPr lang="es-ES" dirty="0" smtClean="0"/>
              <a:t>No depende </a:t>
            </a:r>
            <a:r>
              <a:rPr lang="es-ES" dirty="0"/>
              <a:t>de ningún lenguaje de programación de propósito general</a:t>
            </a:r>
            <a:r>
              <a:rPr lang="es-ES" dirty="0" smtClean="0"/>
              <a:t>.</a:t>
            </a:r>
          </a:p>
          <a:p>
            <a:pPr marL="571500" indent="-457200" algn="just"/>
            <a:r>
              <a:rPr lang="es-ES" dirty="0" smtClean="0"/>
              <a:t>Utiliza </a:t>
            </a:r>
            <a:r>
              <a:rPr lang="es-ES" dirty="0"/>
              <a:t>DSL para describir las pruebas de API basadas en </a:t>
            </a:r>
            <a:r>
              <a:rPr lang="es-ES" dirty="0" smtClean="0"/>
              <a:t>HTTP.</a:t>
            </a:r>
          </a:p>
          <a:p>
            <a:pPr marL="571500" indent="-457200" algn="just"/>
            <a:r>
              <a:rPr lang="es-ES" dirty="0" smtClean="0"/>
              <a:t>Reportes </a:t>
            </a:r>
            <a:r>
              <a:rPr lang="es-ES" dirty="0"/>
              <a:t>entendibles por cualquier actor que intervenga en las pruebas tanto de negocio, </a:t>
            </a:r>
            <a:r>
              <a:rPr lang="es-ES" dirty="0" smtClean="0"/>
              <a:t>técnico </a:t>
            </a:r>
            <a:r>
              <a:rPr lang="es-ES" dirty="0"/>
              <a:t>y </a:t>
            </a:r>
            <a:r>
              <a:rPr lang="es-ES" dirty="0" smtClean="0"/>
              <a:t>líder.</a:t>
            </a:r>
          </a:p>
          <a:p>
            <a:pPr marL="571500" indent="-457200" algn="just"/>
            <a:r>
              <a:rPr lang="es-ES" dirty="0" smtClean="0"/>
              <a:t>Karate se </a:t>
            </a:r>
            <a:r>
              <a:rPr lang="es-ES" dirty="0"/>
              <a:t>ejecuta sobre la </a:t>
            </a:r>
            <a:r>
              <a:rPr lang="es-ES" dirty="0" smtClean="0"/>
              <a:t>JVM</a:t>
            </a:r>
          </a:p>
          <a:p>
            <a:pPr marL="571500" indent="-457200" algn="just"/>
            <a:r>
              <a:rPr lang="es-ES" dirty="0" smtClean="0"/>
              <a:t>No </a:t>
            </a:r>
            <a:r>
              <a:rPr lang="es-ES" dirty="0"/>
              <a:t>requiere implementar definiciones de pasos adicionales, ni código </a:t>
            </a:r>
            <a:r>
              <a:rPr lang="es-ES" dirty="0" smtClean="0"/>
              <a:t>extra.</a:t>
            </a:r>
          </a:p>
          <a:p>
            <a:pPr marL="571500" indent="-457200" algn="just"/>
            <a:r>
              <a:rPr lang="es-ES" dirty="0" smtClean="0"/>
              <a:t>JSON </a:t>
            </a:r>
            <a:r>
              <a:rPr lang="es-ES" dirty="0"/>
              <a:t>esta </a:t>
            </a:r>
            <a:r>
              <a:rPr lang="es-ES" dirty="0" smtClean="0"/>
              <a:t>embebido </a:t>
            </a:r>
            <a:r>
              <a:rPr lang="es-ES" dirty="0"/>
              <a:t>en la </a:t>
            </a:r>
            <a:r>
              <a:rPr lang="es-ES" dirty="0" smtClean="0"/>
              <a:t>sintaxis.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50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599"/>
            <a:ext cx="7416824" cy="664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9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5" y="1412776"/>
            <a:ext cx="850590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68428"/>
            <a:ext cx="9073008" cy="54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24983"/>
            <a:ext cx="3816424" cy="59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s-ES" dirty="0" smtClean="0">
                <a:sym typeface="Wingdings" panose="05000000000000000000" pitchFamily="2" charset="2"/>
              </a:rPr>
              <a:t>Estructura básica del proyecto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60787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practico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Luego de crear el proyecto en </a:t>
            </a:r>
            <a:r>
              <a:rPr lang="es-ES" b="1" dirty="0" err="1" smtClean="0"/>
              <a:t>IntelliJ</a:t>
            </a:r>
            <a:r>
              <a:rPr lang="es-CO" dirty="0" smtClean="0"/>
              <a:t>, en la ruta </a:t>
            </a:r>
            <a:r>
              <a:rPr lang="es-CO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s-CO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/test/java</a:t>
            </a:r>
            <a:r>
              <a:rPr lang="es-CO" dirty="0" smtClean="0"/>
              <a:t> vamos a crear nuestra </a:t>
            </a:r>
            <a:r>
              <a:rPr lang="es-CO" dirty="0" smtClean="0">
                <a:solidFill>
                  <a:srgbClr val="00B050"/>
                </a:solidFill>
              </a:rPr>
              <a:t>.</a:t>
            </a:r>
            <a:r>
              <a:rPr lang="es-CO" dirty="0" err="1" smtClean="0">
                <a:solidFill>
                  <a:srgbClr val="00B050"/>
                </a:solidFill>
              </a:rPr>
              <a:t>feature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y nuestro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runner</a:t>
            </a:r>
            <a:r>
              <a:rPr lang="es-CO" dirty="0" smtClean="0"/>
              <a:t>; donde el resultado será igual a </a:t>
            </a:r>
            <a:r>
              <a:rPr lang="es-CO" dirty="0" smtClean="0">
                <a:sym typeface="Wingdings" panose="05000000000000000000" pitchFamily="2" charset="2"/>
              </a:rPr>
              <a:t></a:t>
            </a:r>
            <a:endParaRPr lang="es-E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204864"/>
            <a:ext cx="442471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37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1520" y="692696"/>
            <a:ext cx="4038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En nuestro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build.gradle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/>
              <a:t>debemos mapear la versión de karate a usar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</a:p>
          <a:p>
            <a:endParaRPr lang="es-ES" dirty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s-ES" dirty="0" smtClean="0"/>
              <a:t>Las dependencias en </a:t>
            </a:r>
            <a:r>
              <a:rPr lang="es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build.gradle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smtClean="0"/>
              <a:t>serán las siguientes</a:t>
            </a:r>
            <a:endParaRPr lang="es-E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 smtClean="0">
                <a:sym typeface="Wingdings" panose="05000000000000000000" pitchFamily="2" charset="2"/>
              </a:rPr>
              <a:t>	</a:t>
            </a:r>
            <a:endParaRPr lang="es-C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84964" y="1047219"/>
            <a:ext cx="417646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ext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karateVersion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= </a:t>
            </a:r>
            <a: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'1.2.0.RC3'</a:t>
            </a:r>
            <a:br>
              <a:rPr kumimoji="0" lang="es-CO" altLang="es-CO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1988" y="4293096"/>
            <a:ext cx="634966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dependencies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b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implementation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"com.intuit.karate:karate-junit5: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$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{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karateVersion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"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implementation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'net.masterthought:cucumber-reporting:5.6.1'</a:t>
            </a:r>
            <a:b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}</a:t>
            </a:r>
            <a:endParaRPr kumimoji="0" lang="es-CO" alt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1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828E7A4C60D54D80713D7EB9E5D874" ma:contentTypeVersion="11343" ma:contentTypeDescription="Crear nuevo documento." ma:contentTypeScope="" ma:versionID="59e766cee8af5e5f63c7758f44a4b22c">
  <xsd:schema xmlns:xsd="http://www.w3.org/2001/XMLSchema" xmlns:xs="http://www.w3.org/2001/XMLSchema" xmlns:p="http://schemas.microsoft.com/office/2006/metadata/properties" xmlns:ns1="http://schemas.microsoft.com/sharepoint/v3" xmlns:ns2="4200d957-405d-4cff-a0bd-15e0333093bb" xmlns:ns3="35a8c5a3-de3b-4879-a05f-f4728ca2f607" targetNamespace="http://schemas.microsoft.com/office/2006/metadata/properties" ma:root="true" ma:fieldsID="64f90226d412e2b053c7e91015557244" ns1:_="" ns2:_="" ns3:_="">
    <xsd:import namespace="http://schemas.microsoft.com/sharepoint/v3"/>
    <xsd:import namespace="4200d957-405d-4cff-a0bd-15e0333093bb"/>
    <xsd:import namespace="35a8c5a3-de3b-4879-a05f-f4728ca2f60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0d957-405d-4cff-a0bd-15e0333093b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dexed="true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50f20062-fc76-4995-81a2-10e83d37c107}" ma:internalName="TaxCatchAll" ma:showField="CatchAllData" ma:web="4200d957-405d-4cff-a0bd-15e0333093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c5a3-de3b-4879-a05f-f4728ca2f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Etiquetas de imagen" ma:readOnly="false" ma:fieldId="{5cf76f15-5ced-4ddc-b409-7134ff3c332f}" ma:taxonomyMulti="true" ma:sspId="0ddb4910-e227-483e-aa9c-b76acf4f3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4200d957-405d-4cff-a0bd-15e0333093bb" xsi:nil="true"/>
    <lcf76f155ced4ddcb4097134ff3c332f xmlns="35a8c5a3-de3b-4879-a05f-f4728ca2f607">
      <Terms xmlns="http://schemas.microsoft.com/office/infopath/2007/PartnerControls"/>
    </lcf76f155ced4ddcb4097134ff3c332f>
    <_dlc_DocId xmlns="4200d957-405d-4cff-a0bd-15e0333093bb">VFVWTR7KKXCE-544389595-1448854</_dlc_DocId>
    <_dlc_DocIdUrl xmlns="4200d957-405d-4cff-a0bd-15e0333093bb">
      <Url>https://choucairtesting.sharepoint.com/sites/Repositorio/_layouts/15/DocIdRedir.aspx?ID=VFVWTR7KKXCE-544389595-1448854</Url>
      <Description>VFVWTR7KKXCE-544389595-1448854</Description>
    </_dlc_DocIdUrl>
  </documentManagement>
</p:properties>
</file>

<file path=customXml/itemProps1.xml><?xml version="1.0" encoding="utf-8"?>
<ds:datastoreItem xmlns:ds="http://schemas.openxmlformats.org/officeDocument/2006/customXml" ds:itemID="{1E53B91A-909C-4AE6-8AED-5C436A83EEA1}"/>
</file>

<file path=customXml/itemProps2.xml><?xml version="1.0" encoding="utf-8"?>
<ds:datastoreItem xmlns:ds="http://schemas.openxmlformats.org/officeDocument/2006/customXml" ds:itemID="{92AA5161-6C40-4B29-904A-C7F0C9766504}"/>
</file>

<file path=customXml/itemProps3.xml><?xml version="1.0" encoding="utf-8"?>
<ds:datastoreItem xmlns:ds="http://schemas.openxmlformats.org/officeDocument/2006/customXml" ds:itemID="{7CBE8303-7CF9-49AB-AD08-324555A272D8}"/>
</file>

<file path=customXml/itemProps4.xml><?xml version="1.0" encoding="utf-8"?>
<ds:datastoreItem xmlns:ds="http://schemas.openxmlformats.org/officeDocument/2006/customXml" ds:itemID="{5983792E-996F-402B-BEF8-50583D3DA067}"/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261</Words>
  <Application>Microsoft Office PowerPoint</Application>
  <PresentationFormat>Presentación en pantalla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Karate framework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 practico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Fernando Aza Casanova</dc:creator>
  <cp:lastModifiedBy>Edison Fernando Aza Casanova</cp:lastModifiedBy>
  <cp:revision>34</cp:revision>
  <dcterms:created xsi:type="dcterms:W3CDTF">2022-03-15T15:49:29Z</dcterms:created>
  <dcterms:modified xsi:type="dcterms:W3CDTF">2022-03-23T22:17:21Z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0x0101003F828E7A4C60D54D80713D7EB9E5D874</vt:lpwstr>
  </property>
  <property fmtid="{D5CDD505-2E9C-101B-9397-08002B2CF9AE}" pid="3" name="_dlc_DocIdItemGuid">
    <vt:lpwstr>820d866d-5400-406a-b2b1-dd21c494ab25</vt:lpwstr>
  </property>
</Properties>
</file>