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8"/>
  </p:notesMasterIdLst>
  <p:sldIdLst>
    <p:sldId id="293" r:id="rId2"/>
    <p:sldId id="272" r:id="rId3"/>
    <p:sldId id="273" r:id="rId4"/>
    <p:sldId id="298" r:id="rId5"/>
    <p:sldId id="301" r:id="rId6"/>
    <p:sldId id="294" r:id="rId7"/>
    <p:sldId id="299" r:id="rId8"/>
    <p:sldId id="302" r:id="rId9"/>
    <p:sldId id="295" r:id="rId10"/>
    <p:sldId id="305" r:id="rId11"/>
    <p:sldId id="300" r:id="rId12"/>
    <p:sldId id="308" r:id="rId13"/>
    <p:sldId id="309" r:id="rId14"/>
    <p:sldId id="311" r:id="rId15"/>
    <p:sldId id="312" r:id="rId16"/>
    <p:sldId id="313" r:id="rId17"/>
    <p:sldId id="277" r:id="rId18"/>
    <p:sldId id="278" r:id="rId19"/>
    <p:sldId id="279" r:id="rId20"/>
    <p:sldId id="280" r:id="rId21"/>
    <p:sldId id="281" r:id="rId22"/>
    <p:sldId id="282" r:id="rId23"/>
    <p:sldId id="284" r:id="rId24"/>
    <p:sldId id="310" r:id="rId25"/>
    <p:sldId id="285"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1FA1D-01A4-4AC8-94B4-2C644EB10740}" type="datetimeFigureOut">
              <a:rPr lang="es-CO" smtClean="0"/>
              <a:t>17/10/2018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EB7F6-81B0-4F77-80C1-33D156F36FF3}" type="slidenum">
              <a:rPr lang="es-CO" smtClean="0"/>
              <a:t>‹Nº›</a:t>
            </a:fld>
            <a:endParaRPr lang="es-CO"/>
          </a:p>
        </p:txBody>
      </p:sp>
    </p:spTree>
    <p:extLst>
      <p:ext uri="{BB962C8B-B14F-4D97-AF65-F5344CB8AC3E}">
        <p14:creationId xmlns:p14="http://schemas.microsoft.com/office/powerpoint/2010/main" val="201801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201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6990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5171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805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98880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8687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7249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6641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0364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9439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5596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8327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1736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76791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875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E7EC1C-7398-43F0-AE4D-FBFD114D8FA0}" type="datetimeFigureOut">
              <a:rPr lang="es-CO" smtClean="0"/>
              <a:t>17/10/2018</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175938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EE7EC1C-7398-43F0-AE4D-FBFD114D8FA0}" type="datetimeFigureOut">
              <a:rPr lang="es-CO" smtClean="0"/>
              <a:t>17/10/2018</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52650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EE7EC1C-7398-43F0-AE4D-FBFD114D8FA0}" type="datetimeFigureOut">
              <a:rPr lang="es-CO" smtClean="0"/>
              <a:t>17/10/2018</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38F199-A3EC-4305-A98E-D332AE87FCBA}"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611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EEE7EC1C-7398-43F0-AE4D-FBFD114D8FA0}" type="datetimeFigureOut">
              <a:rPr lang="es-CO" smtClean="0"/>
              <a:t>17/10/2018</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2460013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EEE7EC1C-7398-43F0-AE4D-FBFD114D8FA0}" type="datetimeFigureOut">
              <a:rPr lang="es-CO" smtClean="0"/>
              <a:t>17/10/2018</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38F199-A3EC-4305-A98E-D332AE87FCBA}"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550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EEE7EC1C-7398-43F0-AE4D-FBFD114D8FA0}" type="datetimeFigureOut">
              <a:rPr lang="es-CO" smtClean="0"/>
              <a:t>17/10/2018</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4241422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E7EC1C-7398-43F0-AE4D-FBFD114D8FA0}" type="datetimeFigureOut">
              <a:rPr lang="es-CO" smtClean="0"/>
              <a:t>17/10/2018</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777305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E7EC1C-7398-43F0-AE4D-FBFD114D8FA0}" type="datetimeFigureOut">
              <a:rPr lang="es-CO" smtClean="0"/>
              <a:t>17/10/2018</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290562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E7EC1C-7398-43F0-AE4D-FBFD114D8FA0}" type="datetimeFigureOut">
              <a:rPr lang="es-CO" smtClean="0"/>
              <a:t>17/10/2018</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76943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EE7EC1C-7398-43F0-AE4D-FBFD114D8FA0}" type="datetimeFigureOut">
              <a:rPr lang="es-CO" smtClean="0"/>
              <a:t>17/10/2018</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266898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EE7EC1C-7398-43F0-AE4D-FBFD114D8FA0}" type="datetimeFigureOut">
              <a:rPr lang="es-CO" smtClean="0"/>
              <a:t>17/10/2018</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82077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EE7EC1C-7398-43F0-AE4D-FBFD114D8FA0}" type="datetimeFigureOut">
              <a:rPr lang="es-CO" smtClean="0"/>
              <a:t>17/10/2018</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252142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EE7EC1C-7398-43F0-AE4D-FBFD114D8FA0}" type="datetimeFigureOut">
              <a:rPr lang="es-CO" smtClean="0"/>
              <a:t>17/10/2018</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364542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EC1C-7398-43F0-AE4D-FBFD114D8FA0}" type="datetimeFigureOut">
              <a:rPr lang="es-CO" smtClean="0"/>
              <a:t>17/10/2018</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208024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EE7EC1C-7398-43F0-AE4D-FBFD114D8FA0}" type="datetimeFigureOut">
              <a:rPr lang="es-CO" smtClean="0"/>
              <a:t>17/10/2018</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341896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EE7EC1C-7398-43F0-AE4D-FBFD114D8FA0}" type="datetimeFigureOut">
              <a:rPr lang="es-CO" smtClean="0"/>
              <a:t>17/10/2018</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38F199-A3EC-4305-A98E-D332AE87FCBA}" type="slidenum">
              <a:rPr lang="es-CO" smtClean="0"/>
              <a:t>‹Nº›</a:t>
            </a:fld>
            <a:endParaRPr lang="es-CO"/>
          </a:p>
        </p:txBody>
      </p:sp>
    </p:spTree>
    <p:extLst>
      <p:ext uri="{BB962C8B-B14F-4D97-AF65-F5344CB8AC3E}">
        <p14:creationId xmlns:p14="http://schemas.microsoft.com/office/powerpoint/2010/main" val="98878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E7EC1C-7398-43F0-AE4D-FBFD114D8FA0}" type="datetimeFigureOut">
              <a:rPr lang="es-CO" smtClean="0"/>
              <a:t>17/10/2018</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138F199-A3EC-4305-A98E-D332AE87FCBA}" type="slidenum">
              <a:rPr lang="es-CO" smtClean="0"/>
              <a:t>‹Nº›</a:t>
            </a:fld>
            <a:endParaRPr lang="es-CO"/>
          </a:p>
        </p:txBody>
      </p:sp>
    </p:spTree>
    <p:extLst>
      <p:ext uri="{BB962C8B-B14F-4D97-AF65-F5344CB8AC3E}">
        <p14:creationId xmlns:p14="http://schemas.microsoft.com/office/powerpoint/2010/main" val="37800389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file/d/0B216v4_t7akecmNEenhGSGc1UGs/view"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www.javiergarzas.com/2014/12/bdd-behavior-driven-development-2.html" TargetMode="External"/><Relationship Id="rId4" Type="http://schemas.openxmlformats.org/officeDocument/2006/relationships/hyperlink" Target="https://chrome.google.com/webstore/detail/tidy-gherkin/nobemmencanophcnicjhfhnjiimegjeo?utm_source=gmai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
          <p:cNvSpPr txBox="1">
            <a:spLocks/>
          </p:cNvSpPr>
          <p:nvPr/>
        </p:nvSpPr>
        <p:spPr>
          <a:xfrm>
            <a:off x="672285" y="1879076"/>
            <a:ext cx="11360800" cy="2736800"/>
          </a:xfrm>
          <a:prstGeom prst="rect">
            <a:avLst/>
          </a:prstGeom>
        </p:spPr>
        <p:txBody>
          <a:bodyPr spcFirstLastPara="1" vert="horz" wrap="square" lIns="121900" tIns="121900" rIns="121900" bIns="121900" rtlCol="0"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50000"/>
              </a:lnSpc>
              <a:spcBef>
                <a:spcPts val="0"/>
              </a:spcBef>
            </a:pPr>
            <a:r>
              <a:rPr lang="es-CO" sz="4000" b="1" dirty="0">
                <a:solidFill>
                  <a:srgbClr val="0B5394"/>
                </a:solidFill>
                <a:latin typeface="+mn-lt"/>
                <a:ea typeface="Comfortaa"/>
                <a:cs typeface="Comfortaa"/>
                <a:sym typeface="Comfortaa"/>
              </a:rPr>
              <a:t>BDD - GHERKIN</a:t>
            </a:r>
          </a:p>
          <a:p>
            <a:pPr>
              <a:lnSpc>
                <a:spcPct val="150000"/>
              </a:lnSpc>
              <a:spcBef>
                <a:spcPts val="0"/>
              </a:spcBef>
            </a:pPr>
            <a:r>
              <a:rPr lang="es-CO" sz="3733" b="1" dirty="0">
                <a:solidFill>
                  <a:srgbClr val="0B5394"/>
                </a:solidFill>
                <a:latin typeface="+mn-lt"/>
                <a:ea typeface="Comfortaa"/>
                <a:cs typeface="Comfortaa"/>
                <a:sym typeface="Comfortaa"/>
              </a:rPr>
              <a:t>Prácticas de Automatización de Pruebas</a:t>
            </a:r>
          </a:p>
          <a:p>
            <a:pPr>
              <a:lnSpc>
                <a:spcPct val="150000"/>
              </a:lnSpc>
              <a:spcBef>
                <a:spcPts val="0"/>
              </a:spcBef>
            </a:pPr>
            <a:r>
              <a:rPr lang="es-CO" sz="3200" b="1" dirty="0">
                <a:solidFill>
                  <a:srgbClr val="0B5394"/>
                </a:solidFill>
                <a:latin typeface="+mn-lt"/>
                <a:ea typeface="Comfortaa"/>
                <a:cs typeface="Comfortaa"/>
                <a:sym typeface="Comfortaa"/>
              </a:rPr>
              <a:t>Dirección de </a:t>
            </a:r>
            <a:r>
              <a:rPr lang="es-CO" sz="3200" b="1" dirty="0">
                <a:solidFill>
                  <a:srgbClr val="0B5394"/>
                </a:solidFill>
                <a:latin typeface="+mn-lt"/>
                <a:ea typeface="Comfortaa"/>
                <a:cs typeface="Calibri" panose="020F0502020204030204" pitchFamily="34" charset="0"/>
                <a:sym typeface="Comfortaa"/>
              </a:rPr>
              <a:t>servicios</a:t>
            </a:r>
            <a:r>
              <a:rPr lang="es-CO" sz="3200" b="1" dirty="0">
                <a:solidFill>
                  <a:srgbClr val="0B5394"/>
                </a:solidFill>
                <a:latin typeface="+mn-lt"/>
                <a:ea typeface="Comfortaa"/>
                <a:cs typeface="Comfortaa"/>
                <a:sym typeface="Comfortaa"/>
              </a:rPr>
              <a:t> de certificación</a:t>
            </a:r>
          </a:p>
        </p:txBody>
      </p:sp>
    </p:spTree>
    <p:extLst>
      <p:ext uri="{BB962C8B-B14F-4D97-AF65-F5344CB8AC3E}">
        <p14:creationId xmlns:p14="http://schemas.microsoft.com/office/powerpoint/2010/main" val="98742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CO" sz="4000" b="1" dirty="0">
                <a:solidFill>
                  <a:srgbClr val="0B5394"/>
                </a:solidFill>
                <a:latin typeface="Calibri" panose="020F0502020204030204" pitchFamily="34" charset="0"/>
                <a:ea typeface="Comfortaa"/>
                <a:cs typeface="Calibri" panose="020F0502020204030204" pitchFamily="34" charset="0"/>
                <a:sym typeface="Comfortaa"/>
              </a:rPr>
              <a:t>GHERKIN</a:t>
            </a:r>
            <a:endParaRPr dirty="0">
              <a:latin typeface="Calibri" panose="020F0502020204030204" pitchFamily="34" charset="0"/>
              <a:ea typeface="Comfortaa"/>
              <a:cs typeface="Calibri" panose="020F0502020204030204" pitchFamily="34" charset="0"/>
              <a:sym typeface="Comfortaa"/>
            </a:endParaRPr>
          </a:p>
        </p:txBody>
      </p:sp>
      <p:sp>
        <p:nvSpPr>
          <p:cNvPr id="63" name="Shape 63"/>
          <p:cNvSpPr txBox="1"/>
          <p:nvPr/>
        </p:nvSpPr>
        <p:spPr>
          <a:xfrm>
            <a:off x="659501" y="1920621"/>
            <a:ext cx="10610400" cy="2507000"/>
          </a:xfrm>
          <a:prstGeom prst="rect">
            <a:avLst/>
          </a:prstGeom>
          <a:noFill/>
          <a:ln>
            <a:noFill/>
          </a:ln>
        </p:spPr>
        <p:txBody>
          <a:bodyPr spcFirstLastPara="1" wrap="square" lIns="121900" tIns="121900" rIns="121900" bIns="121900" anchor="t" anchorCtr="0">
            <a:noAutofit/>
          </a:bodyPr>
          <a:lstStyle/>
          <a:p>
            <a:pPr lvl="0" algn="just"/>
            <a:r>
              <a:rPr lang="es-ES" sz="2400" dirty="0">
                <a:solidFill>
                  <a:schemeClr val="tx2"/>
                </a:solidFill>
                <a:latin typeface="Calibri" panose="020F0502020204030204" pitchFamily="34" charset="0"/>
                <a:ea typeface="Comfortaa"/>
                <a:cs typeface="Calibri" panose="020F0502020204030204" pitchFamily="34" charset="0"/>
              </a:rPr>
              <a:t>Es un lenguaje que define una estructura y una sintaxis básica, para la descripción de las pruebas que pueden ser entendidas, tanto por los integrantes técnicos del equipo, como también por los Analistas/PO o quien este como representante del cliente. </a:t>
            </a:r>
            <a:endParaRPr sz="2400" dirty="0">
              <a:solidFill>
                <a:schemeClr val="tx2"/>
              </a:solidFill>
              <a:latin typeface="Calibri" panose="020F0502020204030204" pitchFamily="34" charset="0"/>
              <a:ea typeface="Comfortaa"/>
              <a:cs typeface="Calibri" panose="020F0502020204030204" pitchFamily="34" charset="0"/>
              <a:sym typeface="Comfortaa"/>
            </a:endParaRPr>
          </a:p>
        </p:txBody>
      </p:sp>
      <p:cxnSp>
        <p:nvCxnSpPr>
          <p:cNvPr id="71" name="Shape 71"/>
          <p:cNvCxnSpPr/>
          <p:nvPr/>
        </p:nvCxnSpPr>
        <p:spPr>
          <a:xfrm>
            <a:off x="322000" y="1177167"/>
            <a:ext cx="11548000" cy="21600"/>
          </a:xfrm>
          <a:prstGeom prst="straightConnector1">
            <a:avLst/>
          </a:prstGeom>
          <a:noFill/>
          <a:ln w="9525" cap="flat" cmpd="sng">
            <a:solidFill>
              <a:srgbClr val="3D85C6"/>
            </a:solidFill>
            <a:prstDash val="solid"/>
            <a:round/>
            <a:headEnd type="none" w="med" len="med"/>
            <a:tailEnd type="none" w="med" len="med"/>
          </a:ln>
        </p:spPr>
      </p:cxnSp>
      <p:pic>
        <p:nvPicPr>
          <p:cNvPr id="7" name="Shape 67"/>
          <p:cNvPicPr preferRelativeResize="0"/>
          <p:nvPr/>
        </p:nvPicPr>
        <p:blipFill>
          <a:blip r:embed="rId3">
            <a:alphaModFix/>
          </a:blip>
          <a:stretch>
            <a:fillRect/>
          </a:stretch>
        </p:blipFill>
        <p:spPr>
          <a:xfrm>
            <a:off x="1283369" y="4427622"/>
            <a:ext cx="2229891" cy="1854949"/>
          </a:xfrm>
          <a:prstGeom prst="rect">
            <a:avLst/>
          </a:prstGeom>
          <a:noFill/>
          <a:ln>
            <a:noFill/>
          </a:ln>
        </p:spPr>
      </p:pic>
      <p:pic>
        <p:nvPicPr>
          <p:cNvPr id="8" name="Imagen 7">
            <a:extLst>
              <a:ext uri="{FF2B5EF4-FFF2-40B4-BE49-F238E27FC236}">
                <a16:creationId xmlns:a16="http://schemas.microsoft.com/office/drawing/2014/main" id="{E0C18A94-C00D-4E58-9D8A-5021A50C32F1}"/>
              </a:ext>
            </a:extLst>
          </p:cNvPr>
          <p:cNvPicPr>
            <a:picLocks noChangeAspect="1"/>
          </p:cNvPicPr>
          <p:nvPr/>
        </p:nvPicPr>
        <p:blipFill>
          <a:blip r:embed="rId4"/>
          <a:stretch>
            <a:fillRect/>
          </a:stretch>
        </p:blipFill>
        <p:spPr>
          <a:xfrm>
            <a:off x="8226847" y="4427622"/>
            <a:ext cx="2296775" cy="1884247"/>
          </a:xfrm>
          <a:prstGeom prst="rect">
            <a:avLst/>
          </a:prstGeom>
        </p:spPr>
      </p:pic>
    </p:spTree>
    <p:extLst>
      <p:ext uri="{BB962C8B-B14F-4D97-AF65-F5344CB8AC3E}">
        <p14:creationId xmlns:p14="http://schemas.microsoft.com/office/powerpoint/2010/main" val="2815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0C18A94-C00D-4E58-9D8A-5021A50C32F1}"/>
              </a:ext>
            </a:extLst>
          </p:cNvPr>
          <p:cNvPicPr>
            <a:picLocks noChangeAspect="1"/>
          </p:cNvPicPr>
          <p:nvPr/>
        </p:nvPicPr>
        <p:blipFill>
          <a:blip r:embed="rId2"/>
          <a:stretch>
            <a:fillRect/>
          </a:stretch>
        </p:blipFill>
        <p:spPr>
          <a:xfrm>
            <a:off x="8646941" y="3477455"/>
            <a:ext cx="3545059" cy="2712264"/>
          </a:xfrm>
          <a:prstGeom prst="rect">
            <a:avLst/>
          </a:prstGeom>
        </p:spPr>
      </p:pic>
      <p:sp>
        <p:nvSpPr>
          <p:cNvPr id="5" name="Shape 62"/>
          <p:cNvSpPr txBox="1">
            <a:spLocks/>
          </p:cNvSpPr>
          <p:nvPr/>
        </p:nvSpPr>
        <p:spPr>
          <a:xfrm>
            <a:off x="415600" y="185967"/>
            <a:ext cx="11360800" cy="1096000"/>
          </a:xfrm>
          <a:prstGeom prst="rect">
            <a:avLst/>
          </a:prstGeom>
        </p:spPr>
        <p:txBody>
          <a:bodyPr spcFirstLastPara="1" vert="horz" wrap="square" lIns="121900" tIns="121900" rIns="121900" bIns="121900" rtlCol="0"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50000"/>
              </a:lnSpc>
              <a:spcBef>
                <a:spcPts val="0"/>
              </a:spcBef>
            </a:pPr>
            <a:r>
              <a:rPr lang="es-CO" sz="4000" b="1" dirty="0">
                <a:solidFill>
                  <a:srgbClr val="0B5394"/>
                </a:solidFill>
                <a:latin typeface="Calibri" panose="020F0502020204030204" pitchFamily="34" charset="0"/>
                <a:ea typeface="Comfortaa"/>
                <a:cs typeface="Calibri" panose="020F0502020204030204" pitchFamily="34" charset="0"/>
                <a:sym typeface="Comfortaa"/>
              </a:rPr>
              <a:t>COMPONENTES DEL LENGUAJE COMUN</a:t>
            </a:r>
            <a:endParaRPr lang="es-CO" sz="4800" dirty="0">
              <a:latin typeface="Calibri" panose="020F0502020204030204" pitchFamily="34" charset="0"/>
              <a:ea typeface="Comfortaa"/>
              <a:cs typeface="Calibri" panose="020F0502020204030204" pitchFamily="34" charset="0"/>
              <a:sym typeface="Comfortaa"/>
            </a:endParaRPr>
          </a:p>
        </p:txBody>
      </p:sp>
      <p:sp>
        <p:nvSpPr>
          <p:cNvPr id="9" name="Shape 63"/>
          <p:cNvSpPr txBox="1"/>
          <p:nvPr/>
        </p:nvSpPr>
        <p:spPr>
          <a:xfrm>
            <a:off x="490631" y="2482343"/>
            <a:ext cx="8395296" cy="2507000"/>
          </a:xfrm>
          <a:prstGeom prst="rect">
            <a:avLst/>
          </a:prstGeom>
          <a:noFill/>
          <a:ln>
            <a:noFill/>
          </a:ln>
        </p:spPr>
        <p:txBody>
          <a:bodyPr spcFirstLastPara="1" wrap="square" lIns="121900" tIns="121900" rIns="121900" bIns="121900" anchor="t" anchorCtr="0">
            <a:noAutofit/>
          </a:bodyPr>
          <a:lstStyle/>
          <a:p>
            <a:pPr marL="380990" indent="-380990" algn="just">
              <a:buFont typeface="Arial" panose="020B0604020202020204" pitchFamily="34" charset="0"/>
              <a:buChar char="•"/>
            </a:pPr>
            <a:r>
              <a:rPr lang="es-CO" sz="2400" b="1" dirty="0" err="1">
                <a:solidFill>
                  <a:schemeClr val="tx2"/>
                </a:solidFill>
                <a:latin typeface="Calibri" panose="020F0502020204030204" pitchFamily="34" charset="0"/>
                <a:ea typeface="Comfortaa"/>
                <a:cs typeface="Calibri" panose="020F0502020204030204" pitchFamily="34" charset="0"/>
              </a:rPr>
              <a:t>Feature</a:t>
            </a:r>
            <a:r>
              <a:rPr lang="es-CO" sz="2400" b="1" dirty="0">
                <a:solidFill>
                  <a:schemeClr val="tx2"/>
                </a:solidFill>
                <a:latin typeface="Calibri" panose="020F0502020204030204" pitchFamily="34" charset="0"/>
                <a:ea typeface="Comfortaa"/>
                <a:cs typeface="Calibri" panose="020F0502020204030204" pitchFamily="34" charset="0"/>
              </a:rPr>
              <a:t> (Característica): </a:t>
            </a:r>
            <a:r>
              <a:rPr lang="es-CO" sz="2400" dirty="0">
                <a:solidFill>
                  <a:schemeClr val="tx2"/>
                </a:solidFill>
                <a:latin typeface="Calibri" panose="020F0502020204030204" pitchFamily="34" charset="0"/>
                <a:ea typeface="Comfortaa"/>
                <a:cs typeface="Calibri" panose="020F0502020204030204" pitchFamily="34" charset="0"/>
              </a:rPr>
              <a:t>Contiene la descripción de la historia de usuario y uno o más escenarios (cada escenario vendrá a ser una prueba).</a:t>
            </a:r>
          </a:p>
          <a:p>
            <a:pPr marL="380990" indent="-380990" algn="just">
              <a:buFont typeface="Arial" panose="020B0604020202020204" pitchFamily="34" charset="0"/>
              <a:buChar char="•"/>
            </a:pPr>
            <a:endParaRPr lang="es-CO" sz="2400" dirty="0">
              <a:solidFill>
                <a:schemeClr val="tx2"/>
              </a:solidFill>
              <a:latin typeface="Calibri" panose="020F0502020204030204" pitchFamily="34" charset="0"/>
              <a:ea typeface="Comfortaa"/>
              <a:cs typeface="Calibri" panose="020F0502020204030204" pitchFamily="34" charset="0"/>
            </a:endParaRPr>
          </a:p>
          <a:p>
            <a:pPr marL="380990" indent="-380990" algn="just">
              <a:buFont typeface="Arial" panose="020B0604020202020204" pitchFamily="34" charset="0"/>
              <a:buChar char="•"/>
            </a:pPr>
            <a:endParaRPr lang="es-CO" sz="2400" dirty="0">
              <a:solidFill>
                <a:schemeClr val="tx2"/>
              </a:solidFill>
              <a:latin typeface="Calibri" panose="020F0502020204030204" pitchFamily="34" charset="0"/>
              <a:ea typeface="Comfortaa"/>
              <a:cs typeface="Calibri" panose="020F0502020204030204" pitchFamily="34" charset="0"/>
            </a:endParaRPr>
          </a:p>
          <a:p>
            <a:pPr marL="380990" indent="-380990" algn="just">
              <a:buFont typeface="Arial" panose="020B0604020202020204" pitchFamily="34" charset="0"/>
              <a:buChar char="•"/>
            </a:pPr>
            <a:r>
              <a:rPr lang="es-CO" sz="2400" dirty="0">
                <a:solidFill>
                  <a:schemeClr val="tx2"/>
                </a:solidFill>
                <a:latin typeface="Calibri" panose="020F0502020204030204" pitchFamily="34" charset="0"/>
                <a:ea typeface="Comfortaa"/>
                <a:cs typeface="Calibri" panose="020F0502020204030204" pitchFamily="34" charset="0"/>
              </a:rPr>
              <a:t>Los </a:t>
            </a:r>
            <a:r>
              <a:rPr lang="es-CO" sz="2400" b="1" dirty="0" err="1">
                <a:solidFill>
                  <a:schemeClr val="tx2"/>
                </a:solidFill>
                <a:latin typeface="Calibri" panose="020F0502020204030204" pitchFamily="34" charset="0"/>
                <a:ea typeface="Comfortaa"/>
                <a:cs typeface="Calibri" panose="020F0502020204030204" pitchFamily="34" charset="0"/>
              </a:rPr>
              <a:t>Features</a:t>
            </a:r>
            <a:r>
              <a:rPr lang="es-CO" sz="2400" b="1" dirty="0">
                <a:solidFill>
                  <a:schemeClr val="tx2"/>
                </a:solidFill>
                <a:latin typeface="Calibri" panose="020F0502020204030204" pitchFamily="34" charset="0"/>
                <a:ea typeface="Comfortaa"/>
                <a:cs typeface="Calibri" panose="020F0502020204030204" pitchFamily="34" charset="0"/>
              </a:rPr>
              <a:t> </a:t>
            </a:r>
            <a:r>
              <a:rPr lang="es-CO" sz="2400" dirty="0">
                <a:solidFill>
                  <a:schemeClr val="tx2"/>
                </a:solidFill>
                <a:latin typeface="Calibri" panose="020F0502020204030204" pitchFamily="34" charset="0"/>
                <a:ea typeface="Comfortaa"/>
                <a:cs typeface="Calibri" panose="020F0502020204030204" pitchFamily="34" charset="0"/>
              </a:rPr>
              <a:t>deben probar partes o funcionalidades de una App y no la App completa.</a:t>
            </a:r>
          </a:p>
          <a:p>
            <a:pPr algn="just"/>
            <a:endParaRPr lang="es-CO"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137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2"/>
          <p:cNvSpPr txBox="1">
            <a:spLocks/>
          </p:cNvSpPr>
          <p:nvPr/>
        </p:nvSpPr>
        <p:spPr>
          <a:xfrm>
            <a:off x="415600" y="185967"/>
            <a:ext cx="11360800" cy="1096000"/>
          </a:xfrm>
          <a:prstGeom prst="rect">
            <a:avLst/>
          </a:prstGeom>
        </p:spPr>
        <p:txBody>
          <a:bodyPr spcFirstLastPara="1" vert="horz" wrap="square" lIns="121900" tIns="121900" rIns="121900" bIns="121900" rtlCol="0"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50000"/>
              </a:lnSpc>
              <a:spcBef>
                <a:spcPts val="0"/>
              </a:spcBef>
            </a:pPr>
            <a:r>
              <a:rPr lang="es-CO" sz="4000" b="1" dirty="0">
                <a:solidFill>
                  <a:srgbClr val="0B5394"/>
                </a:solidFill>
                <a:latin typeface="Calibri" panose="020F0502020204030204" pitchFamily="34" charset="0"/>
                <a:ea typeface="Comfortaa"/>
                <a:cs typeface="Calibri" panose="020F0502020204030204" pitchFamily="34" charset="0"/>
                <a:sym typeface="Comfortaa"/>
              </a:rPr>
              <a:t>COMPONENTES DEL LENGUAJE COMUN</a:t>
            </a:r>
            <a:endParaRPr lang="es-CO" sz="4800" dirty="0">
              <a:latin typeface="Calibri" panose="020F0502020204030204" pitchFamily="34" charset="0"/>
              <a:ea typeface="Comfortaa"/>
              <a:cs typeface="Calibri" panose="020F0502020204030204" pitchFamily="34" charset="0"/>
              <a:sym typeface="Comfortaa"/>
            </a:endParaRPr>
          </a:p>
        </p:txBody>
      </p:sp>
      <p:sp>
        <p:nvSpPr>
          <p:cNvPr id="6" name="Shape 63"/>
          <p:cNvSpPr txBox="1"/>
          <p:nvPr/>
        </p:nvSpPr>
        <p:spPr>
          <a:xfrm>
            <a:off x="415600" y="1826373"/>
            <a:ext cx="10610400" cy="840689"/>
          </a:xfrm>
          <a:prstGeom prst="rect">
            <a:avLst/>
          </a:prstGeom>
          <a:noFill/>
          <a:ln>
            <a:noFill/>
          </a:ln>
        </p:spPr>
        <p:txBody>
          <a:bodyPr spcFirstLastPara="1" wrap="square" lIns="121900" tIns="121900" rIns="121900" bIns="121900" anchor="t" anchorCtr="0">
            <a:noAutofit/>
          </a:bodyPr>
          <a:lstStyle/>
          <a:p>
            <a:pPr marL="380990" indent="-380990" algn="just">
              <a:buFont typeface="Arial" panose="020B0604020202020204" pitchFamily="34" charset="0"/>
              <a:buChar char="•"/>
            </a:pPr>
            <a:r>
              <a:rPr lang="es-CO" sz="2400" b="1" dirty="0" err="1">
                <a:solidFill>
                  <a:schemeClr val="tx2"/>
                </a:solidFill>
                <a:latin typeface="Calibri" panose="020F0502020204030204" pitchFamily="34" charset="0"/>
                <a:ea typeface="Comfortaa"/>
                <a:cs typeface="Calibri" panose="020F0502020204030204" pitchFamily="34" charset="0"/>
              </a:rPr>
              <a:t>Scenario</a:t>
            </a:r>
            <a:r>
              <a:rPr lang="es-CO" sz="2400" b="1" dirty="0">
                <a:solidFill>
                  <a:schemeClr val="tx2"/>
                </a:solidFill>
                <a:latin typeface="Calibri" panose="020F0502020204030204" pitchFamily="34" charset="0"/>
                <a:ea typeface="Comfortaa"/>
                <a:cs typeface="Calibri" panose="020F0502020204030204" pitchFamily="34" charset="0"/>
              </a:rPr>
              <a:t> (Escenario): </a:t>
            </a:r>
            <a:r>
              <a:rPr lang="es-CO" sz="2400" dirty="0">
                <a:solidFill>
                  <a:schemeClr val="tx2"/>
                </a:solidFill>
                <a:latin typeface="Calibri" panose="020F0502020204030204" pitchFamily="34" charset="0"/>
                <a:ea typeface="Comfortaa"/>
                <a:cs typeface="Calibri" panose="020F0502020204030204" pitchFamily="34" charset="0"/>
              </a:rPr>
              <a:t>Describe un ejemplo de comportamiento del sistema, son condiciones de aceptación de una historia de usuario y normalmente las proporcionan los </a:t>
            </a:r>
            <a:r>
              <a:rPr lang="es-CO" sz="2400" dirty="0" err="1">
                <a:solidFill>
                  <a:schemeClr val="tx2"/>
                </a:solidFill>
                <a:latin typeface="Calibri" panose="020F0502020204030204" pitchFamily="34" charset="0"/>
                <a:ea typeface="Comfortaa"/>
                <a:cs typeface="Calibri" panose="020F0502020204030204" pitchFamily="34" charset="0"/>
              </a:rPr>
              <a:t>product</a:t>
            </a:r>
            <a:r>
              <a:rPr lang="es-CO" sz="2400" dirty="0">
                <a:solidFill>
                  <a:schemeClr val="tx2"/>
                </a:solidFill>
                <a:latin typeface="Calibri" panose="020F0502020204030204" pitchFamily="34" charset="0"/>
                <a:ea typeface="Comfortaa"/>
                <a:cs typeface="Calibri" panose="020F0502020204030204" pitchFamily="34" charset="0"/>
              </a:rPr>
              <a:t> </a:t>
            </a:r>
            <a:r>
              <a:rPr lang="es-CO" sz="2400" dirty="0" err="1">
                <a:solidFill>
                  <a:schemeClr val="tx2"/>
                </a:solidFill>
                <a:latin typeface="Calibri" panose="020F0502020204030204" pitchFamily="34" charset="0"/>
                <a:ea typeface="Comfortaa"/>
                <a:cs typeface="Calibri" panose="020F0502020204030204" pitchFamily="34" charset="0"/>
              </a:rPr>
              <a:t>owner</a:t>
            </a:r>
            <a:r>
              <a:rPr lang="es-CO" sz="2400" dirty="0">
                <a:solidFill>
                  <a:schemeClr val="tx2"/>
                </a:solidFill>
                <a:latin typeface="Calibri" panose="020F0502020204030204" pitchFamily="34" charset="0"/>
                <a:ea typeface="Comfortaa"/>
                <a:cs typeface="Calibri" panose="020F0502020204030204" pitchFamily="34" charset="0"/>
              </a:rPr>
              <a:t>.</a:t>
            </a:r>
          </a:p>
          <a:p>
            <a:pPr marL="380990" indent="-380990" algn="just">
              <a:buFont typeface="Arial" panose="020B0604020202020204" pitchFamily="34" charset="0"/>
              <a:buChar char="•"/>
            </a:pPr>
            <a:endParaRPr lang="es-CO" sz="2400" dirty="0">
              <a:solidFill>
                <a:schemeClr val="tx2"/>
              </a:solidFill>
              <a:latin typeface="Calibri" panose="020F0502020204030204" pitchFamily="34" charset="0"/>
              <a:ea typeface="Comfortaa"/>
              <a:cs typeface="Calibri" panose="020F0502020204030204" pitchFamily="34" charset="0"/>
            </a:endParaRPr>
          </a:p>
          <a:p>
            <a:pPr marL="380990" indent="-380990" algn="just">
              <a:buFont typeface="Arial" panose="020B0604020202020204" pitchFamily="34" charset="0"/>
              <a:buChar char="•"/>
            </a:pPr>
            <a:r>
              <a:rPr lang="es-CO" sz="2400" dirty="0">
                <a:solidFill>
                  <a:schemeClr val="tx2"/>
                </a:solidFill>
                <a:latin typeface="Calibri" panose="020F0502020204030204" pitchFamily="34" charset="0"/>
                <a:ea typeface="Comfortaa"/>
                <a:cs typeface="Calibri" panose="020F0502020204030204" pitchFamily="34" charset="0"/>
              </a:rPr>
              <a:t>El </a:t>
            </a:r>
            <a:r>
              <a:rPr lang="es-CO" sz="2400" b="1" dirty="0">
                <a:solidFill>
                  <a:schemeClr val="tx2"/>
                </a:solidFill>
                <a:latin typeface="Calibri" panose="020F0502020204030204" pitchFamily="34" charset="0"/>
                <a:ea typeface="Comfortaa"/>
                <a:cs typeface="Calibri" panose="020F0502020204030204" pitchFamily="34" charset="0"/>
              </a:rPr>
              <a:t>escenario</a:t>
            </a:r>
            <a:r>
              <a:rPr lang="es-CO" sz="2400" dirty="0">
                <a:solidFill>
                  <a:schemeClr val="tx2"/>
                </a:solidFill>
                <a:latin typeface="Calibri" panose="020F0502020204030204" pitchFamily="34" charset="0"/>
                <a:ea typeface="Comfortaa"/>
                <a:cs typeface="Calibri" panose="020F0502020204030204" pitchFamily="34" charset="0"/>
              </a:rPr>
              <a:t> contiene una lista de pasos que comienza con algunas de estas palabras claves:</a:t>
            </a:r>
          </a:p>
          <a:p>
            <a:pPr algn="just"/>
            <a:endParaRPr lang="es-CO" sz="2400" dirty="0">
              <a:solidFill>
                <a:schemeClr val="tx2"/>
              </a:solidFill>
              <a:latin typeface="Calibri" panose="020F0502020204030204" pitchFamily="34" charset="0"/>
              <a:ea typeface="Comfortaa"/>
              <a:cs typeface="Calibri" panose="020F0502020204030204" pitchFamily="34" charset="0"/>
            </a:endParaRPr>
          </a:p>
          <a:p>
            <a:pPr lvl="4" algn="just"/>
            <a:endParaRPr lang="es-CO" sz="2400" dirty="0">
              <a:solidFill>
                <a:schemeClr val="tx2"/>
              </a:solidFill>
              <a:latin typeface="Calibri" panose="020F0502020204030204" pitchFamily="34" charset="0"/>
              <a:ea typeface="Comfortaa"/>
              <a:cs typeface="Calibri" panose="020F0502020204030204" pitchFamily="34" charset="0"/>
            </a:endParaRPr>
          </a:p>
        </p:txBody>
      </p:sp>
      <p:sp>
        <p:nvSpPr>
          <p:cNvPr id="7" name="Rectángulo 6"/>
          <p:cNvSpPr/>
          <p:nvPr/>
        </p:nvSpPr>
        <p:spPr>
          <a:xfrm>
            <a:off x="3807655" y="4658054"/>
            <a:ext cx="6096000" cy="1938992"/>
          </a:xfrm>
          <a:prstGeom prst="rect">
            <a:avLst/>
          </a:prstGeom>
        </p:spPr>
        <p:txBody>
          <a:bodyPr>
            <a:spAutoFit/>
          </a:bodyPr>
          <a:lstStyle/>
          <a:p>
            <a:pPr lvl="4"/>
            <a:r>
              <a:rPr lang="es-CO" sz="2400" b="1" dirty="0" err="1">
                <a:solidFill>
                  <a:schemeClr val="tx2"/>
                </a:solidFill>
                <a:latin typeface="Calibri" panose="020F0502020204030204" pitchFamily="34" charset="0"/>
                <a:ea typeface="Comfortaa"/>
                <a:cs typeface="Calibri" panose="020F0502020204030204" pitchFamily="34" charset="0"/>
              </a:rPr>
              <a:t>Given</a:t>
            </a:r>
            <a:r>
              <a:rPr lang="es-CO" sz="2400" dirty="0">
                <a:solidFill>
                  <a:schemeClr val="tx2"/>
                </a:solidFill>
                <a:latin typeface="Calibri" panose="020F0502020204030204" pitchFamily="34" charset="0"/>
                <a:ea typeface="Comfortaa"/>
                <a:cs typeface="Calibri" panose="020F0502020204030204" pitchFamily="34" charset="0"/>
              </a:rPr>
              <a:t> (|</a:t>
            </a:r>
            <a:r>
              <a:rPr lang="es-CO" sz="2400" dirty="0" err="1">
                <a:solidFill>
                  <a:schemeClr val="tx2"/>
                </a:solidFill>
                <a:latin typeface="Calibri" panose="020F0502020204030204" pitchFamily="34" charset="0"/>
                <a:ea typeface="Comfortaa"/>
                <a:cs typeface="Calibri" panose="020F0502020204030204" pitchFamily="34" charset="0"/>
              </a:rPr>
              <a:t>Dado|Dada|Dados|Dadas</a:t>
            </a:r>
            <a:r>
              <a:rPr lang="es-CO" sz="2400" dirty="0">
                <a:solidFill>
                  <a:schemeClr val="tx2"/>
                </a:solidFill>
                <a:latin typeface="Calibri" panose="020F0502020204030204" pitchFamily="34" charset="0"/>
                <a:ea typeface="Comfortaa"/>
                <a:cs typeface="Calibri" panose="020F0502020204030204" pitchFamily="34" charset="0"/>
              </a:rPr>
              <a:t>)</a:t>
            </a:r>
          </a:p>
          <a:p>
            <a:pPr lvl="4"/>
            <a:r>
              <a:rPr lang="es-CO" sz="2400" b="1" dirty="0" err="1">
                <a:solidFill>
                  <a:schemeClr val="tx2"/>
                </a:solidFill>
                <a:latin typeface="Calibri" panose="020F0502020204030204" pitchFamily="34" charset="0"/>
                <a:ea typeface="Comfortaa"/>
                <a:cs typeface="Calibri" panose="020F0502020204030204" pitchFamily="34" charset="0"/>
              </a:rPr>
              <a:t>When</a:t>
            </a:r>
            <a:r>
              <a:rPr lang="es-CO" sz="2400" dirty="0">
                <a:solidFill>
                  <a:schemeClr val="tx2"/>
                </a:solidFill>
                <a:latin typeface="Calibri" panose="020F0502020204030204" pitchFamily="34" charset="0"/>
                <a:ea typeface="Comfortaa"/>
                <a:cs typeface="Calibri" panose="020F0502020204030204" pitchFamily="34" charset="0"/>
              </a:rPr>
              <a:t> (Cuando)</a:t>
            </a:r>
          </a:p>
          <a:p>
            <a:pPr lvl="4"/>
            <a:r>
              <a:rPr lang="es-CO" sz="2400" b="1" dirty="0" err="1">
                <a:solidFill>
                  <a:schemeClr val="tx2"/>
                </a:solidFill>
                <a:latin typeface="Calibri" panose="020F0502020204030204" pitchFamily="34" charset="0"/>
                <a:ea typeface="Comfortaa"/>
                <a:cs typeface="Calibri" panose="020F0502020204030204" pitchFamily="34" charset="0"/>
              </a:rPr>
              <a:t>Then</a:t>
            </a:r>
            <a:r>
              <a:rPr lang="es-CO" sz="2400" dirty="0">
                <a:solidFill>
                  <a:schemeClr val="tx2"/>
                </a:solidFill>
                <a:latin typeface="Calibri" panose="020F0502020204030204" pitchFamily="34" charset="0"/>
                <a:ea typeface="Comfortaa"/>
                <a:cs typeface="Calibri" panose="020F0502020204030204" pitchFamily="34" charset="0"/>
              </a:rPr>
              <a:t> (Entonces)</a:t>
            </a:r>
          </a:p>
          <a:p>
            <a:pPr lvl="4"/>
            <a:r>
              <a:rPr lang="es-CO" sz="2400" b="1" dirty="0" err="1">
                <a:solidFill>
                  <a:schemeClr val="tx2"/>
                </a:solidFill>
                <a:latin typeface="Calibri" panose="020F0502020204030204" pitchFamily="34" charset="0"/>
                <a:ea typeface="Comfortaa"/>
                <a:cs typeface="Calibri" panose="020F0502020204030204" pitchFamily="34" charset="0"/>
              </a:rPr>
              <a:t>But</a:t>
            </a:r>
            <a:r>
              <a:rPr lang="es-CO" sz="2400" b="1" dirty="0">
                <a:solidFill>
                  <a:schemeClr val="tx2"/>
                </a:solidFill>
                <a:latin typeface="Calibri" panose="020F0502020204030204" pitchFamily="34" charset="0"/>
                <a:ea typeface="Comfortaa"/>
                <a:cs typeface="Calibri" panose="020F0502020204030204" pitchFamily="34" charset="0"/>
              </a:rPr>
              <a:t> </a:t>
            </a:r>
            <a:r>
              <a:rPr lang="es-CO" sz="2400" dirty="0">
                <a:solidFill>
                  <a:schemeClr val="tx2"/>
                </a:solidFill>
                <a:latin typeface="Calibri" panose="020F0502020204030204" pitchFamily="34" charset="0"/>
                <a:ea typeface="Comfortaa"/>
                <a:cs typeface="Calibri" panose="020F0502020204030204" pitchFamily="34" charset="0"/>
              </a:rPr>
              <a:t>(Pero) o </a:t>
            </a:r>
            <a:r>
              <a:rPr lang="es-CO" sz="2400" b="1" dirty="0">
                <a:solidFill>
                  <a:schemeClr val="tx2"/>
                </a:solidFill>
                <a:latin typeface="Calibri" panose="020F0502020204030204" pitchFamily="34" charset="0"/>
                <a:ea typeface="Comfortaa"/>
                <a:cs typeface="Calibri" panose="020F0502020204030204" pitchFamily="34" charset="0"/>
              </a:rPr>
              <a:t>And </a:t>
            </a:r>
            <a:r>
              <a:rPr lang="es-CO" sz="2400" dirty="0">
                <a:solidFill>
                  <a:schemeClr val="tx2"/>
                </a:solidFill>
                <a:latin typeface="Calibri" panose="020F0502020204030204" pitchFamily="34" charset="0"/>
                <a:ea typeface="Comfortaa"/>
                <a:cs typeface="Calibri" panose="020F0502020204030204" pitchFamily="34" charset="0"/>
              </a:rPr>
              <a:t>(Y)</a:t>
            </a:r>
            <a:endParaRPr lang="es-CO" sz="2400" dirty="0">
              <a:latin typeface="Calibri" panose="020F0502020204030204" pitchFamily="34" charset="0"/>
              <a:cs typeface="Calibri" panose="020F0502020204030204" pitchFamily="34" charset="0"/>
            </a:endParaRPr>
          </a:p>
        </p:txBody>
      </p:sp>
      <p:pic>
        <p:nvPicPr>
          <p:cNvPr id="8" name="Shape 67"/>
          <p:cNvPicPr preferRelativeResize="0"/>
          <p:nvPr/>
        </p:nvPicPr>
        <p:blipFill>
          <a:blip r:embed="rId2">
            <a:alphaModFix/>
          </a:blip>
          <a:stretch>
            <a:fillRect/>
          </a:stretch>
        </p:blipFill>
        <p:spPr>
          <a:xfrm>
            <a:off x="9753601" y="4658054"/>
            <a:ext cx="2334432" cy="1587004"/>
          </a:xfrm>
          <a:prstGeom prst="rect">
            <a:avLst/>
          </a:prstGeom>
          <a:noFill/>
          <a:ln>
            <a:noFill/>
          </a:ln>
        </p:spPr>
      </p:pic>
    </p:spTree>
    <p:extLst>
      <p:ext uri="{BB962C8B-B14F-4D97-AF65-F5344CB8AC3E}">
        <p14:creationId xmlns:p14="http://schemas.microsoft.com/office/powerpoint/2010/main" val="199436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8468" y="498448"/>
            <a:ext cx="10058400" cy="1450757"/>
          </a:xfrm>
        </p:spPr>
        <p:txBody>
          <a:bodyPr>
            <a:normAutofit/>
          </a:bodyPr>
          <a:lstStyle/>
          <a:p>
            <a:pPr lvl="0"/>
            <a:r>
              <a:rPr lang="es-CO" altLang="es-CO" sz="4000" b="1" dirty="0">
                <a:solidFill>
                  <a:srgbClr val="0B5394"/>
                </a:solidFill>
                <a:latin typeface="Calibri" panose="020F0502020204030204" pitchFamily="34" charset="0"/>
                <a:ea typeface="Comfortaa"/>
                <a:cs typeface="Calibri" panose="020F0502020204030204" pitchFamily="34" charset="0"/>
                <a:sym typeface="Arial"/>
              </a:rPr>
              <a:t>Ejemplo:</a:t>
            </a:r>
            <a:br>
              <a:rPr lang="es-CO" altLang="es-CO" sz="4000" b="1" dirty="0">
                <a:solidFill>
                  <a:srgbClr val="0B5394"/>
                </a:solidFill>
                <a:latin typeface="Calibri" panose="020F0502020204030204" pitchFamily="34" charset="0"/>
                <a:ea typeface="Comfortaa"/>
                <a:cs typeface="Calibri" panose="020F0502020204030204" pitchFamily="34" charset="0"/>
                <a:sym typeface="Arial"/>
              </a:rPr>
            </a:br>
            <a:endParaRPr lang="es-CO" sz="4000" b="1" dirty="0">
              <a:solidFill>
                <a:srgbClr val="0B5394"/>
              </a:solidFill>
              <a:latin typeface="Calibri" panose="020F0502020204030204" pitchFamily="34" charset="0"/>
              <a:ea typeface="Comfortaa"/>
              <a:cs typeface="Calibri" panose="020F0502020204030204" pitchFamily="34" charset="0"/>
              <a:sym typeface="Arial"/>
            </a:endParaRPr>
          </a:p>
        </p:txBody>
      </p:sp>
      <p:sp>
        <p:nvSpPr>
          <p:cNvPr id="4" name="Rectangle 1"/>
          <p:cNvSpPr>
            <a:spLocks noGrp="1" noChangeArrowheads="1"/>
          </p:cNvSpPr>
          <p:nvPr>
            <p:ph idx="1"/>
          </p:nvPr>
        </p:nvSpPr>
        <p:spPr bwMode="auto">
          <a:xfrm>
            <a:off x="1097281" y="1949495"/>
            <a:ext cx="10400713" cy="381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ctr" anchorCtr="0" compatLnSpc="1">
            <a:prstTxWarp prst="textNoShape">
              <a:avLst/>
            </a:prstTxWarp>
            <a:spAutoFit/>
          </a:bodyPr>
          <a:lstStyle/>
          <a:p>
            <a:pPr marL="0" indent="0" defTabSz="1219170" eaLnBrk="0" fontAlgn="base" hangingPunct="0">
              <a:lnSpc>
                <a:spcPct val="100000"/>
              </a:lnSpc>
              <a:spcBef>
                <a:spcPct val="0"/>
              </a:spcBef>
              <a:spcAft>
                <a:spcPct val="0"/>
              </a:spcAft>
              <a:buNone/>
            </a:pPr>
            <a:r>
              <a:rPr lang="es-CO" sz="2400" b="1" dirty="0" err="1">
                <a:solidFill>
                  <a:schemeClr val="tx2"/>
                </a:solidFill>
                <a:latin typeface="Calibri" panose="020F0502020204030204" pitchFamily="34" charset="0"/>
                <a:ea typeface="Comfortaa"/>
                <a:cs typeface="Calibri" panose="020F0502020204030204" pitchFamily="34" charset="0"/>
              </a:rPr>
              <a:t>Feature</a:t>
            </a:r>
            <a:r>
              <a:rPr lang="es-CO" sz="2400" b="1" dirty="0">
                <a:solidFill>
                  <a:schemeClr val="tx2"/>
                </a:solidFill>
                <a:latin typeface="Calibri" panose="020F0502020204030204" pitchFamily="34" charset="0"/>
                <a:ea typeface="Comfortaa"/>
                <a:cs typeface="Calibri" panose="020F0502020204030204" pitchFamily="34" charset="0"/>
              </a:rPr>
              <a:t>: </a:t>
            </a:r>
            <a:r>
              <a:rPr lang="es-CO" sz="2133" dirty="0">
                <a:solidFill>
                  <a:schemeClr val="tx2"/>
                </a:solidFill>
                <a:latin typeface="Calibri" panose="020F0502020204030204" pitchFamily="34" charset="0"/>
                <a:ea typeface="Comfortaa"/>
                <a:cs typeface="Calibri" panose="020F0502020204030204" pitchFamily="34" charset="0"/>
              </a:rPr>
              <a:t>Buscar </a:t>
            </a:r>
            <a:r>
              <a:rPr lang="es-CO" sz="2133" dirty="0" err="1">
                <a:solidFill>
                  <a:schemeClr val="tx2"/>
                </a:solidFill>
                <a:latin typeface="Calibri" panose="020F0502020204030204" pitchFamily="34" charset="0"/>
                <a:ea typeface="Comfortaa"/>
                <a:cs typeface="Calibri" panose="020F0502020204030204" pitchFamily="34" charset="0"/>
              </a:rPr>
              <a:t>GenbetaDev</a:t>
            </a:r>
            <a:r>
              <a:rPr lang="es-CO" sz="2133" dirty="0">
                <a:solidFill>
                  <a:schemeClr val="tx2"/>
                </a:solidFill>
                <a:latin typeface="Calibri" panose="020F0502020204030204" pitchFamily="34" charset="0"/>
                <a:ea typeface="Comfortaa"/>
                <a:cs typeface="Calibri" panose="020F0502020204030204" pitchFamily="34" charset="0"/>
              </a:rPr>
              <a:t> en google </a:t>
            </a:r>
          </a:p>
          <a:p>
            <a:pPr marL="0" indent="0" defTabSz="1219170" eaLnBrk="0" fontAlgn="base" hangingPunct="0">
              <a:lnSpc>
                <a:spcPct val="100000"/>
              </a:lnSpc>
              <a:spcBef>
                <a:spcPct val="0"/>
              </a:spcBef>
              <a:spcAft>
                <a:spcPct val="0"/>
              </a:spcAft>
              <a:buNone/>
            </a:pPr>
            <a:endParaRPr lang="es-CO" sz="2133" dirty="0">
              <a:solidFill>
                <a:schemeClr val="tx2"/>
              </a:solidFill>
              <a:latin typeface="Calibri" panose="020F0502020204030204" pitchFamily="34" charset="0"/>
              <a:ea typeface="Comfortaa"/>
              <a:cs typeface="Calibri" panose="020F0502020204030204" pitchFamily="34" charset="0"/>
            </a:endParaRPr>
          </a:p>
          <a:p>
            <a:pPr marL="0" indent="0" defTabSz="1219170" eaLnBrk="0" fontAlgn="base" hangingPunct="0">
              <a:lnSpc>
                <a:spcPct val="100000"/>
              </a:lnSpc>
              <a:spcBef>
                <a:spcPct val="0"/>
              </a:spcBef>
              <a:spcAft>
                <a:spcPct val="0"/>
              </a:spcAft>
              <a:buNone/>
            </a:pPr>
            <a:r>
              <a:rPr lang="es-CO" sz="2133" b="1" dirty="0">
                <a:solidFill>
                  <a:schemeClr val="tx2"/>
                </a:solidFill>
                <a:latin typeface="Calibri" panose="020F0502020204030204" pitchFamily="34" charset="0"/>
                <a:ea typeface="Comfortaa"/>
                <a:cs typeface="Calibri" panose="020F0502020204030204" pitchFamily="34" charset="0"/>
              </a:rPr>
              <a:t>As a </a:t>
            </a:r>
            <a:r>
              <a:rPr lang="es-CO" sz="2133" dirty="0">
                <a:solidFill>
                  <a:schemeClr val="tx2"/>
                </a:solidFill>
                <a:latin typeface="Calibri" panose="020F0502020204030204" pitchFamily="34" charset="0"/>
                <a:ea typeface="Comfortaa"/>
                <a:cs typeface="Calibri" panose="020F0502020204030204" pitchFamily="34" charset="0"/>
              </a:rPr>
              <a:t>human</a:t>
            </a:r>
          </a:p>
          <a:p>
            <a:pPr marL="0" indent="0" defTabSz="1219170" eaLnBrk="0" fontAlgn="base" hangingPunct="0">
              <a:lnSpc>
                <a:spcPct val="100000"/>
              </a:lnSpc>
              <a:spcBef>
                <a:spcPct val="0"/>
              </a:spcBef>
              <a:spcAft>
                <a:spcPct val="0"/>
              </a:spcAft>
              <a:buNone/>
            </a:pPr>
            <a:r>
              <a:rPr lang="es-CO" sz="2133" b="1" dirty="0">
                <a:solidFill>
                  <a:schemeClr val="tx2"/>
                </a:solidFill>
                <a:latin typeface="Calibri" panose="020F0502020204030204" pitchFamily="34" charset="0"/>
                <a:ea typeface="Comfortaa"/>
                <a:cs typeface="Calibri" panose="020F0502020204030204" pitchFamily="34" charset="0"/>
              </a:rPr>
              <a:t>I </a:t>
            </a:r>
            <a:r>
              <a:rPr lang="es-CO" sz="2133" b="1" dirty="0" err="1">
                <a:solidFill>
                  <a:schemeClr val="tx2"/>
                </a:solidFill>
                <a:latin typeface="Calibri" panose="020F0502020204030204" pitchFamily="34" charset="0"/>
                <a:ea typeface="Comfortaa"/>
                <a:cs typeface="Calibri" panose="020F0502020204030204" pitchFamily="34" charset="0"/>
              </a:rPr>
              <a:t>want</a:t>
            </a:r>
            <a:r>
              <a:rPr lang="es-CO" sz="2133" b="1" dirty="0">
                <a:solidFill>
                  <a:schemeClr val="tx2"/>
                </a:solidFill>
                <a:latin typeface="Calibri" panose="020F0502020204030204" pitchFamily="34" charset="0"/>
                <a:ea typeface="Comfortaa"/>
                <a:cs typeface="Calibri" panose="020F0502020204030204" pitchFamily="34" charset="0"/>
              </a:rPr>
              <a:t> </a:t>
            </a:r>
            <a:r>
              <a:rPr lang="es-CO" sz="2133" dirty="0">
                <a:solidFill>
                  <a:schemeClr val="tx2"/>
                </a:solidFill>
                <a:latin typeface="Calibri" panose="020F0502020204030204" pitchFamily="34" charset="0"/>
                <a:ea typeface="Comfortaa"/>
                <a:cs typeface="Calibri" panose="020F0502020204030204" pitchFamily="34" charset="0"/>
              </a:rPr>
              <a:t>to </a:t>
            </a:r>
            <a:r>
              <a:rPr lang="es-CO" sz="2133" dirty="0" err="1">
                <a:solidFill>
                  <a:schemeClr val="tx2"/>
                </a:solidFill>
                <a:latin typeface="Calibri" panose="020F0502020204030204" pitchFamily="34" charset="0"/>
                <a:ea typeface="Comfortaa"/>
                <a:cs typeface="Calibri" panose="020F0502020204030204" pitchFamily="34" charset="0"/>
              </a:rPr>
              <a:t>search</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GenbetDev</a:t>
            </a:r>
            <a:r>
              <a:rPr lang="es-CO" sz="2133" dirty="0">
                <a:solidFill>
                  <a:schemeClr val="tx2"/>
                </a:solidFill>
                <a:latin typeface="Calibri" panose="020F0502020204030204" pitchFamily="34" charset="0"/>
                <a:ea typeface="Comfortaa"/>
                <a:cs typeface="Calibri" panose="020F0502020204030204" pitchFamily="34" charset="0"/>
              </a:rPr>
              <a:t> en Google</a:t>
            </a:r>
          </a:p>
          <a:p>
            <a:pPr marL="0" indent="0" defTabSz="1219170" eaLnBrk="0" fontAlgn="base" hangingPunct="0">
              <a:lnSpc>
                <a:spcPct val="100000"/>
              </a:lnSpc>
              <a:spcBef>
                <a:spcPct val="0"/>
              </a:spcBef>
              <a:spcAft>
                <a:spcPct val="0"/>
              </a:spcAft>
              <a:buNone/>
            </a:pPr>
            <a:r>
              <a:rPr lang="es-CO" sz="2133" b="1" dirty="0">
                <a:solidFill>
                  <a:schemeClr val="tx2"/>
                </a:solidFill>
                <a:latin typeface="Calibri" panose="020F0502020204030204" pitchFamily="34" charset="0"/>
                <a:ea typeface="Comfortaa"/>
                <a:cs typeface="Calibri" panose="020F0502020204030204" pitchFamily="34" charset="0"/>
              </a:rPr>
              <a:t>So I </a:t>
            </a:r>
            <a:r>
              <a:rPr lang="es-CO" sz="2133" dirty="0">
                <a:solidFill>
                  <a:schemeClr val="tx2"/>
                </a:solidFill>
                <a:latin typeface="Calibri" panose="020F0502020204030204" pitchFamily="34" charset="0"/>
                <a:ea typeface="Comfortaa"/>
                <a:cs typeface="Calibri" panose="020F0502020204030204" pitchFamily="34" charset="0"/>
              </a:rPr>
              <a:t>can </a:t>
            </a:r>
            <a:r>
              <a:rPr lang="es-CO" sz="2133" dirty="0" err="1">
                <a:solidFill>
                  <a:schemeClr val="tx2"/>
                </a:solidFill>
                <a:latin typeface="Calibri" panose="020F0502020204030204" pitchFamily="34" charset="0"/>
                <a:ea typeface="Comfortaa"/>
                <a:cs typeface="Calibri" panose="020F0502020204030204" pitchFamily="34" charset="0"/>
              </a:rPr>
              <a:t>find</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GenvetaDev</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website</a:t>
            </a:r>
            <a:endParaRPr lang="es-CO" sz="2133" dirty="0">
              <a:solidFill>
                <a:schemeClr val="tx2"/>
              </a:solidFill>
              <a:latin typeface="Calibri" panose="020F0502020204030204" pitchFamily="34" charset="0"/>
              <a:ea typeface="Comfortaa"/>
              <a:cs typeface="Calibri" panose="020F0502020204030204" pitchFamily="34" charset="0"/>
            </a:endParaRPr>
          </a:p>
          <a:p>
            <a:pPr marL="0" indent="0" defTabSz="1219170" eaLnBrk="0" fontAlgn="base" hangingPunct="0">
              <a:lnSpc>
                <a:spcPct val="100000"/>
              </a:lnSpc>
              <a:spcBef>
                <a:spcPct val="0"/>
              </a:spcBef>
              <a:spcAft>
                <a:spcPct val="0"/>
              </a:spcAft>
              <a:buNone/>
            </a:pPr>
            <a:endParaRPr lang="es-CO" sz="2133" dirty="0">
              <a:latin typeface="Calibri" panose="020F0502020204030204" pitchFamily="34" charset="0"/>
              <a:cs typeface="Calibri" panose="020F0502020204030204" pitchFamily="34" charset="0"/>
            </a:endParaRPr>
          </a:p>
          <a:p>
            <a:pPr marL="0" indent="0" defTabSz="1219170" eaLnBrk="0" fontAlgn="base" hangingPunct="0">
              <a:lnSpc>
                <a:spcPct val="100000"/>
              </a:lnSpc>
              <a:spcBef>
                <a:spcPct val="0"/>
              </a:spcBef>
              <a:spcAft>
                <a:spcPct val="0"/>
              </a:spcAft>
              <a:buNone/>
            </a:pPr>
            <a:r>
              <a:rPr lang="es-CO" sz="2400" b="1" dirty="0" err="1">
                <a:solidFill>
                  <a:schemeClr val="tx2"/>
                </a:solidFill>
                <a:latin typeface="Calibri" panose="020F0502020204030204" pitchFamily="34" charset="0"/>
                <a:ea typeface="Comfortaa"/>
                <a:cs typeface="Calibri" panose="020F0502020204030204" pitchFamily="34" charset="0"/>
              </a:rPr>
              <a:t>Scenario</a:t>
            </a:r>
            <a:r>
              <a:rPr lang="es-CO" sz="2400" b="1"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Search</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for</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Genbeta</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Dev</a:t>
            </a:r>
            <a:endParaRPr lang="es-CO" sz="2133" dirty="0">
              <a:solidFill>
                <a:schemeClr val="tx2"/>
              </a:solidFill>
              <a:latin typeface="Calibri" panose="020F0502020204030204" pitchFamily="34" charset="0"/>
              <a:ea typeface="Comfortaa"/>
              <a:cs typeface="Calibri" panose="020F0502020204030204" pitchFamily="34" charset="0"/>
            </a:endParaRPr>
          </a:p>
          <a:p>
            <a:pPr marL="0" indent="0" defTabSz="1219170" eaLnBrk="0" fontAlgn="base" hangingPunct="0">
              <a:lnSpc>
                <a:spcPct val="100000"/>
              </a:lnSpc>
              <a:spcBef>
                <a:spcPct val="0"/>
              </a:spcBef>
              <a:spcAft>
                <a:spcPct val="0"/>
              </a:spcAft>
              <a:buNone/>
            </a:pPr>
            <a:endParaRPr lang="es-CO" sz="2133" dirty="0">
              <a:solidFill>
                <a:schemeClr val="tx2"/>
              </a:solidFill>
              <a:latin typeface="Calibri" panose="020F0502020204030204" pitchFamily="34" charset="0"/>
              <a:ea typeface="Comfortaa"/>
              <a:cs typeface="Calibri" panose="020F0502020204030204" pitchFamily="34" charset="0"/>
            </a:endParaRPr>
          </a:p>
          <a:p>
            <a:pPr marL="0" indent="0" defTabSz="1219170" eaLnBrk="0" fontAlgn="base" hangingPunct="0">
              <a:lnSpc>
                <a:spcPct val="100000"/>
              </a:lnSpc>
              <a:spcBef>
                <a:spcPct val="0"/>
              </a:spcBef>
              <a:spcAft>
                <a:spcPct val="0"/>
              </a:spcAft>
              <a:buNone/>
            </a:pPr>
            <a:r>
              <a:rPr lang="es-CO" sz="2133" b="1" dirty="0" err="1">
                <a:solidFill>
                  <a:schemeClr val="tx2"/>
                </a:solidFill>
                <a:latin typeface="Calibri" panose="020F0502020204030204" pitchFamily="34" charset="0"/>
                <a:ea typeface="Comfortaa"/>
                <a:cs typeface="Calibri" panose="020F0502020204030204" pitchFamily="34" charset="0"/>
              </a:rPr>
              <a:t>Given</a:t>
            </a:r>
            <a:r>
              <a:rPr lang="es-CO" sz="2133" dirty="0">
                <a:solidFill>
                  <a:schemeClr val="tx2"/>
                </a:solidFill>
                <a:latin typeface="Calibri" panose="020F0502020204030204" pitchFamily="34" charset="0"/>
                <a:ea typeface="Comfortaa"/>
                <a:cs typeface="Calibri" panose="020F0502020204030204" pitchFamily="34" charset="0"/>
              </a:rPr>
              <a:t> I </a:t>
            </a:r>
            <a:r>
              <a:rPr lang="es-CO" sz="2133" dirty="0" err="1">
                <a:solidFill>
                  <a:schemeClr val="tx2"/>
                </a:solidFill>
                <a:latin typeface="Calibri" panose="020F0502020204030204" pitchFamily="34" charset="0"/>
                <a:ea typeface="Comfortaa"/>
                <a:cs typeface="Calibri" panose="020F0502020204030204" pitchFamily="34" charset="0"/>
              </a:rPr>
              <a:t>have</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visited</a:t>
            </a:r>
            <a:r>
              <a:rPr lang="es-CO" sz="2133" dirty="0">
                <a:solidFill>
                  <a:schemeClr val="tx2"/>
                </a:solidFill>
                <a:latin typeface="Calibri" panose="020F0502020204030204" pitchFamily="34" charset="0"/>
                <a:ea typeface="Comfortaa"/>
                <a:cs typeface="Calibri" panose="020F0502020204030204" pitchFamily="34" charset="0"/>
              </a:rPr>
              <a:t> Google</a:t>
            </a:r>
          </a:p>
          <a:p>
            <a:pPr marL="0" indent="0" defTabSz="1219170" eaLnBrk="0" fontAlgn="base" hangingPunct="0">
              <a:lnSpc>
                <a:spcPct val="100000"/>
              </a:lnSpc>
              <a:spcBef>
                <a:spcPct val="0"/>
              </a:spcBef>
              <a:spcAft>
                <a:spcPct val="0"/>
              </a:spcAft>
              <a:buNone/>
            </a:pPr>
            <a:r>
              <a:rPr lang="es-CO" sz="2133" b="1" dirty="0" err="1">
                <a:solidFill>
                  <a:schemeClr val="tx2"/>
                </a:solidFill>
                <a:latin typeface="Calibri" panose="020F0502020204030204" pitchFamily="34" charset="0"/>
                <a:ea typeface="Comfortaa"/>
                <a:cs typeface="Calibri" panose="020F0502020204030204" pitchFamily="34" charset="0"/>
              </a:rPr>
              <a:t>When</a:t>
            </a:r>
            <a:r>
              <a:rPr lang="es-CO" sz="2133" dirty="0">
                <a:solidFill>
                  <a:schemeClr val="tx2"/>
                </a:solidFill>
                <a:latin typeface="Calibri" panose="020F0502020204030204" pitchFamily="34" charset="0"/>
                <a:ea typeface="Comfortaa"/>
                <a:cs typeface="Calibri" panose="020F0502020204030204" pitchFamily="34" charset="0"/>
              </a:rPr>
              <a:t> I </a:t>
            </a:r>
            <a:r>
              <a:rPr lang="es-CO" sz="2133" dirty="0" err="1">
                <a:solidFill>
                  <a:schemeClr val="tx2"/>
                </a:solidFill>
                <a:latin typeface="Calibri" panose="020F0502020204030204" pitchFamily="34" charset="0"/>
                <a:ea typeface="Comfortaa"/>
                <a:cs typeface="Calibri" panose="020F0502020204030204" pitchFamily="34" charset="0"/>
              </a:rPr>
              <a:t>search</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for</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GenbetaDev</a:t>
            </a:r>
            <a:r>
              <a:rPr lang="es-CO" sz="2133" dirty="0">
                <a:solidFill>
                  <a:schemeClr val="tx2"/>
                </a:solidFill>
                <a:latin typeface="Calibri" panose="020F0502020204030204" pitchFamily="34" charset="0"/>
                <a:ea typeface="Comfortaa"/>
                <a:cs typeface="Calibri" panose="020F0502020204030204" pitchFamily="34" charset="0"/>
              </a:rPr>
              <a:t>“</a:t>
            </a:r>
          </a:p>
          <a:p>
            <a:pPr marL="0" indent="0" defTabSz="1219170" eaLnBrk="0" fontAlgn="base" hangingPunct="0">
              <a:lnSpc>
                <a:spcPct val="100000"/>
              </a:lnSpc>
              <a:spcBef>
                <a:spcPct val="0"/>
              </a:spcBef>
              <a:spcAft>
                <a:spcPct val="0"/>
              </a:spcAft>
              <a:buNone/>
            </a:pPr>
            <a:r>
              <a:rPr lang="es-CO" sz="2133" b="1" dirty="0" err="1">
                <a:solidFill>
                  <a:schemeClr val="tx2"/>
                </a:solidFill>
                <a:latin typeface="Calibri" panose="020F0502020204030204" pitchFamily="34" charset="0"/>
                <a:ea typeface="Comfortaa"/>
                <a:cs typeface="Calibri" panose="020F0502020204030204" pitchFamily="34" charset="0"/>
              </a:rPr>
              <a:t>Then</a:t>
            </a:r>
            <a:r>
              <a:rPr lang="es-CO" sz="2133" dirty="0">
                <a:solidFill>
                  <a:schemeClr val="tx2"/>
                </a:solidFill>
                <a:latin typeface="Calibri" panose="020F0502020204030204" pitchFamily="34" charset="0"/>
                <a:ea typeface="Comfortaa"/>
                <a:cs typeface="Calibri" panose="020F0502020204030204" pitchFamily="34" charset="0"/>
              </a:rPr>
              <a:t> I </a:t>
            </a:r>
            <a:r>
              <a:rPr lang="es-CO" sz="2133" dirty="0" err="1">
                <a:solidFill>
                  <a:schemeClr val="tx2"/>
                </a:solidFill>
                <a:latin typeface="Calibri" panose="020F0502020204030204" pitchFamily="34" charset="0"/>
                <a:ea typeface="Comfortaa"/>
                <a:cs typeface="Calibri" panose="020F0502020204030204" pitchFamily="34" charset="0"/>
              </a:rPr>
              <a:t>see</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Genbeta</a:t>
            </a:r>
            <a:r>
              <a:rPr lang="es-CO" sz="2133" dirty="0">
                <a:solidFill>
                  <a:schemeClr val="tx2"/>
                </a:solidFill>
                <a:latin typeface="Calibri" panose="020F0502020204030204" pitchFamily="34" charset="0"/>
                <a:ea typeface="Comfortaa"/>
                <a:cs typeface="Calibri" panose="020F0502020204030204" pitchFamily="34" charset="0"/>
              </a:rPr>
              <a:t> </a:t>
            </a:r>
            <a:r>
              <a:rPr lang="es-CO" sz="2133" dirty="0" err="1">
                <a:solidFill>
                  <a:schemeClr val="tx2"/>
                </a:solidFill>
                <a:latin typeface="Calibri" panose="020F0502020204030204" pitchFamily="34" charset="0"/>
                <a:ea typeface="Comfortaa"/>
                <a:cs typeface="Calibri" panose="020F0502020204030204" pitchFamily="34" charset="0"/>
              </a:rPr>
              <a:t>Dev</a:t>
            </a:r>
            <a:r>
              <a:rPr lang="es-CO" sz="2133" dirty="0">
                <a:solidFill>
                  <a:schemeClr val="tx2"/>
                </a:solidFill>
                <a:latin typeface="Calibri" panose="020F0502020204030204" pitchFamily="34" charset="0"/>
                <a:ea typeface="Comfortaa"/>
                <a:cs typeface="Calibri" panose="020F0502020204030204" pitchFamily="34" charset="0"/>
              </a:rPr>
              <a:t>"</a:t>
            </a:r>
            <a:endParaRPr lang="es-CO" altLang="es-CO" sz="2133" dirty="0">
              <a:solidFill>
                <a:schemeClr val="tx2"/>
              </a:solidFill>
              <a:latin typeface="Calibri" panose="020F0502020204030204" pitchFamily="34" charset="0"/>
              <a:ea typeface="Comfortaa"/>
              <a:cs typeface="Calibri" panose="020F0502020204030204" pitchFamily="34" charset="0"/>
              <a:sym typeface="Arial"/>
            </a:endParaRPr>
          </a:p>
        </p:txBody>
      </p:sp>
    </p:spTree>
    <p:extLst>
      <p:ext uri="{BB962C8B-B14F-4D97-AF65-F5344CB8AC3E}">
        <p14:creationId xmlns:p14="http://schemas.microsoft.com/office/powerpoint/2010/main" val="239634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Conceptos - Features</a:t>
            </a:r>
            <a:endParaRPr dirty="0">
              <a:latin typeface="Calibri" panose="020F0502020204030204" pitchFamily="34" charset="0"/>
              <a:ea typeface="Comfortaa"/>
              <a:cs typeface="Calibri" panose="020F0502020204030204" pitchFamily="34" charset="0"/>
              <a:sym typeface="Comfortaa"/>
            </a:endParaRPr>
          </a:p>
        </p:txBody>
      </p:sp>
      <p:grpSp>
        <p:nvGrpSpPr>
          <p:cNvPr id="85" name="Shape 85"/>
          <p:cNvGrpSpPr/>
          <p:nvPr/>
        </p:nvGrpSpPr>
        <p:grpSpPr>
          <a:xfrm>
            <a:off x="591051" y="1657795"/>
            <a:ext cx="11009900" cy="4625773"/>
            <a:chOff x="403325" y="1317250"/>
            <a:chExt cx="8257425" cy="3575400"/>
          </a:xfrm>
        </p:grpSpPr>
        <p:sp>
          <p:nvSpPr>
            <p:cNvPr id="86" name="Shape 86"/>
            <p:cNvSpPr/>
            <p:nvPr/>
          </p:nvSpPr>
          <p:spPr>
            <a:xfrm>
              <a:off x="4035350" y="1317250"/>
              <a:ext cx="4625400" cy="17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lnSpc>
                  <a:spcPct val="115000"/>
                </a:lnSpc>
                <a:buClr>
                  <a:schemeClr val="dk1"/>
                </a:buClr>
                <a:buSzPts val="1100"/>
              </a:pPr>
              <a:r>
                <a:rPr lang="es" sz="2533" i="1" dirty="0">
                  <a:solidFill>
                    <a:srgbClr val="666666"/>
                  </a:solidFill>
                  <a:latin typeface="Calibri" panose="020F0502020204030204" pitchFamily="34" charset="0"/>
                  <a:ea typeface="Comfortaa"/>
                  <a:cs typeface="Calibri" panose="020F0502020204030204" pitchFamily="34" charset="0"/>
                  <a:sym typeface="Comfortaa"/>
                </a:rPr>
                <a:t>Feature: [Descripción del feature]</a:t>
              </a:r>
              <a:endParaRPr sz="2533" i="1"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buClr>
                  <a:schemeClr val="dk1"/>
                </a:buClr>
                <a:buSzPts val="1100"/>
              </a:pPr>
              <a:r>
                <a:rPr lang="es" sz="2533" b="1" dirty="0">
                  <a:solidFill>
                    <a:srgbClr val="666666"/>
                  </a:solidFill>
                  <a:latin typeface="Calibri" panose="020F0502020204030204" pitchFamily="34" charset="0"/>
                  <a:ea typeface="Comfortaa"/>
                  <a:cs typeface="Calibri" panose="020F0502020204030204" pitchFamily="34" charset="0"/>
                  <a:sym typeface="Comfortaa"/>
                </a:rPr>
                <a:t>Como</a:t>
              </a:r>
              <a:r>
                <a:rPr lang="es" sz="2533" dirty="0">
                  <a:solidFill>
                    <a:srgbClr val="666666"/>
                  </a:solidFill>
                  <a:latin typeface="Calibri" panose="020F0502020204030204" pitchFamily="34" charset="0"/>
                  <a:ea typeface="Comfortaa"/>
                  <a:cs typeface="Calibri" panose="020F0502020204030204" pitchFamily="34" charset="0"/>
                  <a:sym typeface="Comfortaa"/>
                </a:rPr>
                <a:t> [rol]</a:t>
              </a:r>
              <a:endParaRPr sz="2533"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buClr>
                  <a:schemeClr val="dk1"/>
                </a:buClr>
                <a:buSzPts val="1100"/>
              </a:pPr>
              <a:r>
                <a:rPr lang="es" sz="2533" b="1" dirty="0">
                  <a:solidFill>
                    <a:srgbClr val="666666"/>
                  </a:solidFill>
                  <a:latin typeface="Calibri" panose="020F0502020204030204" pitchFamily="34" charset="0"/>
                  <a:ea typeface="Comfortaa"/>
                  <a:cs typeface="Calibri" panose="020F0502020204030204" pitchFamily="34" charset="0"/>
                  <a:sym typeface="Comfortaa"/>
                </a:rPr>
                <a:t>Quiero</a:t>
              </a:r>
              <a:r>
                <a:rPr lang="es" sz="2533" dirty="0">
                  <a:solidFill>
                    <a:srgbClr val="666666"/>
                  </a:solidFill>
                  <a:latin typeface="Calibri" panose="020F0502020204030204" pitchFamily="34" charset="0"/>
                  <a:ea typeface="Comfortaa"/>
                  <a:cs typeface="Calibri" panose="020F0502020204030204" pitchFamily="34" charset="0"/>
                  <a:sym typeface="Comfortaa"/>
                </a:rPr>
                <a:t> [alguna cosa] </a:t>
              </a:r>
              <a:endParaRPr sz="2533"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buClr>
                  <a:schemeClr val="dk1"/>
                </a:buClr>
                <a:buSzPts val="1100"/>
              </a:pPr>
              <a:r>
                <a:rPr lang="es" sz="2533" b="1" dirty="0">
                  <a:solidFill>
                    <a:srgbClr val="666666"/>
                  </a:solidFill>
                  <a:latin typeface="Calibri" panose="020F0502020204030204" pitchFamily="34" charset="0"/>
                  <a:ea typeface="Comfortaa"/>
                  <a:cs typeface="Calibri" panose="020F0502020204030204" pitchFamily="34" charset="0"/>
                  <a:sym typeface="Comfortaa"/>
                </a:rPr>
                <a:t>Para</a:t>
              </a:r>
              <a:r>
                <a:rPr lang="es" sz="2533" dirty="0">
                  <a:solidFill>
                    <a:srgbClr val="666666"/>
                  </a:solidFill>
                  <a:latin typeface="Calibri" panose="020F0502020204030204" pitchFamily="34" charset="0"/>
                  <a:ea typeface="Comfortaa"/>
                  <a:cs typeface="Calibri" panose="020F0502020204030204" pitchFamily="34" charset="0"/>
                  <a:sym typeface="Comfortaa"/>
                </a:rPr>
                <a:t> [que me va aportar]</a:t>
              </a:r>
              <a:endParaRPr sz="2533"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87" name="Shape 87"/>
            <p:cNvSpPr/>
            <p:nvPr/>
          </p:nvSpPr>
          <p:spPr>
            <a:xfrm>
              <a:off x="403325" y="1317250"/>
              <a:ext cx="3632100" cy="1787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Especifican funcionalmente una necesidad que soluciona la aplicación (</a:t>
              </a:r>
              <a:r>
                <a:rPr lang="es-CO" sz="2533" i="1" dirty="0">
                  <a:solidFill>
                    <a:srgbClr val="666666"/>
                  </a:solidFill>
                  <a:latin typeface="Calibri" panose="020F0502020204030204" pitchFamily="34" charset="0"/>
                  <a:ea typeface="Comfortaa"/>
                  <a:cs typeface="Calibri" panose="020F0502020204030204" pitchFamily="34" charset="0"/>
                  <a:sym typeface="Comfortaa"/>
                </a:rPr>
                <a:t>h</a:t>
              </a:r>
              <a:r>
                <a:rPr lang="es" sz="2533" i="1" dirty="0">
                  <a:solidFill>
                    <a:srgbClr val="666666"/>
                  </a:solidFill>
                  <a:latin typeface="Calibri" panose="020F0502020204030204" pitchFamily="34" charset="0"/>
                  <a:ea typeface="Comfortaa"/>
                  <a:cs typeface="Calibri" panose="020F0502020204030204" pitchFamily="34" charset="0"/>
                  <a:sym typeface="Comfortaa"/>
                </a:rPr>
                <a:t>istoria de usuario)</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88" name="Shape 88"/>
            <p:cNvSpPr/>
            <p:nvPr/>
          </p:nvSpPr>
          <p:spPr>
            <a:xfrm>
              <a:off x="403325" y="3104950"/>
              <a:ext cx="3632100" cy="17877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Puede contener varias historias de usuario</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89" name="Shape 89"/>
            <p:cNvSpPr/>
            <p:nvPr/>
          </p:nvSpPr>
          <p:spPr>
            <a:xfrm>
              <a:off x="4035350" y="3104950"/>
              <a:ext cx="4625400" cy="17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lnSpc>
                  <a:spcPct val="115000"/>
                </a:lnSpc>
              </a:pPr>
              <a:r>
                <a:rPr lang="es" sz="2400" i="1" dirty="0">
                  <a:solidFill>
                    <a:srgbClr val="666666"/>
                  </a:solidFill>
                  <a:latin typeface="Calibri" panose="020F0502020204030204" pitchFamily="34" charset="0"/>
                  <a:ea typeface="Comfortaa"/>
                  <a:cs typeface="Calibri" panose="020F0502020204030204" pitchFamily="34" charset="0"/>
                  <a:sym typeface="Comfortaa"/>
                </a:rPr>
                <a:t>Feature: Envío de entradas por correo electrónico</a:t>
              </a:r>
              <a:endParaRPr sz="2400" i="1"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Como</a:t>
              </a:r>
              <a:r>
                <a:rPr lang="es" sz="2400" dirty="0">
                  <a:solidFill>
                    <a:srgbClr val="666666"/>
                  </a:solidFill>
                  <a:latin typeface="Calibri" panose="020F0502020204030204" pitchFamily="34" charset="0"/>
                  <a:ea typeface="Comfortaa"/>
                  <a:cs typeface="Calibri" panose="020F0502020204030204" pitchFamily="34" charset="0"/>
                  <a:sym typeface="Comfortaa"/>
                </a:rPr>
                <a:t> socio d</a:t>
              </a:r>
              <a:r>
                <a:rPr lang="es-CO" sz="2400" dirty="0">
                  <a:solidFill>
                    <a:srgbClr val="666666"/>
                  </a:solidFill>
                  <a:latin typeface="Calibri" panose="020F0502020204030204" pitchFamily="34" charset="0"/>
                  <a:ea typeface="Comfortaa"/>
                  <a:cs typeface="Calibri" panose="020F0502020204030204" pitchFamily="34" charset="0"/>
                  <a:sym typeface="Comfortaa"/>
                </a:rPr>
                <a:t>e la selección </a:t>
              </a:r>
              <a:r>
                <a:rPr lang="es-CO" sz="2400" dirty="0" err="1">
                  <a:solidFill>
                    <a:srgbClr val="666666"/>
                  </a:solidFill>
                  <a:latin typeface="Calibri" panose="020F0502020204030204" pitchFamily="34" charset="0"/>
                  <a:ea typeface="Comfortaa"/>
                  <a:cs typeface="Calibri" panose="020F0502020204030204" pitchFamily="34" charset="0"/>
                  <a:sym typeface="Comfortaa"/>
                </a:rPr>
                <a:t>colombia</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Quiero</a:t>
              </a:r>
              <a:r>
                <a:rPr lang="es" sz="2400" dirty="0">
                  <a:solidFill>
                    <a:srgbClr val="666666"/>
                  </a:solidFill>
                  <a:latin typeface="Calibri" panose="020F0502020204030204" pitchFamily="34" charset="0"/>
                  <a:ea typeface="Comfortaa"/>
                  <a:cs typeface="Calibri" panose="020F0502020204030204" pitchFamily="34" charset="0"/>
                  <a:sym typeface="Comfortaa"/>
                </a:rPr>
                <a:t> recibir un email con mis entradas</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Para</a:t>
              </a:r>
              <a:r>
                <a:rPr lang="es" sz="2400" dirty="0">
                  <a:solidFill>
                    <a:srgbClr val="666666"/>
                  </a:solidFill>
                  <a:latin typeface="Calibri" panose="020F0502020204030204" pitchFamily="34" charset="0"/>
                  <a:ea typeface="Comfortaa"/>
                  <a:cs typeface="Calibri" panose="020F0502020204030204" pitchFamily="34" charset="0"/>
                  <a:sym typeface="Comfortaa"/>
                </a:rPr>
                <a:t> poder imprimirlas y asistir al partido</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grpSp>
      <p:cxnSp>
        <p:nvCxnSpPr>
          <p:cNvPr id="90" name="Shape 90"/>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130906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Conceptos - Escenarios</a:t>
            </a:r>
            <a:endParaRPr dirty="0">
              <a:latin typeface="Calibri" panose="020F0502020204030204" pitchFamily="34" charset="0"/>
              <a:ea typeface="Comfortaa"/>
              <a:cs typeface="Calibri" panose="020F0502020204030204" pitchFamily="34" charset="0"/>
              <a:sym typeface="Comfortaa"/>
            </a:endParaRPr>
          </a:p>
        </p:txBody>
      </p:sp>
      <p:grpSp>
        <p:nvGrpSpPr>
          <p:cNvPr id="96" name="Shape 96"/>
          <p:cNvGrpSpPr/>
          <p:nvPr/>
        </p:nvGrpSpPr>
        <p:grpSpPr>
          <a:xfrm>
            <a:off x="591051" y="1582766"/>
            <a:ext cx="11009900" cy="4700801"/>
            <a:chOff x="403325" y="1317250"/>
            <a:chExt cx="8257425" cy="3575400"/>
          </a:xfrm>
        </p:grpSpPr>
        <p:sp>
          <p:nvSpPr>
            <p:cNvPr id="97" name="Shape 97"/>
            <p:cNvSpPr/>
            <p:nvPr/>
          </p:nvSpPr>
          <p:spPr>
            <a:xfrm>
              <a:off x="4035350" y="1317250"/>
              <a:ext cx="4625400" cy="17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lnSpc>
                  <a:spcPct val="115000"/>
                </a:lnSpc>
              </a:pPr>
              <a:r>
                <a:rPr lang="es" sz="2400" i="1" dirty="0">
                  <a:solidFill>
                    <a:srgbClr val="666666"/>
                  </a:solidFill>
                  <a:latin typeface="Calibri" panose="020F0502020204030204" pitchFamily="34" charset="0"/>
                  <a:ea typeface="Comfortaa"/>
                  <a:cs typeface="Calibri" panose="020F0502020204030204" pitchFamily="34" charset="0"/>
                  <a:sym typeface="Comfortaa"/>
                </a:rPr>
                <a:t>Feature: [Descripción del escenario]</a:t>
              </a:r>
              <a:endParaRPr sz="2400" i="1"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533" b="1" dirty="0">
                  <a:solidFill>
                    <a:srgbClr val="666666"/>
                  </a:solidFill>
                  <a:latin typeface="Calibri" panose="020F0502020204030204" pitchFamily="34" charset="0"/>
                  <a:ea typeface="Comfortaa"/>
                  <a:cs typeface="Calibri" panose="020F0502020204030204" pitchFamily="34" charset="0"/>
                  <a:sym typeface="Comfortaa"/>
                </a:rPr>
                <a:t>Given</a:t>
              </a:r>
              <a:r>
                <a:rPr lang="es" sz="2533" dirty="0">
                  <a:solidFill>
                    <a:srgbClr val="666666"/>
                  </a:solidFill>
                  <a:latin typeface="Calibri" panose="020F0502020204030204" pitchFamily="34" charset="0"/>
                  <a:ea typeface="Comfortaa"/>
                  <a:cs typeface="Calibri" panose="020F0502020204030204" pitchFamily="34" charset="0"/>
                  <a:sym typeface="Comfortaa"/>
                </a:rPr>
                <a:t> [una situación]</a:t>
              </a:r>
              <a:endParaRPr sz="2533"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533" b="1" dirty="0">
                  <a:solidFill>
                    <a:srgbClr val="666666"/>
                  </a:solidFill>
                  <a:latin typeface="Calibri" panose="020F0502020204030204" pitchFamily="34" charset="0"/>
                  <a:ea typeface="Comfortaa"/>
                  <a:cs typeface="Calibri" panose="020F0502020204030204" pitchFamily="34" charset="0"/>
                  <a:sym typeface="Comfortaa"/>
                </a:rPr>
                <a:t>When</a:t>
              </a:r>
              <a:r>
                <a:rPr lang="es" sz="2533" dirty="0">
                  <a:solidFill>
                    <a:srgbClr val="666666"/>
                  </a:solidFill>
                  <a:latin typeface="Calibri" panose="020F0502020204030204" pitchFamily="34" charset="0"/>
                  <a:ea typeface="Comfortaa"/>
                  <a:cs typeface="Calibri" panose="020F0502020204030204" pitchFamily="34" charset="0"/>
                  <a:sym typeface="Comfortaa"/>
                </a:rPr>
                <a:t> [alguna cosa pasa] </a:t>
              </a:r>
              <a:endParaRPr sz="2533"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533" b="1" dirty="0">
                  <a:solidFill>
                    <a:srgbClr val="666666"/>
                  </a:solidFill>
                  <a:latin typeface="Calibri" panose="020F0502020204030204" pitchFamily="34" charset="0"/>
                  <a:ea typeface="Comfortaa"/>
                  <a:cs typeface="Calibri" panose="020F0502020204030204" pitchFamily="34" charset="0"/>
                  <a:sym typeface="Comfortaa"/>
                </a:rPr>
                <a:t>Then</a:t>
              </a:r>
              <a:r>
                <a:rPr lang="es" sz="2533" dirty="0">
                  <a:solidFill>
                    <a:srgbClr val="666666"/>
                  </a:solidFill>
                  <a:latin typeface="Calibri" panose="020F0502020204030204" pitchFamily="34" charset="0"/>
                  <a:ea typeface="Comfortaa"/>
                  <a:cs typeface="Calibri" panose="020F0502020204030204" pitchFamily="34" charset="0"/>
                  <a:sym typeface="Comfortaa"/>
                </a:rPr>
                <a:t> [como responde el sistema]</a:t>
              </a:r>
              <a:endParaRPr sz="2533"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98" name="Shape 98"/>
            <p:cNvSpPr/>
            <p:nvPr/>
          </p:nvSpPr>
          <p:spPr>
            <a:xfrm>
              <a:off x="403325" y="1317250"/>
              <a:ext cx="3632100" cy="1787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Permite definir una situación concreta. Es un criterio de aceptación redactado como ejemplo.</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99" name="Shape 99"/>
            <p:cNvSpPr/>
            <p:nvPr/>
          </p:nvSpPr>
          <p:spPr>
            <a:xfrm>
              <a:off x="403325" y="3104950"/>
              <a:ext cx="3632100" cy="17877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Contenidos en los features, pueden ser uno o más dentro de un mismo feature. </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00" name="Shape 100"/>
            <p:cNvSpPr/>
            <p:nvPr/>
          </p:nvSpPr>
          <p:spPr>
            <a:xfrm>
              <a:off x="4035350" y="3104950"/>
              <a:ext cx="4625400" cy="17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lnSpc>
                  <a:spcPct val="115000"/>
                </a:lnSpc>
              </a:pPr>
              <a:r>
                <a:rPr lang="es" sz="2400" i="1" dirty="0">
                  <a:solidFill>
                    <a:srgbClr val="666666"/>
                  </a:solidFill>
                  <a:latin typeface="Calibri" panose="020F0502020204030204" pitchFamily="34" charset="0"/>
                  <a:ea typeface="Comfortaa"/>
                  <a:cs typeface="Calibri" panose="020F0502020204030204" pitchFamily="34" charset="0"/>
                  <a:sym typeface="Comfortaa"/>
                </a:rPr>
                <a:t>Feature: El cliente compra un bono familiar</a:t>
              </a:r>
              <a:endParaRPr sz="2400" i="1"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Given</a:t>
              </a:r>
              <a:r>
                <a:rPr lang="es" sz="2400" dirty="0">
                  <a:solidFill>
                    <a:srgbClr val="666666"/>
                  </a:solidFill>
                  <a:latin typeface="Calibri" panose="020F0502020204030204" pitchFamily="34" charset="0"/>
                  <a:ea typeface="Comfortaa"/>
                  <a:cs typeface="Calibri" panose="020F0502020204030204" pitchFamily="34" charset="0"/>
                  <a:sym typeface="Comfortaa"/>
                </a:rPr>
                <a:t> cliente con bono familiar</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When</a:t>
              </a:r>
              <a:r>
                <a:rPr lang="es" sz="2400" dirty="0">
                  <a:solidFill>
                    <a:srgbClr val="666666"/>
                  </a:solidFill>
                  <a:latin typeface="Calibri" panose="020F0502020204030204" pitchFamily="34" charset="0"/>
                  <a:ea typeface="Comfortaa"/>
                  <a:cs typeface="Calibri" panose="020F0502020204030204" pitchFamily="34" charset="0"/>
                  <a:sym typeface="Comfortaa"/>
                </a:rPr>
                <a:t> llega la fecha del partido</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Then</a:t>
              </a:r>
              <a:r>
                <a:rPr lang="es" sz="2400" dirty="0">
                  <a:solidFill>
                    <a:srgbClr val="666666"/>
                  </a:solidFill>
                  <a:latin typeface="Calibri" panose="020F0502020204030204" pitchFamily="34" charset="0"/>
                  <a:ea typeface="Comfortaa"/>
                  <a:cs typeface="Calibri" panose="020F0502020204030204" pitchFamily="34" charset="0"/>
                  <a:sym typeface="Comfortaa"/>
                </a:rPr>
                <a:t> se le envían todas las entradas de su familia</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grpSp>
      <p:cxnSp>
        <p:nvCxnSpPr>
          <p:cNvPr id="101" name="Shape 101"/>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212400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Conceptos - Background</a:t>
            </a:r>
            <a:endParaRPr dirty="0">
              <a:latin typeface="Calibri" panose="020F0502020204030204" pitchFamily="34" charset="0"/>
              <a:ea typeface="Comfortaa"/>
              <a:cs typeface="Calibri" panose="020F0502020204030204" pitchFamily="34" charset="0"/>
              <a:sym typeface="Comfortaa"/>
            </a:endParaRPr>
          </a:p>
        </p:txBody>
      </p:sp>
      <p:sp>
        <p:nvSpPr>
          <p:cNvPr id="107" name="Shape 107"/>
          <p:cNvSpPr/>
          <p:nvPr/>
        </p:nvSpPr>
        <p:spPr>
          <a:xfrm>
            <a:off x="5433767" y="1507736"/>
            <a:ext cx="6167200" cy="476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Background:</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Given el premio de la lotería toca en la oficina</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dirty="0">
                <a:solidFill>
                  <a:srgbClr val="666666"/>
                </a:solidFill>
                <a:latin typeface="Calibri" panose="020F0502020204030204" pitchFamily="34" charset="0"/>
                <a:ea typeface="Comfortaa"/>
                <a:cs typeface="Calibri" panose="020F0502020204030204" pitchFamily="34" charset="0"/>
                <a:sym typeface="Comfortaa"/>
              </a:rPr>
              <a:t>Scenario:</a:t>
            </a: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dirty="0">
                <a:solidFill>
                  <a:srgbClr val="666666"/>
                </a:solidFill>
                <a:latin typeface="Calibri" panose="020F0502020204030204" pitchFamily="34" charset="0"/>
                <a:ea typeface="Comfortaa"/>
                <a:cs typeface="Calibri" panose="020F0502020204030204" pitchFamily="34" charset="0"/>
                <a:sym typeface="Comfortaa"/>
              </a:rPr>
              <a:t>Given un trabajador que compró la décima boleta</a:t>
            </a: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dirty="0">
                <a:solidFill>
                  <a:srgbClr val="666666"/>
                </a:solidFill>
                <a:latin typeface="Calibri" panose="020F0502020204030204" pitchFamily="34" charset="0"/>
                <a:ea typeface="Comfortaa"/>
                <a:cs typeface="Calibri" panose="020F0502020204030204" pitchFamily="34" charset="0"/>
                <a:sym typeface="Comfortaa"/>
              </a:rPr>
              <a:t>When se entera de la noticia</a:t>
            </a: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dirty="0">
                <a:solidFill>
                  <a:srgbClr val="666666"/>
                </a:solidFill>
                <a:latin typeface="Calibri" panose="020F0502020204030204" pitchFamily="34" charset="0"/>
                <a:ea typeface="Comfortaa"/>
                <a:cs typeface="Calibri" panose="020F0502020204030204" pitchFamily="34" charset="0"/>
                <a:sym typeface="Comfortaa"/>
              </a:rPr>
              <a:t>Then se pone muy contento</a:t>
            </a: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indent="1744090">
              <a:lnSpc>
                <a:spcPct val="115000"/>
              </a:lnSpc>
              <a:buClr>
                <a:schemeClr val="dk1"/>
              </a:buClr>
              <a:buSzPts val="1100"/>
            </a:pP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dirty="0">
                <a:solidFill>
                  <a:srgbClr val="666666"/>
                </a:solidFill>
                <a:latin typeface="Calibri" panose="020F0502020204030204" pitchFamily="34" charset="0"/>
                <a:ea typeface="Comfortaa"/>
                <a:cs typeface="Calibri" panose="020F0502020204030204" pitchFamily="34" charset="0"/>
                <a:sym typeface="Comfortaa"/>
              </a:rPr>
              <a:t>Scenario: </a:t>
            </a: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dirty="0">
                <a:solidFill>
                  <a:srgbClr val="666666"/>
                </a:solidFill>
                <a:latin typeface="Calibri" panose="020F0502020204030204" pitchFamily="34" charset="0"/>
                <a:ea typeface="Comfortaa"/>
                <a:cs typeface="Calibri" panose="020F0502020204030204" pitchFamily="34" charset="0"/>
                <a:sym typeface="Comfortaa"/>
              </a:rPr>
              <a:t>Given un trabajador que no compró la décima boleta</a:t>
            </a: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dirty="0">
                <a:solidFill>
                  <a:srgbClr val="666666"/>
                </a:solidFill>
                <a:latin typeface="Calibri" panose="020F0502020204030204" pitchFamily="34" charset="0"/>
                <a:ea typeface="Comfortaa"/>
                <a:cs typeface="Calibri" panose="020F0502020204030204" pitchFamily="34" charset="0"/>
                <a:sym typeface="Comfortaa"/>
              </a:rPr>
              <a:t>When se entera de la noticia</a:t>
            </a: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dirty="0">
                <a:solidFill>
                  <a:srgbClr val="666666"/>
                </a:solidFill>
                <a:latin typeface="Calibri" panose="020F0502020204030204" pitchFamily="34" charset="0"/>
                <a:ea typeface="Comfortaa"/>
                <a:cs typeface="Calibri" panose="020F0502020204030204" pitchFamily="34" charset="0"/>
                <a:sym typeface="Comfortaa"/>
              </a:rPr>
              <a:t>Then odio a sus compañeros de trabajo</a:t>
            </a:r>
            <a:endParaRPr sz="20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000" i="1"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08" name="Shape 108"/>
          <p:cNvSpPr/>
          <p:nvPr/>
        </p:nvSpPr>
        <p:spPr>
          <a:xfrm>
            <a:off x="591051" y="1507736"/>
            <a:ext cx="4842800" cy="23836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Permite añadir un contexto a todos los escenarios de un feature</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09" name="Shape 109"/>
          <p:cNvSpPr/>
          <p:nvPr/>
        </p:nvSpPr>
        <p:spPr>
          <a:xfrm>
            <a:off x="591051" y="3891336"/>
            <a:ext cx="4842800" cy="2383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Solo incluye un given</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cxnSp>
        <p:nvCxnSpPr>
          <p:cNvPr id="110" name="Shape 110"/>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391570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Conceptos - Given</a:t>
            </a:r>
            <a:endParaRPr dirty="0">
              <a:latin typeface="Calibri" panose="020F0502020204030204" pitchFamily="34" charset="0"/>
              <a:ea typeface="Comfortaa"/>
              <a:cs typeface="Calibri" panose="020F0502020204030204" pitchFamily="34" charset="0"/>
              <a:sym typeface="Comfortaa"/>
            </a:endParaRPr>
          </a:p>
        </p:txBody>
      </p:sp>
      <p:sp>
        <p:nvSpPr>
          <p:cNvPr id="116" name="Shape 116"/>
          <p:cNvSpPr/>
          <p:nvPr/>
        </p:nvSpPr>
        <p:spPr>
          <a:xfrm>
            <a:off x="5433767" y="1488979"/>
            <a:ext cx="6167200" cy="476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s" sz="2400" b="1" dirty="0">
                <a:solidFill>
                  <a:srgbClr val="666666"/>
                </a:solidFill>
                <a:latin typeface="Calibri" panose="020F0502020204030204" pitchFamily="34" charset="0"/>
                <a:ea typeface="Comfortaa"/>
                <a:cs typeface="Calibri" panose="020F0502020204030204" pitchFamily="34" charset="0"/>
                <a:sym typeface="Comfortaa"/>
              </a:rPr>
              <a:t>Given</a:t>
            </a:r>
            <a:r>
              <a:rPr lang="es" sz="2400" dirty="0">
                <a:solidFill>
                  <a:srgbClr val="666666"/>
                </a:solidFill>
                <a:latin typeface="Calibri" panose="020F0502020204030204" pitchFamily="34" charset="0"/>
                <a:ea typeface="Comfortaa"/>
                <a:cs typeface="Calibri" panose="020F0502020204030204" pitchFamily="34" charset="0"/>
                <a:sym typeface="Comfortaa"/>
              </a:rPr>
              <a:t> un cliente de Bancolombia</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And</a:t>
            </a:r>
            <a:r>
              <a:rPr lang="es" sz="2400" dirty="0">
                <a:solidFill>
                  <a:srgbClr val="666666"/>
                </a:solidFill>
                <a:latin typeface="Calibri" panose="020F0502020204030204" pitchFamily="34" charset="0"/>
                <a:ea typeface="Comfortaa"/>
                <a:cs typeface="Calibri" panose="020F0502020204030204" pitchFamily="34" charset="0"/>
                <a:sym typeface="Comfortaa"/>
              </a:rPr>
              <a:t> tiene su nómina domiciliada</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Given</a:t>
            </a:r>
            <a:r>
              <a:rPr lang="es" sz="2400" dirty="0">
                <a:solidFill>
                  <a:srgbClr val="666666"/>
                </a:solidFill>
                <a:latin typeface="Calibri" panose="020F0502020204030204" pitchFamily="34" charset="0"/>
                <a:ea typeface="Comfortaa"/>
                <a:cs typeface="Calibri" panose="020F0502020204030204" pitchFamily="34" charset="0"/>
                <a:sym typeface="Comfortaa"/>
              </a:rPr>
              <a:t> usuario de la web</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And</a:t>
            </a:r>
            <a:r>
              <a:rPr lang="es" sz="2400" dirty="0">
                <a:solidFill>
                  <a:srgbClr val="666666"/>
                </a:solidFill>
                <a:latin typeface="Calibri" panose="020F0502020204030204" pitchFamily="34" charset="0"/>
                <a:ea typeface="Comfortaa"/>
                <a:cs typeface="Calibri" panose="020F0502020204030204" pitchFamily="34" charset="0"/>
                <a:sym typeface="Comfortaa"/>
              </a:rPr>
              <a:t> tiene su nómina domiciliada</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Given</a:t>
            </a:r>
            <a:r>
              <a:rPr lang="es" sz="2400" dirty="0">
                <a:solidFill>
                  <a:srgbClr val="666666"/>
                </a:solidFill>
                <a:latin typeface="Calibri" panose="020F0502020204030204" pitchFamily="34" charset="0"/>
                <a:ea typeface="Comfortaa"/>
                <a:cs typeface="Calibri" panose="020F0502020204030204" pitchFamily="34" charset="0"/>
                <a:sym typeface="Comfortaa"/>
              </a:rPr>
              <a:t> tengo 5 latas de cocacola en la nevera</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r>
              <a:rPr lang="es" sz="2400" b="1" dirty="0">
                <a:solidFill>
                  <a:srgbClr val="666666"/>
                </a:solidFill>
                <a:latin typeface="Calibri" panose="020F0502020204030204" pitchFamily="34" charset="0"/>
                <a:ea typeface="Comfortaa"/>
                <a:cs typeface="Calibri" panose="020F0502020204030204" pitchFamily="34" charset="0"/>
                <a:sym typeface="Comfortaa"/>
              </a:rPr>
              <a:t>Given</a:t>
            </a:r>
            <a:r>
              <a:rPr lang="es" sz="2400" dirty="0">
                <a:solidFill>
                  <a:srgbClr val="666666"/>
                </a:solidFill>
                <a:latin typeface="Calibri" panose="020F0502020204030204" pitchFamily="34" charset="0"/>
                <a:ea typeface="Comfortaa"/>
                <a:cs typeface="Calibri" panose="020F0502020204030204" pitchFamily="34" charset="0"/>
                <a:sym typeface="Comfortaa"/>
              </a:rPr>
              <a:t> un piloto de fórmula I</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pPr>
            <a:r>
              <a:rPr lang="es" sz="2400" dirty="0">
                <a:solidFill>
                  <a:srgbClr val="666666"/>
                </a:solidFill>
                <a:latin typeface="Calibri" panose="020F0502020204030204" pitchFamily="34" charset="0"/>
                <a:ea typeface="Comfortaa"/>
                <a:cs typeface="Calibri" panose="020F0502020204030204" pitchFamily="34" charset="0"/>
                <a:sym typeface="Comfortaa"/>
              </a:rPr>
              <a:t> </a:t>
            </a:r>
            <a:r>
              <a:rPr lang="es" sz="2400" b="1" dirty="0">
                <a:solidFill>
                  <a:srgbClr val="666666"/>
                </a:solidFill>
                <a:latin typeface="Calibri" panose="020F0502020204030204" pitchFamily="34" charset="0"/>
                <a:ea typeface="Comfortaa"/>
                <a:cs typeface="Calibri" panose="020F0502020204030204" pitchFamily="34" charset="0"/>
                <a:sym typeface="Comfortaa"/>
              </a:rPr>
              <a:t>And</a:t>
            </a:r>
            <a:r>
              <a:rPr lang="es" sz="2400" dirty="0">
                <a:solidFill>
                  <a:srgbClr val="666666"/>
                </a:solidFill>
                <a:latin typeface="Calibri" panose="020F0502020204030204" pitchFamily="34" charset="0"/>
                <a:ea typeface="Comfortaa"/>
                <a:cs typeface="Calibri" panose="020F0502020204030204" pitchFamily="34" charset="0"/>
                <a:sym typeface="Comfortaa"/>
              </a:rPr>
              <a:t> tiene un coche averiado</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i="1"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17" name="Shape 117"/>
          <p:cNvSpPr/>
          <p:nvPr/>
        </p:nvSpPr>
        <p:spPr>
          <a:xfrm>
            <a:off x="591051" y="1488979"/>
            <a:ext cx="4842800" cy="23836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15000"/>
              </a:lnSpc>
              <a:buClr>
                <a:schemeClr val="dk1"/>
              </a:buClr>
              <a:buSzPts val="1100"/>
            </a:pPr>
            <a:r>
              <a:rPr lang="es" sz="2533" i="1" dirty="0">
                <a:solidFill>
                  <a:srgbClr val="666666"/>
                </a:solidFill>
                <a:latin typeface="Calibri" panose="020F0502020204030204" pitchFamily="34" charset="0"/>
                <a:ea typeface="Comfortaa"/>
                <a:cs typeface="Calibri" panose="020F0502020204030204" pitchFamily="34" charset="0"/>
                <a:sym typeface="Comfortaa"/>
              </a:rPr>
              <a:t>Es usado para presentarnos los actores (y su entorno) de un escenario</a:t>
            </a:r>
            <a:endParaRPr sz="2533" i="1" dirty="0">
              <a:solidFill>
                <a:srgbClr val="666666"/>
              </a:solidFill>
              <a:latin typeface="Calibri" panose="020F0502020204030204" pitchFamily="34" charset="0"/>
              <a:ea typeface="Comfortaa"/>
              <a:cs typeface="Calibri" panose="020F0502020204030204" pitchFamily="34" charset="0"/>
              <a:sym typeface="Comfortaa"/>
            </a:endParaRPr>
          </a:p>
          <a:p>
            <a:pPr algn="ctr"/>
            <a:endParaRPr sz="2533" i="1"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18" name="Shape 118"/>
          <p:cNvSpPr/>
          <p:nvPr/>
        </p:nvSpPr>
        <p:spPr>
          <a:xfrm>
            <a:off x="591051" y="3872579"/>
            <a:ext cx="4842800" cy="2383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Siempre va en el comienzo de un escenario y/o background</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cxnSp>
        <p:nvCxnSpPr>
          <p:cNvPr id="119" name="Shape 119"/>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153246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Conceptos - When</a:t>
            </a:r>
            <a:endParaRPr sz="4000" b="1" dirty="0">
              <a:solidFill>
                <a:srgbClr val="0B5394"/>
              </a:solidFill>
              <a:latin typeface="Calibri" panose="020F0502020204030204" pitchFamily="34" charset="0"/>
              <a:ea typeface="Comfortaa"/>
              <a:cs typeface="Calibri" panose="020F0502020204030204" pitchFamily="34" charset="0"/>
              <a:sym typeface="Comfortaa"/>
            </a:endParaRPr>
          </a:p>
        </p:txBody>
      </p:sp>
      <p:sp>
        <p:nvSpPr>
          <p:cNvPr id="125" name="Shape 125"/>
          <p:cNvSpPr/>
          <p:nvPr/>
        </p:nvSpPr>
        <p:spPr>
          <a:xfrm>
            <a:off x="5433767" y="1470224"/>
            <a:ext cx="6167200" cy="476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b" anchorCtr="0">
            <a:noAutofit/>
          </a:bodyPr>
          <a:lstStyle/>
          <a:p>
            <a:pPr>
              <a:lnSpc>
                <a:spcPct val="115000"/>
              </a:lnSpc>
            </a:pP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b="1" dirty="0">
              <a:solidFill>
                <a:schemeClr val="dk1"/>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b="1" dirty="0">
              <a:solidFill>
                <a:schemeClr val="dk1"/>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r>
              <a:rPr lang="es" sz="2000" b="1" dirty="0">
                <a:solidFill>
                  <a:srgbClr val="695D46"/>
                </a:solidFill>
                <a:latin typeface="Calibri" panose="020F0502020204030204" pitchFamily="34" charset="0"/>
                <a:ea typeface="Comfortaa"/>
                <a:cs typeface="Calibri" panose="020F0502020204030204" pitchFamily="34" charset="0"/>
                <a:sym typeface="Comfortaa"/>
              </a:rPr>
              <a:t>When</a:t>
            </a:r>
            <a:r>
              <a:rPr lang="es" sz="2000" dirty="0">
                <a:solidFill>
                  <a:srgbClr val="695D46"/>
                </a:solidFill>
                <a:latin typeface="Calibri" panose="020F0502020204030204" pitchFamily="34" charset="0"/>
                <a:ea typeface="Comfortaa"/>
                <a:cs typeface="Calibri" panose="020F0502020204030204" pitchFamily="34" charset="0"/>
                <a:sym typeface="Comfortaa"/>
              </a:rPr>
              <a:t> solicita un préstamo hipotecario</a:t>
            </a: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r>
              <a:rPr lang="es" sz="2000" b="1" dirty="0">
                <a:solidFill>
                  <a:srgbClr val="695D46"/>
                </a:solidFill>
                <a:latin typeface="Calibri" panose="020F0502020204030204" pitchFamily="34" charset="0"/>
                <a:ea typeface="Comfortaa"/>
                <a:cs typeface="Calibri" panose="020F0502020204030204" pitchFamily="34" charset="0"/>
                <a:sym typeface="Comfortaa"/>
              </a:rPr>
              <a:t>When</a:t>
            </a:r>
            <a:r>
              <a:rPr lang="es" sz="2000" dirty="0">
                <a:solidFill>
                  <a:srgbClr val="695D46"/>
                </a:solidFill>
                <a:latin typeface="Calibri" panose="020F0502020204030204" pitchFamily="34" charset="0"/>
                <a:ea typeface="Comfortaa"/>
                <a:cs typeface="Calibri" panose="020F0502020204030204" pitchFamily="34" charset="0"/>
                <a:sym typeface="Comfortaa"/>
              </a:rPr>
              <a:t> el boleto comprado tiene premio</a:t>
            </a: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r>
              <a:rPr lang="es" sz="2000" b="1" dirty="0">
                <a:solidFill>
                  <a:srgbClr val="695D46"/>
                </a:solidFill>
                <a:latin typeface="Calibri" panose="020F0502020204030204" pitchFamily="34" charset="0"/>
                <a:ea typeface="Comfortaa"/>
                <a:cs typeface="Calibri" panose="020F0502020204030204" pitchFamily="34" charset="0"/>
                <a:sym typeface="Comfortaa"/>
              </a:rPr>
              <a:t>When</a:t>
            </a:r>
            <a:r>
              <a:rPr lang="es" sz="2000" dirty="0">
                <a:solidFill>
                  <a:srgbClr val="695D46"/>
                </a:solidFill>
                <a:latin typeface="Calibri" panose="020F0502020204030204" pitchFamily="34" charset="0"/>
                <a:ea typeface="Comfortaa"/>
                <a:cs typeface="Calibri" panose="020F0502020204030204" pitchFamily="34" charset="0"/>
                <a:sym typeface="Comfortaa"/>
              </a:rPr>
              <a:t> es autenticado correctamente</a:t>
            </a: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r>
              <a:rPr lang="es" sz="2000" b="1" dirty="0">
                <a:solidFill>
                  <a:srgbClr val="695D46"/>
                </a:solidFill>
                <a:latin typeface="Calibri" panose="020F0502020204030204" pitchFamily="34" charset="0"/>
                <a:ea typeface="Comfortaa"/>
                <a:cs typeface="Calibri" panose="020F0502020204030204" pitchFamily="34" charset="0"/>
                <a:sym typeface="Comfortaa"/>
              </a:rPr>
              <a:t>When</a:t>
            </a:r>
            <a:r>
              <a:rPr lang="es" sz="2000" dirty="0">
                <a:solidFill>
                  <a:srgbClr val="695D46"/>
                </a:solidFill>
                <a:latin typeface="Calibri" panose="020F0502020204030204" pitchFamily="34" charset="0"/>
                <a:ea typeface="Comfortaa"/>
                <a:cs typeface="Calibri" panose="020F0502020204030204" pitchFamily="34" charset="0"/>
                <a:sym typeface="Comfortaa"/>
              </a:rPr>
              <a:t> enviar sus datos a ser procesados</a:t>
            </a: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r>
              <a:rPr lang="es" sz="2000" b="1" dirty="0">
                <a:solidFill>
                  <a:srgbClr val="695D46"/>
                </a:solidFill>
                <a:latin typeface="Calibri" panose="020F0502020204030204" pitchFamily="34" charset="0"/>
                <a:ea typeface="Comfortaa"/>
                <a:cs typeface="Calibri" panose="020F0502020204030204" pitchFamily="34" charset="0"/>
                <a:sym typeface="Comfortaa"/>
              </a:rPr>
              <a:t>When</a:t>
            </a:r>
            <a:r>
              <a:rPr lang="es" sz="2000" dirty="0">
                <a:solidFill>
                  <a:srgbClr val="695D46"/>
                </a:solidFill>
                <a:latin typeface="Calibri" panose="020F0502020204030204" pitchFamily="34" charset="0"/>
                <a:ea typeface="Comfortaa"/>
                <a:cs typeface="Calibri" panose="020F0502020204030204" pitchFamily="34" charset="0"/>
                <a:sym typeface="Comfortaa"/>
              </a:rPr>
              <a:t> confirma que los datos son correctos</a:t>
            </a:r>
            <a:endParaRPr sz="2000" dirty="0">
              <a:solidFill>
                <a:srgbClr val="695D46"/>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r>
              <a:rPr lang="es" sz="2000" b="1" dirty="0">
                <a:solidFill>
                  <a:srgbClr val="695D46"/>
                </a:solidFill>
                <a:latin typeface="Calibri" panose="020F0502020204030204" pitchFamily="34" charset="0"/>
                <a:ea typeface="Comfortaa"/>
                <a:cs typeface="Calibri" panose="020F0502020204030204" pitchFamily="34" charset="0"/>
                <a:sym typeface="Comfortaa"/>
              </a:rPr>
              <a:t>And</a:t>
            </a:r>
            <a:r>
              <a:rPr lang="es" sz="2000" dirty="0">
                <a:solidFill>
                  <a:srgbClr val="695D46"/>
                </a:solidFill>
                <a:latin typeface="Calibri" panose="020F0502020204030204" pitchFamily="34" charset="0"/>
                <a:ea typeface="Comfortaa"/>
                <a:cs typeface="Calibri" panose="020F0502020204030204" pitchFamily="34" charset="0"/>
                <a:sym typeface="Comfortaa"/>
              </a:rPr>
              <a:t> declara que acepta los términos y condiciones</a:t>
            </a:r>
            <a:endParaRPr sz="2000" dirty="0">
              <a:solidFill>
                <a:schemeClr val="dk1"/>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dirty="0">
              <a:solidFill>
                <a:schemeClr val="dk1"/>
              </a:solidFill>
              <a:latin typeface="Calibri" panose="020F0502020204030204" pitchFamily="34" charset="0"/>
              <a:ea typeface="Comfortaa"/>
              <a:cs typeface="Calibri" panose="020F0502020204030204" pitchFamily="34" charset="0"/>
              <a:sym typeface="Comfortaa"/>
            </a:endParaRPr>
          </a:p>
          <a:p>
            <a:pPr>
              <a:lnSpc>
                <a:spcPct val="107000"/>
              </a:lnSpc>
              <a:buClr>
                <a:schemeClr val="dk1"/>
              </a:buClr>
              <a:buSzPts val="1100"/>
            </a:pPr>
            <a:endParaRPr sz="2000" dirty="0">
              <a:solidFill>
                <a:schemeClr val="dk1"/>
              </a:solidFill>
              <a:latin typeface="Calibri" panose="020F0502020204030204" pitchFamily="34" charset="0"/>
              <a:ea typeface="Comfortaa"/>
              <a:cs typeface="Calibri" panose="020F0502020204030204" pitchFamily="34" charset="0"/>
              <a:sym typeface="Comfortaa"/>
            </a:endParaRPr>
          </a:p>
        </p:txBody>
      </p:sp>
      <p:sp>
        <p:nvSpPr>
          <p:cNvPr id="126" name="Shape 126"/>
          <p:cNvSpPr/>
          <p:nvPr/>
        </p:nvSpPr>
        <p:spPr>
          <a:xfrm>
            <a:off x="591051" y="1470224"/>
            <a:ext cx="4842800" cy="23836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r>
              <a:rPr lang="es" sz="2400">
                <a:solidFill>
                  <a:srgbClr val="695D46"/>
                </a:solidFill>
                <a:latin typeface="Calibri" panose="020F0502020204030204" pitchFamily="34" charset="0"/>
                <a:ea typeface="Comfortaa"/>
                <a:cs typeface="Calibri" panose="020F0502020204030204" pitchFamily="34" charset="0"/>
                <a:sym typeface="Comfortaa"/>
              </a:rPr>
              <a:t>Representa la acción que ejecuta el usuario</a:t>
            </a:r>
            <a:endParaRPr sz="2400">
              <a:solidFill>
                <a:srgbClr val="695D46"/>
              </a:solidFill>
              <a:latin typeface="Calibri" panose="020F0502020204030204" pitchFamily="34" charset="0"/>
              <a:ea typeface="Comfortaa"/>
              <a:cs typeface="Calibri" panose="020F0502020204030204" pitchFamily="34" charset="0"/>
              <a:sym typeface="Comfortaa"/>
            </a:endParaRPr>
          </a:p>
          <a:p>
            <a:pPr algn="just"/>
            <a:endParaRPr sz="2400">
              <a:solidFill>
                <a:srgbClr val="695D46"/>
              </a:solidFill>
              <a:latin typeface="Calibri" panose="020F0502020204030204" pitchFamily="34" charset="0"/>
              <a:ea typeface="Comfortaa"/>
              <a:cs typeface="Calibri" panose="020F0502020204030204" pitchFamily="34" charset="0"/>
              <a:sym typeface="Comfortaa"/>
            </a:endParaRPr>
          </a:p>
          <a:p>
            <a:pPr algn="just">
              <a:lnSpc>
                <a:spcPct val="107000"/>
              </a:lnSpc>
              <a:buClr>
                <a:schemeClr val="dk1"/>
              </a:buClr>
              <a:buSzPts val="1100"/>
            </a:pPr>
            <a:r>
              <a:rPr lang="es" sz="2400" b="1">
                <a:solidFill>
                  <a:srgbClr val="695D46"/>
                </a:solidFill>
                <a:latin typeface="Calibri" panose="020F0502020204030204" pitchFamily="34" charset="0"/>
                <a:ea typeface="Comfortaa"/>
                <a:cs typeface="Calibri" panose="020F0502020204030204" pitchFamily="34" charset="0"/>
                <a:sym typeface="Comfortaa"/>
              </a:rPr>
              <a:t>When </a:t>
            </a:r>
            <a:r>
              <a:rPr lang="es" sz="2400">
                <a:solidFill>
                  <a:srgbClr val="695D46"/>
                </a:solidFill>
                <a:latin typeface="Calibri" panose="020F0502020204030204" pitchFamily="34" charset="0"/>
                <a:ea typeface="Comfortaa"/>
                <a:cs typeface="Calibri" panose="020F0502020204030204" pitchFamily="34" charset="0"/>
                <a:sym typeface="Comfortaa"/>
              </a:rPr>
              <a:t>es un utilizado </a:t>
            </a:r>
            <a:r>
              <a:rPr lang="es" sz="2400" b="1">
                <a:solidFill>
                  <a:srgbClr val="695D46"/>
                </a:solidFill>
                <a:latin typeface="Calibri" panose="020F0502020204030204" pitchFamily="34" charset="0"/>
                <a:ea typeface="Comfortaa"/>
                <a:cs typeface="Calibri" panose="020F0502020204030204" pitchFamily="34" charset="0"/>
                <a:sym typeface="Comfortaa"/>
              </a:rPr>
              <a:t>después </a:t>
            </a:r>
            <a:r>
              <a:rPr lang="es" sz="2400">
                <a:solidFill>
                  <a:srgbClr val="695D46"/>
                </a:solidFill>
                <a:latin typeface="Calibri" panose="020F0502020204030204" pitchFamily="34" charset="0"/>
                <a:ea typeface="Comfortaa"/>
                <a:cs typeface="Calibri" panose="020F0502020204030204" pitchFamily="34" charset="0"/>
                <a:sym typeface="Comfortaa"/>
              </a:rPr>
              <a:t>de presentar los actores (</a:t>
            </a:r>
            <a:r>
              <a:rPr lang="es" sz="2400" b="1">
                <a:solidFill>
                  <a:srgbClr val="695D46"/>
                </a:solidFill>
                <a:latin typeface="Calibri" panose="020F0502020204030204" pitchFamily="34" charset="0"/>
                <a:ea typeface="Comfortaa"/>
                <a:cs typeface="Calibri" panose="020F0502020204030204" pitchFamily="34" charset="0"/>
                <a:sym typeface="Comfortaa"/>
              </a:rPr>
              <a:t>Given</a:t>
            </a:r>
            <a:r>
              <a:rPr lang="es" sz="2400">
                <a:solidFill>
                  <a:srgbClr val="695D46"/>
                </a:solidFill>
                <a:latin typeface="Calibri" panose="020F0502020204030204" pitchFamily="34" charset="0"/>
                <a:ea typeface="Comfortaa"/>
                <a:cs typeface="Calibri" panose="020F0502020204030204" pitchFamily="34" charset="0"/>
                <a:sym typeface="Comfortaa"/>
              </a:rPr>
              <a:t>)</a:t>
            </a:r>
            <a:endParaRPr sz="2400" b="1">
              <a:solidFill>
                <a:schemeClr val="dk1"/>
              </a:solidFill>
              <a:latin typeface="Calibri" panose="020F0502020204030204" pitchFamily="34" charset="0"/>
              <a:cs typeface="Calibri" panose="020F0502020204030204" pitchFamily="34" charset="0"/>
            </a:endParaRPr>
          </a:p>
          <a:p>
            <a:pPr algn="ctr"/>
            <a:endParaRPr sz="2533" i="1">
              <a:solidFill>
                <a:srgbClr val="666666"/>
              </a:solidFill>
              <a:latin typeface="Calibri" panose="020F0502020204030204" pitchFamily="34" charset="0"/>
              <a:ea typeface="Comfortaa"/>
              <a:cs typeface="Calibri" panose="020F0502020204030204" pitchFamily="34" charset="0"/>
              <a:sym typeface="Comfortaa"/>
            </a:endParaRPr>
          </a:p>
        </p:txBody>
      </p:sp>
      <p:sp>
        <p:nvSpPr>
          <p:cNvPr id="127" name="Shape 127"/>
          <p:cNvSpPr/>
          <p:nvPr/>
        </p:nvSpPr>
        <p:spPr>
          <a:xfrm>
            <a:off x="591051" y="3853824"/>
            <a:ext cx="4842800" cy="2383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Aunque se pueden concatenar varios When no es recomendable</a:t>
            </a:r>
            <a:r>
              <a:rPr lang="es" sz="2533" dirty="0">
                <a:solidFill>
                  <a:schemeClr val="dk1"/>
                </a:solidFill>
                <a:latin typeface="Calibri" panose="020F0502020204030204" pitchFamily="34" charset="0"/>
                <a:ea typeface="Comfortaa"/>
                <a:cs typeface="Calibri" panose="020F0502020204030204" pitchFamily="34" charset="0"/>
                <a:sym typeface="Comfortaa"/>
              </a:rPr>
              <a:t>.</a:t>
            </a:r>
            <a:endParaRPr sz="2533" dirty="0">
              <a:solidFill>
                <a:schemeClr val="dk1"/>
              </a:solidFill>
              <a:latin typeface="Calibri" panose="020F0502020204030204" pitchFamily="34" charset="0"/>
              <a:ea typeface="Comfortaa"/>
              <a:cs typeface="Calibri" panose="020F0502020204030204" pitchFamily="34" charset="0"/>
              <a:sym typeface="Comfortaa"/>
            </a:endParaRPr>
          </a:p>
          <a:p>
            <a:pPr algn="ctr"/>
            <a:endParaRPr sz="2533" i="1" dirty="0">
              <a:solidFill>
                <a:srgbClr val="666666"/>
              </a:solidFill>
              <a:latin typeface="Calibri" panose="020F0502020204030204" pitchFamily="34" charset="0"/>
              <a:ea typeface="Comfortaa"/>
              <a:cs typeface="Calibri" panose="020F0502020204030204" pitchFamily="34" charset="0"/>
              <a:sym typeface="Comfortaa"/>
            </a:endParaRPr>
          </a:p>
        </p:txBody>
      </p:sp>
      <p:cxnSp>
        <p:nvCxnSpPr>
          <p:cNvPr id="128" name="Shape 128"/>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34522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Conceptos - Then</a:t>
            </a:r>
            <a:endParaRPr dirty="0">
              <a:latin typeface="Calibri" panose="020F0502020204030204" pitchFamily="34" charset="0"/>
              <a:ea typeface="Comfortaa"/>
              <a:cs typeface="Calibri" panose="020F0502020204030204" pitchFamily="34" charset="0"/>
              <a:sym typeface="Comfortaa"/>
            </a:endParaRPr>
          </a:p>
        </p:txBody>
      </p:sp>
      <p:sp>
        <p:nvSpPr>
          <p:cNvPr id="134" name="Shape 134"/>
          <p:cNvSpPr/>
          <p:nvPr/>
        </p:nvSpPr>
        <p:spPr>
          <a:xfrm>
            <a:off x="5433767" y="1507736"/>
            <a:ext cx="6167200" cy="476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r>
              <a:rPr lang="es" sz="2400" b="1" dirty="0">
                <a:solidFill>
                  <a:srgbClr val="666666"/>
                </a:solidFill>
                <a:latin typeface="Calibri" panose="020F0502020204030204" pitchFamily="34" charset="0"/>
                <a:ea typeface="Comfortaa"/>
                <a:cs typeface="Calibri" panose="020F0502020204030204" pitchFamily="34" charset="0"/>
                <a:sym typeface="Comfortaa"/>
              </a:rPr>
              <a:t>Then</a:t>
            </a:r>
            <a:r>
              <a:rPr lang="es" sz="2400" dirty="0">
                <a:solidFill>
                  <a:srgbClr val="666666"/>
                </a:solidFill>
                <a:latin typeface="Calibri" panose="020F0502020204030204" pitchFamily="34" charset="0"/>
                <a:ea typeface="Comfortaa"/>
                <a:cs typeface="Calibri" panose="020F0502020204030204" pitchFamily="34" charset="0"/>
                <a:sym typeface="Comfortaa"/>
              </a:rPr>
              <a:t> el saldo del cliente es incrementado</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r>
              <a:rPr lang="es" sz="2400" b="1" dirty="0">
                <a:solidFill>
                  <a:srgbClr val="666666"/>
                </a:solidFill>
                <a:latin typeface="Calibri" panose="020F0502020204030204" pitchFamily="34" charset="0"/>
                <a:ea typeface="Comfortaa"/>
                <a:cs typeface="Calibri" panose="020F0502020204030204" pitchFamily="34" charset="0"/>
                <a:sym typeface="Comfortaa"/>
              </a:rPr>
              <a:t>Then</a:t>
            </a:r>
            <a:r>
              <a:rPr lang="es" sz="2400" dirty="0">
                <a:solidFill>
                  <a:srgbClr val="666666"/>
                </a:solidFill>
                <a:latin typeface="Calibri" panose="020F0502020204030204" pitchFamily="34" charset="0"/>
                <a:ea typeface="Comfortaa"/>
                <a:cs typeface="Calibri" panose="020F0502020204030204" pitchFamily="34" charset="0"/>
                <a:sym typeface="Comfortaa"/>
              </a:rPr>
              <a:t> quedan 4 latas de cerveza en la nevera</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r>
              <a:rPr lang="es" sz="2400" b="1" dirty="0">
                <a:solidFill>
                  <a:srgbClr val="666666"/>
                </a:solidFill>
                <a:latin typeface="Calibri" panose="020F0502020204030204" pitchFamily="34" charset="0"/>
                <a:ea typeface="Comfortaa"/>
                <a:cs typeface="Calibri" panose="020F0502020204030204" pitchFamily="34" charset="0"/>
                <a:sym typeface="Comfortaa"/>
              </a:rPr>
              <a:t>Then</a:t>
            </a:r>
            <a:r>
              <a:rPr lang="es" sz="2400" dirty="0">
                <a:solidFill>
                  <a:srgbClr val="666666"/>
                </a:solidFill>
                <a:latin typeface="Calibri" panose="020F0502020204030204" pitchFamily="34" charset="0"/>
                <a:ea typeface="Comfortaa"/>
                <a:cs typeface="Calibri" panose="020F0502020204030204" pitchFamily="34" charset="0"/>
                <a:sym typeface="Comfortaa"/>
              </a:rPr>
              <a:t> se solicita el código de seguridad</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400" b="1" dirty="0">
                <a:solidFill>
                  <a:srgbClr val="666666"/>
                </a:solidFill>
                <a:latin typeface="Calibri" panose="020F0502020204030204" pitchFamily="34" charset="0"/>
                <a:ea typeface="Comfortaa"/>
                <a:cs typeface="Calibri" panose="020F0502020204030204" pitchFamily="34" charset="0"/>
                <a:sym typeface="Comfortaa"/>
              </a:rPr>
              <a:t>Then</a:t>
            </a:r>
            <a:r>
              <a:rPr lang="es" sz="2400" dirty="0">
                <a:solidFill>
                  <a:srgbClr val="666666"/>
                </a:solidFill>
                <a:latin typeface="Calibri" panose="020F0502020204030204" pitchFamily="34" charset="0"/>
                <a:ea typeface="Comfortaa"/>
                <a:cs typeface="Calibri" panose="020F0502020204030204" pitchFamily="34" charset="0"/>
                <a:sym typeface="Comfortaa"/>
              </a:rPr>
              <a:t> aumenta el saldo de la cuenta ‘AAA’ And disminuye el saldo de la cuenta ‘BBB’</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indent="2641534">
              <a:lnSpc>
                <a:spcPct val="115000"/>
              </a:lnSpc>
              <a:buClr>
                <a:schemeClr val="dk1"/>
              </a:buClr>
              <a:buSzPts val="1100"/>
            </a:pPr>
            <a:r>
              <a:rPr lang="es" sz="2400" dirty="0">
                <a:solidFill>
                  <a:srgbClr val="666666"/>
                </a:solidFill>
                <a:latin typeface="Calibri" panose="020F0502020204030204" pitchFamily="34" charset="0"/>
                <a:ea typeface="Comfortaa"/>
                <a:cs typeface="Calibri" panose="020F0502020204030204" pitchFamily="34" charset="0"/>
                <a:sym typeface="Comfortaa"/>
              </a:rPr>
              <a:t> </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35" name="Shape 135"/>
          <p:cNvSpPr/>
          <p:nvPr/>
        </p:nvSpPr>
        <p:spPr>
          <a:xfrm>
            <a:off x="591051" y="1507736"/>
            <a:ext cx="4842800" cy="23836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15000"/>
              </a:lnSpc>
            </a:pPr>
            <a:r>
              <a:rPr lang="es" sz="2533" i="1" dirty="0">
                <a:solidFill>
                  <a:srgbClr val="666666"/>
                </a:solidFill>
                <a:latin typeface="Calibri" panose="020F0502020204030204" pitchFamily="34" charset="0"/>
                <a:ea typeface="Comfortaa"/>
                <a:cs typeface="Calibri" panose="020F0502020204030204" pitchFamily="34" charset="0"/>
                <a:sym typeface="Comfortaa"/>
              </a:rPr>
              <a:t>Es usado para verificar el resultado esperado después de ejecutarse la acción (when)</a:t>
            </a:r>
            <a:endParaRPr sz="2533" i="1"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36" name="Shape 136"/>
          <p:cNvSpPr/>
          <p:nvPr/>
        </p:nvSpPr>
        <p:spPr>
          <a:xfrm>
            <a:off x="591051" y="3891336"/>
            <a:ext cx="4842800" cy="2383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Siempre va en el final de un escenario y para concatenarlos se usa And</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cxnSp>
        <p:nvCxnSpPr>
          <p:cNvPr id="137" name="Shape 137"/>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71426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lvl="0">
              <a:lnSpc>
                <a:spcPct val="150000"/>
              </a:lnSpc>
            </a:pPr>
            <a:r>
              <a:rPr lang="es" sz="4000" b="1" dirty="0">
                <a:solidFill>
                  <a:srgbClr val="0B5394"/>
                </a:solidFill>
                <a:latin typeface="Calibri" panose="020F0502020204030204" pitchFamily="34" charset="0"/>
                <a:ea typeface="Comfortaa"/>
                <a:cs typeface="Calibri" panose="020F0502020204030204" pitchFamily="34" charset="0"/>
                <a:sym typeface="Comfortaa"/>
              </a:rPr>
              <a:t>BDD (</a:t>
            </a:r>
            <a:r>
              <a:rPr lang="es-CO" sz="4000" b="1" dirty="0" err="1">
                <a:solidFill>
                  <a:srgbClr val="0B5394"/>
                </a:solidFill>
                <a:latin typeface="Calibri" panose="020F0502020204030204" pitchFamily="34" charset="0"/>
                <a:ea typeface="Comfortaa"/>
                <a:cs typeface="Calibri" panose="020F0502020204030204" pitchFamily="34" charset="0"/>
                <a:sym typeface="Comfortaa"/>
              </a:rPr>
              <a:t>Behaviorial-Driven</a:t>
            </a:r>
            <a:r>
              <a:rPr lang="es-CO" sz="4000" b="1" dirty="0">
                <a:solidFill>
                  <a:srgbClr val="0B5394"/>
                </a:solidFill>
                <a:latin typeface="Calibri" panose="020F0502020204030204" pitchFamily="34" charset="0"/>
                <a:ea typeface="Comfortaa"/>
                <a:cs typeface="Calibri" panose="020F0502020204030204" pitchFamily="34" charset="0"/>
                <a:sym typeface="Comfortaa"/>
              </a:rPr>
              <a:t> </a:t>
            </a:r>
            <a:r>
              <a:rPr lang="es-CO" sz="4000" b="1" dirty="0" err="1">
                <a:solidFill>
                  <a:srgbClr val="0B5394"/>
                </a:solidFill>
                <a:latin typeface="Calibri" panose="020F0502020204030204" pitchFamily="34" charset="0"/>
                <a:ea typeface="Comfortaa"/>
                <a:cs typeface="Calibri" panose="020F0502020204030204" pitchFamily="34" charset="0"/>
                <a:sym typeface="Comfortaa"/>
              </a:rPr>
              <a:t>Development</a:t>
            </a:r>
            <a:r>
              <a:rPr lang="es-CO" sz="4000" b="1" dirty="0">
                <a:solidFill>
                  <a:srgbClr val="0B5394"/>
                </a:solidFill>
                <a:latin typeface="Calibri" panose="020F0502020204030204" pitchFamily="34" charset="0"/>
                <a:ea typeface="Comfortaa"/>
                <a:cs typeface="Calibri" panose="020F0502020204030204" pitchFamily="34" charset="0"/>
                <a:sym typeface="Comfortaa"/>
              </a:rPr>
              <a:t> </a:t>
            </a:r>
            <a:r>
              <a:rPr lang="es" sz="4000" b="1" dirty="0">
                <a:solidFill>
                  <a:srgbClr val="0B5394"/>
                </a:solidFill>
                <a:latin typeface="Calibri" panose="020F0502020204030204" pitchFamily="34" charset="0"/>
                <a:ea typeface="Comfortaa"/>
                <a:cs typeface="Calibri" panose="020F0502020204030204" pitchFamily="34" charset="0"/>
                <a:sym typeface="Comfortaa"/>
              </a:rPr>
              <a:t>)</a:t>
            </a:r>
            <a:endParaRPr dirty="0">
              <a:latin typeface="Calibri" panose="020F0502020204030204" pitchFamily="34" charset="0"/>
              <a:ea typeface="Comfortaa"/>
              <a:cs typeface="Calibri" panose="020F0502020204030204" pitchFamily="34" charset="0"/>
              <a:sym typeface="Comfortaa"/>
            </a:endParaRPr>
          </a:p>
        </p:txBody>
      </p:sp>
      <p:sp>
        <p:nvSpPr>
          <p:cNvPr id="63" name="Shape 63"/>
          <p:cNvSpPr txBox="1"/>
          <p:nvPr/>
        </p:nvSpPr>
        <p:spPr>
          <a:xfrm>
            <a:off x="688479" y="1633377"/>
            <a:ext cx="10610400" cy="2507000"/>
          </a:xfrm>
          <a:prstGeom prst="rect">
            <a:avLst/>
          </a:prstGeom>
          <a:noFill/>
          <a:ln>
            <a:noFill/>
          </a:ln>
        </p:spPr>
        <p:txBody>
          <a:bodyPr spcFirstLastPara="1" wrap="square" lIns="121900" tIns="121900" rIns="121900" bIns="121900" anchor="t" anchorCtr="0">
            <a:noAutofit/>
          </a:bodyPr>
          <a:lstStyle/>
          <a:p>
            <a:pPr algn="just"/>
            <a:r>
              <a:rPr lang="es" sz="2400" dirty="0">
                <a:solidFill>
                  <a:schemeClr val="tx2"/>
                </a:solidFill>
                <a:latin typeface="Calibri" panose="020F0502020204030204" pitchFamily="34" charset="0"/>
                <a:ea typeface="Comfortaa"/>
                <a:cs typeface="Calibri" panose="020F0502020204030204" pitchFamily="34" charset="0"/>
                <a:sym typeface="Comfortaa"/>
              </a:rPr>
              <a:t>“Se le llama BDD a la construcción de software basado en ejemplos.” </a:t>
            </a:r>
          </a:p>
          <a:p>
            <a:pPr algn="just"/>
            <a:r>
              <a:rPr lang="es" sz="2400" dirty="0">
                <a:solidFill>
                  <a:schemeClr val="tx2"/>
                </a:solidFill>
                <a:latin typeface="Calibri" panose="020F0502020204030204" pitchFamily="34" charset="0"/>
                <a:ea typeface="Comfortaa"/>
                <a:cs typeface="Calibri" panose="020F0502020204030204" pitchFamily="34" charset="0"/>
                <a:sym typeface="Comfortaa"/>
              </a:rPr>
              <a:t>Esos ejemplos son especificaciones del qué debería hacer el sistema, </a:t>
            </a:r>
            <a:r>
              <a:rPr lang="es-CO" sz="2400" dirty="0">
                <a:solidFill>
                  <a:schemeClr val="tx2"/>
                </a:solidFill>
                <a:latin typeface="Calibri" panose="020F0502020204030204" pitchFamily="34" charset="0"/>
                <a:ea typeface="Comfortaa"/>
                <a:cs typeface="Calibri" panose="020F0502020204030204" pitchFamily="34" charset="0"/>
                <a:sym typeface="Comfortaa"/>
              </a:rPr>
              <a:t> con el propósito de disponer de un </a:t>
            </a:r>
            <a:r>
              <a:rPr lang="es-CO" sz="2400" b="1" dirty="0">
                <a:solidFill>
                  <a:schemeClr val="tx2"/>
                </a:solidFill>
                <a:latin typeface="Calibri" panose="020F0502020204030204" pitchFamily="34" charset="0"/>
                <a:ea typeface="Comfortaa"/>
                <a:cs typeface="Calibri" panose="020F0502020204030204" pitchFamily="34" charset="0"/>
                <a:sym typeface="Comfortaa"/>
              </a:rPr>
              <a:t>lenguaje común</a:t>
            </a:r>
            <a:r>
              <a:rPr lang="es-CO" sz="2400" dirty="0">
                <a:solidFill>
                  <a:schemeClr val="tx2"/>
                </a:solidFill>
                <a:latin typeface="Calibri" panose="020F0502020204030204" pitchFamily="34" charset="0"/>
                <a:ea typeface="Comfortaa"/>
                <a:cs typeface="Calibri" panose="020F0502020204030204" pitchFamily="34" charset="0"/>
                <a:sym typeface="Comfortaa"/>
              </a:rPr>
              <a:t> para unir la parte técnica y la de negocio, siendo este lenguaje un punto de partida para el </a:t>
            </a:r>
            <a:r>
              <a:rPr lang="es-CO" sz="2400" dirty="0" err="1">
                <a:solidFill>
                  <a:schemeClr val="tx2"/>
                </a:solidFill>
                <a:latin typeface="Calibri" panose="020F0502020204030204" pitchFamily="34" charset="0"/>
                <a:ea typeface="Comfortaa"/>
                <a:cs typeface="Calibri" panose="020F0502020204030204" pitchFamily="34" charset="0"/>
                <a:sym typeface="Comfortaa"/>
              </a:rPr>
              <a:t>Testing</a:t>
            </a:r>
            <a:r>
              <a:rPr lang="es-CO" sz="2400" dirty="0">
                <a:solidFill>
                  <a:schemeClr val="tx2"/>
                </a:solidFill>
                <a:latin typeface="Calibri" panose="020F0502020204030204" pitchFamily="34" charset="0"/>
                <a:ea typeface="Comfortaa"/>
                <a:cs typeface="Calibri" panose="020F0502020204030204" pitchFamily="34" charset="0"/>
                <a:sym typeface="Comfortaa"/>
              </a:rPr>
              <a:t>, la validación, y el desarrollo de software.</a:t>
            </a:r>
            <a:endParaRPr sz="2400" dirty="0">
              <a:solidFill>
                <a:schemeClr val="tx2"/>
              </a:solidFill>
              <a:latin typeface="Calibri" panose="020F0502020204030204" pitchFamily="34" charset="0"/>
              <a:ea typeface="Comfortaa"/>
              <a:cs typeface="Calibri" panose="020F0502020204030204" pitchFamily="34" charset="0"/>
              <a:sym typeface="Comfortaa"/>
            </a:endParaRPr>
          </a:p>
        </p:txBody>
      </p:sp>
      <p:cxnSp>
        <p:nvCxnSpPr>
          <p:cNvPr id="71" name="Shape 71"/>
          <p:cNvCxnSpPr/>
          <p:nvPr/>
        </p:nvCxnSpPr>
        <p:spPr>
          <a:xfrm>
            <a:off x="322000" y="1177167"/>
            <a:ext cx="11548000" cy="21600"/>
          </a:xfrm>
          <a:prstGeom prst="straightConnector1">
            <a:avLst/>
          </a:prstGeom>
          <a:noFill/>
          <a:ln w="9525" cap="flat" cmpd="sng">
            <a:solidFill>
              <a:srgbClr val="3D85C6"/>
            </a:solidFill>
            <a:prstDash val="solid"/>
            <a:round/>
            <a:headEnd type="none" w="med" len="med"/>
            <a:tailEnd type="none" w="med" len="med"/>
          </a:ln>
        </p:spPr>
      </p:cxnSp>
      <p:pic>
        <p:nvPicPr>
          <p:cNvPr id="13" name="Picture 10">
            <a:extLst>
              <a:ext uri="{FF2B5EF4-FFF2-40B4-BE49-F238E27FC236}">
                <a16:creationId xmlns:a16="http://schemas.microsoft.com/office/drawing/2014/main" id="{90D0B46A-C91C-476B-924D-80F710C7E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80" y="4491789"/>
            <a:ext cx="3283129" cy="173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279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Conceptos - But</a:t>
            </a:r>
            <a:endParaRPr dirty="0">
              <a:latin typeface="Calibri" panose="020F0502020204030204" pitchFamily="34" charset="0"/>
              <a:ea typeface="Comfortaa"/>
              <a:cs typeface="Calibri" panose="020F0502020204030204" pitchFamily="34" charset="0"/>
              <a:sym typeface="Comfortaa"/>
            </a:endParaRPr>
          </a:p>
        </p:txBody>
      </p:sp>
      <p:sp>
        <p:nvSpPr>
          <p:cNvPr id="143" name="Shape 143"/>
          <p:cNvSpPr/>
          <p:nvPr/>
        </p:nvSpPr>
        <p:spPr>
          <a:xfrm>
            <a:off x="5433767" y="1507736"/>
            <a:ext cx="6167200" cy="476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r>
              <a:rPr lang="es" sz="2400" b="1" dirty="0">
                <a:solidFill>
                  <a:srgbClr val="666666"/>
                </a:solidFill>
                <a:latin typeface="Calibri" panose="020F0502020204030204" pitchFamily="34" charset="0"/>
                <a:ea typeface="Comfortaa"/>
                <a:cs typeface="Calibri" panose="020F0502020204030204" pitchFamily="34" charset="0"/>
                <a:sym typeface="Comfortaa"/>
              </a:rPr>
              <a:t>But</a:t>
            </a:r>
            <a:r>
              <a:rPr lang="es" sz="2400" dirty="0">
                <a:solidFill>
                  <a:srgbClr val="666666"/>
                </a:solidFill>
                <a:latin typeface="Calibri" panose="020F0502020204030204" pitchFamily="34" charset="0"/>
                <a:ea typeface="Comfortaa"/>
                <a:cs typeface="Calibri" panose="020F0502020204030204" pitchFamily="34" charset="0"/>
                <a:sym typeface="Comfortaa"/>
              </a:rPr>
              <a:t> no se muestra la posición global del cliente</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r>
              <a:rPr lang="es" sz="2400" b="1" dirty="0">
                <a:solidFill>
                  <a:srgbClr val="666666"/>
                </a:solidFill>
                <a:latin typeface="Calibri" panose="020F0502020204030204" pitchFamily="34" charset="0"/>
                <a:ea typeface="Comfortaa"/>
                <a:cs typeface="Calibri" panose="020F0502020204030204" pitchFamily="34" charset="0"/>
                <a:sym typeface="Comfortaa"/>
              </a:rPr>
              <a:t>But</a:t>
            </a:r>
            <a:r>
              <a:rPr lang="es" sz="2400" dirty="0">
                <a:solidFill>
                  <a:srgbClr val="666666"/>
                </a:solidFill>
                <a:latin typeface="Calibri" panose="020F0502020204030204" pitchFamily="34" charset="0"/>
                <a:ea typeface="Comfortaa"/>
                <a:cs typeface="Calibri" panose="020F0502020204030204" pitchFamily="34" charset="0"/>
                <a:sym typeface="Comfortaa"/>
              </a:rPr>
              <a:t> el cliente no es autenticado correctamente</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400" b="1" dirty="0">
                <a:solidFill>
                  <a:srgbClr val="666666"/>
                </a:solidFill>
                <a:latin typeface="Calibri" panose="020F0502020204030204" pitchFamily="34" charset="0"/>
                <a:ea typeface="Comfortaa"/>
                <a:cs typeface="Calibri" panose="020F0502020204030204" pitchFamily="34" charset="0"/>
                <a:sym typeface="Comfortaa"/>
              </a:rPr>
              <a:t>Then</a:t>
            </a:r>
            <a:r>
              <a:rPr lang="es" sz="2400" dirty="0">
                <a:solidFill>
                  <a:srgbClr val="666666"/>
                </a:solidFill>
                <a:latin typeface="Calibri" panose="020F0502020204030204" pitchFamily="34" charset="0"/>
                <a:ea typeface="Comfortaa"/>
                <a:cs typeface="Calibri" panose="020F0502020204030204" pitchFamily="34" charset="0"/>
                <a:sym typeface="Comfortaa"/>
              </a:rPr>
              <a:t> aumenta el saldo de la cuenta ‘AAA’ But no aumenta el saldo de la cuenta ‘BBB’</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indent="2641534">
              <a:lnSpc>
                <a:spcPct val="115000"/>
              </a:lnSpc>
              <a:buClr>
                <a:schemeClr val="dk1"/>
              </a:buClr>
              <a:buSzPts val="1100"/>
            </a:pPr>
            <a:r>
              <a:rPr lang="es" sz="2400" dirty="0">
                <a:solidFill>
                  <a:srgbClr val="666666"/>
                </a:solidFill>
                <a:latin typeface="Calibri" panose="020F0502020204030204" pitchFamily="34" charset="0"/>
                <a:ea typeface="Comfortaa"/>
                <a:cs typeface="Calibri" panose="020F0502020204030204" pitchFamily="34" charset="0"/>
                <a:sym typeface="Comfortaa"/>
              </a:rPr>
              <a:t> </a:t>
            </a:r>
            <a:endParaRPr sz="2400"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44" name="Shape 144"/>
          <p:cNvSpPr/>
          <p:nvPr/>
        </p:nvSpPr>
        <p:spPr>
          <a:xfrm>
            <a:off x="591051" y="1507736"/>
            <a:ext cx="4842800" cy="23836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15000"/>
              </a:lnSpc>
            </a:pPr>
            <a:r>
              <a:rPr lang="es" sz="2533" i="1" dirty="0">
                <a:solidFill>
                  <a:srgbClr val="666666"/>
                </a:solidFill>
                <a:latin typeface="Calibri" panose="020F0502020204030204" pitchFamily="34" charset="0"/>
                <a:ea typeface="Comfortaa"/>
                <a:cs typeface="Calibri" panose="020F0502020204030204" pitchFamily="34" charset="0"/>
                <a:sym typeface="Comfortaa"/>
              </a:rPr>
              <a:t>Es usado igual que Then pero su uso es negativo</a:t>
            </a:r>
            <a:endParaRPr sz="2533" i="1"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45" name="Shape 145"/>
          <p:cNvSpPr/>
          <p:nvPr/>
        </p:nvSpPr>
        <p:spPr>
          <a:xfrm>
            <a:off x="591051" y="3891336"/>
            <a:ext cx="4842800" cy="2383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Siempre va en el final de un escenario y no tiene un uso muy extendido</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cxnSp>
        <p:nvCxnSpPr>
          <p:cNvPr id="146" name="Shape 146"/>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3990097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Conceptos - Scenario outline, examples</a:t>
            </a:r>
            <a:endParaRPr dirty="0">
              <a:latin typeface="Calibri" panose="020F0502020204030204" pitchFamily="34" charset="0"/>
              <a:ea typeface="Comfortaa"/>
              <a:cs typeface="Calibri" panose="020F0502020204030204" pitchFamily="34" charset="0"/>
              <a:sym typeface="Comfortaa"/>
            </a:endParaRPr>
          </a:p>
        </p:txBody>
      </p:sp>
      <p:sp>
        <p:nvSpPr>
          <p:cNvPr id="152" name="Shape 152"/>
          <p:cNvSpPr/>
          <p:nvPr/>
        </p:nvSpPr>
        <p:spPr>
          <a:xfrm>
            <a:off x="5433767" y="1526493"/>
            <a:ext cx="6167200" cy="476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Scenario outline: Alquiler de peluches</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indent="2641534">
              <a:lnSpc>
                <a:spcPct val="115000"/>
              </a:lnSpc>
              <a:buClr>
                <a:schemeClr val="dk1"/>
              </a:buClr>
              <a:buSzPts val="1100"/>
            </a:pP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Given Estoy en un centro comercial</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And mi hijo quiere montar en un peluche con ruedas</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When alquilo el peluche con ruedas durante &lt;tiempo&gt;</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Then tengo que pagar &lt;precio&gt;</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And se me queda cara de  &lt;cara_de&gt;</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Example:</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 |Tiempo| Precio  |   cara de           |</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|15’        |25€        |   Me has timado |</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000" i="1" dirty="0">
                <a:solidFill>
                  <a:srgbClr val="666666"/>
                </a:solidFill>
                <a:latin typeface="Calibri" panose="020F0502020204030204" pitchFamily="34" charset="0"/>
                <a:ea typeface="Comfortaa"/>
                <a:cs typeface="Calibri" panose="020F0502020204030204" pitchFamily="34" charset="0"/>
                <a:sym typeface="Comfortaa"/>
              </a:rPr>
              <a:t>|30’      |60€        |   Me has timado mucho |</a:t>
            </a:r>
            <a:endParaRPr sz="2000" i="1" dirty="0">
              <a:solidFill>
                <a:srgbClr val="666666"/>
              </a:solidFill>
              <a:latin typeface="Calibri" panose="020F0502020204030204" pitchFamily="34" charset="0"/>
              <a:ea typeface="Comfortaa"/>
              <a:cs typeface="Calibri" panose="020F0502020204030204" pitchFamily="34" charset="0"/>
              <a:sym typeface="Comfortaa"/>
            </a:endParaRPr>
          </a:p>
          <a:p>
            <a:pPr algn="just"/>
            <a:endParaRPr sz="2000" b="1"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53" name="Shape 153"/>
          <p:cNvSpPr/>
          <p:nvPr/>
        </p:nvSpPr>
        <p:spPr>
          <a:xfrm>
            <a:off x="591051" y="1526493"/>
            <a:ext cx="4842800" cy="23836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15000"/>
              </a:lnSpc>
            </a:pPr>
            <a:r>
              <a:rPr lang="es" sz="2533" i="1" dirty="0">
                <a:solidFill>
                  <a:srgbClr val="666666"/>
                </a:solidFill>
                <a:latin typeface="Calibri" panose="020F0502020204030204" pitchFamily="34" charset="0"/>
                <a:ea typeface="Comfortaa"/>
                <a:cs typeface="Calibri" panose="020F0502020204030204" pitchFamily="34" charset="0"/>
                <a:sym typeface="Comfortaa"/>
              </a:rPr>
              <a:t>Se trata de un tipo de Scenario concreto donde definimos datos de</a:t>
            </a:r>
            <a:endParaRPr sz="2533" i="1" dirty="0">
              <a:solidFill>
                <a:srgbClr val="666666"/>
              </a:solidFill>
              <a:latin typeface="Calibri" panose="020F0502020204030204" pitchFamily="34" charset="0"/>
              <a:ea typeface="Comfortaa"/>
              <a:cs typeface="Calibri" panose="020F0502020204030204" pitchFamily="34" charset="0"/>
              <a:sym typeface="Comfortaa"/>
            </a:endParaRPr>
          </a:p>
          <a:p>
            <a:pPr algn="ctr">
              <a:lnSpc>
                <a:spcPct val="115000"/>
              </a:lnSpc>
            </a:pPr>
            <a:r>
              <a:rPr lang="es" sz="2533" i="1" dirty="0">
                <a:solidFill>
                  <a:srgbClr val="666666"/>
                </a:solidFill>
                <a:latin typeface="Calibri" panose="020F0502020204030204" pitchFamily="34" charset="0"/>
                <a:ea typeface="Comfortaa"/>
                <a:cs typeface="Calibri" panose="020F0502020204030204" pitchFamily="34" charset="0"/>
                <a:sym typeface="Comfortaa"/>
              </a:rPr>
              <a:t>entrada particulares</a:t>
            </a:r>
            <a:endParaRPr sz="2533" i="1" dirty="0">
              <a:solidFill>
                <a:srgbClr val="666666"/>
              </a:solidFill>
              <a:latin typeface="Calibri" panose="020F0502020204030204" pitchFamily="34" charset="0"/>
              <a:ea typeface="Comfortaa"/>
              <a:cs typeface="Calibri" panose="020F0502020204030204" pitchFamily="34" charset="0"/>
              <a:sym typeface="Comfortaa"/>
            </a:endParaRPr>
          </a:p>
        </p:txBody>
      </p:sp>
      <p:sp>
        <p:nvSpPr>
          <p:cNvPr id="154" name="Shape 154"/>
          <p:cNvSpPr/>
          <p:nvPr/>
        </p:nvSpPr>
        <p:spPr>
          <a:xfrm>
            <a:off x="591051" y="3910093"/>
            <a:ext cx="4842800" cy="2383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s" sz="2533" i="1" dirty="0">
                <a:solidFill>
                  <a:srgbClr val="666666"/>
                </a:solidFill>
                <a:latin typeface="Calibri" panose="020F0502020204030204" pitchFamily="34" charset="0"/>
                <a:ea typeface="Comfortaa"/>
                <a:cs typeface="Calibri" panose="020F0502020204030204" pitchFamily="34" charset="0"/>
                <a:sym typeface="Comfortaa"/>
              </a:rPr>
              <a:t>Permite probar el mismo escenario para distintos datos de entrada. Se recomienda no abusar de los ejemplos</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cxnSp>
        <p:nvCxnSpPr>
          <p:cNvPr id="155" name="Shape 155"/>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379795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Buenas y malas prácticas</a:t>
            </a:r>
            <a:endParaRPr dirty="0">
              <a:latin typeface="Calibri" panose="020F0502020204030204" pitchFamily="34" charset="0"/>
              <a:ea typeface="Comfortaa"/>
              <a:cs typeface="Calibri" panose="020F0502020204030204" pitchFamily="34" charset="0"/>
              <a:sym typeface="Comfortaa"/>
            </a:endParaRPr>
          </a:p>
        </p:txBody>
      </p:sp>
      <p:sp>
        <p:nvSpPr>
          <p:cNvPr id="161" name="Shape 161"/>
          <p:cNvSpPr txBox="1"/>
          <p:nvPr/>
        </p:nvSpPr>
        <p:spPr>
          <a:xfrm>
            <a:off x="2785800" y="1650500"/>
            <a:ext cx="6972400" cy="1408000"/>
          </a:xfrm>
          <a:prstGeom prst="rect">
            <a:avLst/>
          </a:prstGeom>
          <a:noFill/>
          <a:ln>
            <a:noFill/>
          </a:ln>
        </p:spPr>
        <p:txBody>
          <a:bodyPr spcFirstLastPara="1" wrap="square" lIns="121900" tIns="121900" rIns="121900" bIns="121900" anchor="t" anchorCtr="0">
            <a:noAutofit/>
          </a:bodyPr>
          <a:lstStyle/>
          <a:p>
            <a:pPr algn="ctr"/>
            <a:r>
              <a:rPr lang="es" sz="2400" dirty="0">
                <a:solidFill>
                  <a:srgbClr val="666666"/>
                </a:solidFill>
                <a:latin typeface="Calibri" panose="020F0502020204030204" pitchFamily="34" charset="0"/>
                <a:ea typeface="Comfortaa"/>
                <a:cs typeface="Calibri" panose="020F0502020204030204" pitchFamily="34" charset="0"/>
                <a:sym typeface="Comfortaa"/>
              </a:rPr>
              <a:t>“La buena práctica es especificar qué debe hacer el sistema y no cómo debe hacerlo”</a:t>
            </a:r>
            <a:endParaRPr sz="2400" dirty="0">
              <a:solidFill>
                <a:srgbClr val="666666"/>
              </a:solidFill>
              <a:latin typeface="Calibri" panose="020F0502020204030204" pitchFamily="34" charset="0"/>
              <a:ea typeface="Comfortaa"/>
              <a:cs typeface="Calibri" panose="020F0502020204030204" pitchFamily="34" charset="0"/>
              <a:sym typeface="Comfortaa"/>
            </a:endParaRPr>
          </a:p>
        </p:txBody>
      </p:sp>
      <p:pic>
        <p:nvPicPr>
          <p:cNvPr id="162" name="Shape 162"/>
          <p:cNvPicPr preferRelativeResize="0"/>
          <p:nvPr/>
        </p:nvPicPr>
        <p:blipFill>
          <a:blip r:embed="rId3">
            <a:alphaModFix/>
          </a:blip>
          <a:stretch>
            <a:fillRect/>
          </a:stretch>
        </p:blipFill>
        <p:spPr>
          <a:xfrm>
            <a:off x="763818" y="3213667"/>
            <a:ext cx="10664365" cy="2682967"/>
          </a:xfrm>
          <a:prstGeom prst="rect">
            <a:avLst/>
          </a:prstGeom>
          <a:noFill/>
          <a:ln>
            <a:noFill/>
          </a:ln>
        </p:spPr>
      </p:pic>
      <p:cxnSp>
        <p:nvCxnSpPr>
          <p:cNvPr id="163" name="Shape 163"/>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2615749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Ejercicio - Solución</a:t>
            </a:r>
            <a:endParaRPr dirty="0">
              <a:latin typeface="Calibri" panose="020F0502020204030204" pitchFamily="34" charset="0"/>
              <a:ea typeface="Comfortaa"/>
              <a:cs typeface="Calibri" panose="020F0502020204030204" pitchFamily="34" charset="0"/>
              <a:sym typeface="Comfortaa"/>
            </a:endParaRPr>
          </a:p>
        </p:txBody>
      </p:sp>
      <p:cxnSp>
        <p:nvCxnSpPr>
          <p:cNvPr id="176" name="Shape 176"/>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pic>
        <p:nvPicPr>
          <p:cNvPr id="177" name="Shape 177"/>
          <p:cNvPicPr preferRelativeResize="0"/>
          <p:nvPr/>
        </p:nvPicPr>
        <p:blipFill>
          <a:blip r:embed="rId3">
            <a:alphaModFix/>
          </a:blip>
          <a:stretch>
            <a:fillRect/>
          </a:stretch>
        </p:blipFill>
        <p:spPr>
          <a:xfrm>
            <a:off x="2440969" y="1373998"/>
            <a:ext cx="7310032" cy="2264033"/>
          </a:xfrm>
          <a:prstGeom prst="rect">
            <a:avLst/>
          </a:prstGeom>
          <a:noFill/>
          <a:ln>
            <a:noFill/>
          </a:ln>
        </p:spPr>
      </p:pic>
      <p:pic>
        <p:nvPicPr>
          <p:cNvPr id="178" name="Shape 178"/>
          <p:cNvPicPr preferRelativeResize="0"/>
          <p:nvPr/>
        </p:nvPicPr>
        <p:blipFill>
          <a:blip r:embed="rId4">
            <a:alphaModFix/>
          </a:blip>
          <a:stretch>
            <a:fillRect/>
          </a:stretch>
        </p:blipFill>
        <p:spPr>
          <a:xfrm>
            <a:off x="1960234" y="4763677"/>
            <a:ext cx="8271533" cy="1515167"/>
          </a:xfrm>
          <a:prstGeom prst="rect">
            <a:avLst/>
          </a:prstGeom>
          <a:noFill/>
          <a:ln>
            <a:noFill/>
          </a:ln>
        </p:spPr>
      </p:pic>
      <p:sp>
        <p:nvSpPr>
          <p:cNvPr id="179" name="Shape 179"/>
          <p:cNvSpPr/>
          <p:nvPr/>
        </p:nvSpPr>
        <p:spPr>
          <a:xfrm>
            <a:off x="5751600" y="3730060"/>
            <a:ext cx="688800" cy="10524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6831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4012" y="286604"/>
            <a:ext cx="4844051" cy="1450757"/>
          </a:xfrm>
        </p:spPr>
        <p:txBody>
          <a:bodyPr>
            <a:normAutofit/>
          </a:bodyPr>
          <a:lstStyle/>
          <a:p>
            <a:r>
              <a:rPr lang="es-CO" sz="3733" b="1" dirty="0">
                <a:solidFill>
                  <a:srgbClr val="0B5394"/>
                </a:solidFill>
                <a:latin typeface="Calibri" panose="020F0502020204030204" pitchFamily="34" charset="0"/>
                <a:ea typeface="Comfortaa"/>
                <a:cs typeface="Calibri" panose="020F0502020204030204" pitchFamily="34" charset="0"/>
                <a:sym typeface="Arial"/>
              </a:rPr>
              <a:t>Taller 2 – </a:t>
            </a:r>
            <a:r>
              <a:rPr lang="es-CO" sz="3733" b="1" dirty="0" err="1">
                <a:solidFill>
                  <a:srgbClr val="0B5394"/>
                </a:solidFill>
                <a:latin typeface="Calibri" panose="020F0502020204030204" pitchFamily="34" charset="0"/>
                <a:ea typeface="Comfortaa"/>
                <a:cs typeface="Calibri" panose="020F0502020204030204" pitchFamily="34" charset="0"/>
                <a:sym typeface="Arial"/>
              </a:rPr>
              <a:t>Gherkin</a:t>
            </a:r>
            <a:endParaRPr lang="es-CO" sz="3733" b="1" dirty="0">
              <a:solidFill>
                <a:srgbClr val="0B5394"/>
              </a:solidFill>
              <a:latin typeface="Calibri" panose="020F0502020204030204" pitchFamily="34" charset="0"/>
              <a:ea typeface="Comfortaa"/>
              <a:cs typeface="Calibri" panose="020F0502020204030204" pitchFamily="34" charset="0"/>
              <a:sym typeface="Arial"/>
            </a:endParaRPr>
          </a:p>
        </p:txBody>
      </p:sp>
      <p:sp>
        <p:nvSpPr>
          <p:cNvPr id="3" name="Marcador de contenido 2"/>
          <p:cNvSpPr>
            <a:spLocks noGrp="1"/>
          </p:cNvSpPr>
          <p:nvPr>
            <p:ph idx="1"/>
          </p:nvPr>
        </p:nvSpPr>
        <p:spPr>
          <a:xfrm>
            <a:off x="694011" y="1845735"/>
            <a:ext cx="10897768" cy="4023360"/>
          </a:xfrm>
        </p:spPr>
        <p:txBody>
          <a:bodyPr>
            <a:normAutofit/>
          </a:bodyPr>
          <a:lstStyle/>
          <a:p>
            <a:pPr>
              <a:buClrTx/>
            </a:pPr>
            <a:r>
              <a:rPr lang="es-CO" sz="2400" dirty="0">
                <a:solidFill>
                  <a:schemeClr val="tx2"/>
                </a:solidFill>
                <a:latin typeface="Calibri" panose="020F0502020204030204" pitchFamily="34" charset="0"/>
                <a:ea typeface="Comfortaa"/>
                <a:cs typeface="Calibri" panose="020F0502020204030204" pitchFamily="34" charset="0"/>
              </a:rPr>
              <a:t>Redactar la historia de usuario creadas en el taller 1 en lenguaje </a:t>
            </a:r>
            <a:r>
              <a:rPr lang="es-CO" sz="2400" dirty="0" err="1">
                <a:solidFill>
                  <a:schemeClr val="tx2"/>
                </a:solidFill>
                <a:latin typeface="Calibri" panose="020F0502020204030204" pitchFamily="34" charset="0"/>
                <a:ea typeface="Comfortaa"/>
                <a:cs typeface="Calibri" panose="020F0502020204030204" pitchFamily="34" charset="0"/>
              </a:rPr>
              <a:t>Gherkin</a:t>
            </a:r>
            <a:endParaRPr lang="es-CO" sz="2400" dirty="0">
              <a:solidFill>
                <a:schemeClr val="tx2"/>
              </a:solidFill>
              <a:latin typeface="Calibri" panose="020F0502020204030204" pitchFamily="34" charset="0"/>
              <a:ea typeface="Comfortaa"/>
              <a:cs typeface="Calibri" panose="020F0502020204030204" pitchFamily="34" charset="0"/>
            </a:endParaRPr>
          </a:p>
          <a:p>
            <a:pPr>
              <a:buClrTx/>
            </a:pPr>
            <a:endParaRPr lang="es-CO" sz="1867" dirty="0">
              <a:solidFill>
                <a:schemeClr val="tx2"/>
              </a:solidFill>
              <a:latin typeface="Calibri" panose="020F0502020204030204" pitchFamily="34" charset="0"/>
              <a:ea typeface="Comfortaa"/>
              <a:cs typeface="Calibri" panose="020F0502020204030204" pitchFamily="34" charset="0"/>
            </a:endParaRPr>
          </a:p>
          <a:p>
            <a:pPr lvl="1">
              <a:buClrTx/>
              <a:buFont typeface="Wingdings" panose="05000000000000000000" pitchFamily="2" charset="2"/>
              <a:buChar char="ü"/>
            </a:pPr>
            <a:r>
              <a:rPr lang="es-CO" sz="1867" dirty="0">
                <a:solidFill>
                  <a:schemeClr val="tx2"/>
                </a:solidFill>
                <a:latin typeface="Calibri" panose="020F0502020204030204" pitchFamily="34" charset="0"/>
                <a:ea typeface="Comfortaa"/>
                <a:cs typeface="Calibri" panose="020F0502020204030204" pitchFamily="34" charset="0"/>
              </a:rPr>
              <a:t>Compra de productos para el hogar, desde una aplicación móvil. – Rol ama de casa</a:t>
            </a:r>
          </a:p>
          <a:p>
            <a:pPr lvl="1">
              <a:buClrTx/>
              <a:buFont typeface="Wingdings" panose="05000000000000000000" pitchFamily="2" charset="2"/>
              <a:buChar char="ü"/>
            </a:pPr>
            <a:endParaRPr lang="es-CO" sz="1867" dirty="0">
              <a:solidFill>
                <a:schemeClr val="tx2"/>
              </a:solidFill>
              <a:latin typeface="Calibri" panose="020F0502020204030204" pitchFamily="34" charset="0"/>
              <a:ea typeface="Comfortaa"/>
              <a:cs typeface="Calibri" panose="020F0502020204030204" pitchFamily="34" charset="0"/>
            </a:endParaRPr>
          </a:p>
          <a:p>
            <a:pPr lvl="1">
              <a:buClrTx/>
              <a:buFont typeface="Wingdings" panose="05000000000000000000" pitchFamily="2" charset="2"/>
              <a:buChar char="ü"/>
            </a:pPr>
            <a:r>
              <a:rPr lang="es-CO" sz="1867" dirty="0">
                <a:solidFill>
                  <a:schemeClr val="tx2"/>
                </a:solidFill>
                <a:latin typeface="Calibri" panose="020F0502020204030204" pitchFamily="34" charset="0"/>
                <a:ea typeface="Comfortaa"/>
                <a:cs typeface="Calibri" panose="020F0502020204030204" pitchFamily="34" charset="0"/>
              </a:rPr>
              <a:t>Matriculas online desde una aplicación Web – Rol estudiante</a:t>
            </a:r>
          </a:p>
          <a:p>
            <a:pPr lvl="1">
              <a:buClrTx/>
              <a:buFont typeface="Wingdings" panose="05000000000000000000" pitchFamily="2" charset="2"/>
              <a:buChar char="ü"/>
            </a:pPr>
            <a:endParaRPr lang="es-CO" sz="1867" dirty="0">
              <a:solidFill>
                <a:schemeClr val="tx2"/>
              </a:solidFill>
              <a:latin typeface="Calibri" panose="020F0502020204030204" pitchFamily="34" charset="0"/>
              <a:ea typeface="Comfortaa"/>
              <a:cs typeface="Calibri" panose="020F0502020204030204" pitchFamily="34" charset="0"/>
            </a:endParaRPr>
          </a:p>
          <a:p>
            <a:pPr lvl="1">
              <a:buClrTx/>
              <a:buFont typeface="Wingdings" panose="05000000000000000000" pitchFamily="2" charset="2"/>
              <a:buChar char="ü"/>
            </a:pPr>
            <a:r>
              <a:rPr lang="es-CO" sz="1867" dirty="0">
                <a:solidFill>
                  <a:schemeClr val="tx2"/>
                </a:solidFill>
                <a:latin typeface="Calibri" panose="020F0502020204030204" pitchFamily="34" charset="0"/>
                <a:ea typeface="Comfortaa"/>
                <a:cs typeface="Calibri" panose="020F0502020204030204" pitchFamily="34" charset="0"/>
              </a:rPr>
              <a:t>Registro de las notas finales de los estudiantes  en una aplicación </a:t>
            </a:r>
            <a:r>
              <a:rPr lang="es-CO" sz="1867" dirty="0" err="1">
                <a:solidFill>
                  <a:schemeClr val="tx2"/>
                </a:solidFill>
                <a:latin typeface="Calibri" panose="020F0502020204030204" pitchFamily="34" charset="0"/>
                <a:ea typeface="Comfortaa"/>
                <a:cs typeface="Calibri" panose="020F0502020204030204" pitchFamily="34" charset="0"/>
              </a:rPr>
              <a:t>stan</a:t>
            </a:r>
            <a:r>
              <a:rPr lang="es-CO" sz="1867" dirty="0">
                <a:solidFill>
                  <a:schemeClr val="tx2"/>
                </a:solidFill>
                <a:latin typeface="Calibri" panose="020F0502020204030204" pitchFamily="34" charset="0"/>
                <a:ea typeface="Comfortaa"/>
                <a:cs typeface="Calibri" panose="020F0502020204030204" pitchFamily="34" charset="0"/>
              </a:rPr>
              <a:t> </a:t>
            </a:r>
            <a:r>
              <a:rPr lang="es-CO" sz="1867" dirty="0" err="1">
                <a:solidFill>
                  <a:schemeClr val="tx2"/>
                </a:solidFill>
                <a:latin typeface="Calibri" panose="020F0502020204030204" pitchFamily="34" charset="0"/>
                <a:ea typeface="Comfortaa"/>
                <a:cs typeface="Calibri" panose="020F0502020204030204" pitchFamily="34" charset="0"/>
              </a:rPr>
              <a:t>alone</a:t>
            </a:r>
            <a:r>
              <a:rPr lang="es-CO" sz="1867" dirty="0">
                <a:solidFill>
                  <a:schemeClr val="tx2"/>
                </a:solidFill>
                <a:latin typeface="Calibri" panose="020F0502020204030204" pitchFamily="34" charset="0"/>
                <a:ea typeface="Comfortaa"/>
                <a:cs typeface="Calibri" panose="020F0502020204030204" pitchFamily="34" charset="0"/>
              </a:rPr>
              <a:t> – Rol profesor</a:t>
            </a:r>
          </a:p>
          <a:p>
            <a:pPr lvl="1">
              <a:buClrTx/>
              <a:buFont typeface="Wingdings" panose="05000000000000000000" pitchFamily="2" charset="2"/>
              <a:buChar char="ü"/>
            </a:pPr>
            <a:endParaRPr lang="es-CO" sz="1867" dirty="0">
              <a:solidFill>
                <a:schemeClr val="tx2"/>
              </a:solidFill>
              <a:latin typeface="Calibri" panose="020F0502020204030204" pitchFamily="34" charset="0"/>
              <a:ea typeface="Comfortaa"/>
              <a:cs typeface="Calibri" panose="020F0502020204030204" pitchFamily="34" charset="0"/>
            </a:endParaRPr>
          </a:p>
          <a:p>
            <a:pPr lvl="1">
              <a:buClrTx/>
              <a:buFont typeface="Wingdings" panose="05000000000000000000" pitchFamily="2" charset="2"/>
              <a:buChar char="ü"/>
            </a:pPr>
            <a:r>
              <a:rPr lang="es-CO" sz="1867" dirty="0">
                <a:solidFill>
                  <a:schemeClr val="tx2"/>
                </a:solidFill>
                <a:latin typeface="Calibri" panose="020F0502020204030204" pitchFamily="34" charset="0"/>
                <a:ea typeface="Comfortaa"/>
                <a:cs typeface="Calibri" panose="020F0502020204030204" pitchFamily="34" charset="0"/>
              </a:rPr>
              <a:t>Control de </a:t>
            </a:r>
            <a:r>
              <a:rPr lang="es-CO" sz="1867" dirty="0" err="1">
                <a:solidFill>
                  <a:schemeClr val="tx2"/>
                </a:solidFill>
                <a:latin typeface="Calibri" panose="020F0502020204030204" pitchFamily="34" charset="0"/>
                <a:ea typeface="Comfortaa"/>
                <a:cs typeface="Calibri" panose="020F0502020204030204" pitchFamily="34" charset="0"/>
              </a:rPr>
              <a:t>pasientes</a:t>
            </a:r>
            <a:r>
              <a:rPr lang="es-CO" sz="1867" dirty="0">
                <a:solidFill>
                  <a:schemeClr val="tx2"/>
                </a:solidFill>
                <a:latin typeface="Calibri" panose="020F0502020204030204" pitchFamily="34" charset="0"/>
                <a:ea typeface="Comfortaa"/>
                <a:cs typeface="Calibri" panose="020F0502020204030204" pitchFamily="34" charset="0"/>
              </a:rPr>
              <a:t> e historial clínico en una aplicación web – Rol Médico</a:t>
            </a:r>
          </a:p>
          <a:p>
            <a:pPr>
              <a:buClrTx/>
              <a:buFont typeface="Wingdings" panose="05000000000000000000" pitchFamily="2" charset="2"/>
              <a:buChar char="Ø"/>
            </a:pPr>
            <a:endParaRPr lang="es-CO" dirty="0">
              <a:solidFill>
                <a:schemeClr val="tx2"/>
              </a:solidFill>
              <a:latin typeface="Calibri" panose="020F0502020204030204" pitchFamily="34" charset="0"/>
              <a:ea typeface="Comfortaa"/>
              <a:cs typeface="Calibri" panose="020F0502020204030204" pitchFamily="34" charset="0"/>
            </a:endParaRPr>
          </a:p>
          <a:p>
            <a:pPr>
              <a:buClrTx/>
            </a:pPr>
            <a:endParaRPr lang="es-CO" sz="2400" dirty="0">
              <a:solidFill>
                <a:schemeClr val="tx2"/>
              </a:solidFill>
              <a:latin typeface="Calibri" panose="020F0502020204030204" pitchFamily="34" charset="0"/>
              <a:ea typeface="Comfortaa"/>
              <a:cs typeface="Calibri" panose="020F0502020204030204" pitchFamily="34" charset="0"/>
            </a:endParaRPr>
          </a:p>
          <a:p>
            <a:pPr>
              <a:buClrTx/>
            </a:pPr>
            <a:endParaRPr lang="es-CO" sz="2400" dirty="0">
              <a:solidFill>
                <a:schemeClr val="tx2"/>
              </a:solidFill>
              <a:latin typeface="Calibri" panose="020F0502020204030204" pitchFamily="34" charset="0"/>
              <a:ea typeface="Comfortaa"/>
              <a:cs typeface="Calibri" panose="020F0502020204030204" pitchFamily="34" charset="0"/>
            </a:endParaRPr>
          </a:p>
        </p:txBody>
      </p:sp>
    </p:spTree>
    <p:extLst>
      <p:ext uri="{BB962C8B-B14F-4D97-AF65-F5344CB8AC3E}">
        <p14:creationId xmlns:p14="http://schemas.microsoft.com/office/powerpoint/2010/main" val="82209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Referencias</a:t>
            </a:r>
            <a:endParaRPr dirty="0">
              <a:latin typeface="Calibri" panose="020F0502020204030204" pitchFamily="34" charset="0"/>
              <a:ea typeface="Comfortaa"/>
              <a:cs typeface="Calibri" panose="020F0502020204030204" pitchFamily="34" charset="0"/>
              <a:sym typeface="Comfortaa"/>
            </a:endParaRPr>
          </a:p>
        </p:txBody>
      </p:sp>
      <p:sp>
        <p:nvSpPr>
          <p:cNvPr id="185" name="Shape 185"/>
          <p:cNvSpPr txBox="1"/>
          <p:nvPr/>
        </p:nvSpPr>
        <p:spPr>
          <a:xfrm>
            <a:off x="1346200" y="1656367"/>
            <a:ext cx="9499600" cy="3300800"/>
          </a:xfrm>
          <a:prstGeom prst="rect">
            <a:avLst/>
          </a:prstGeom>
          <a:noFill/>
          <a:ln>
            <a:noFill/>
          </a:ln>
        </p:spPr>
        <p:txBody>
          <a:bodyPr spcFirstLastPara="1" wrap="square" lIns="121900" tIns="121900" rIns="121900" bIns="121900" anchor="t" anchorCtr="0">
            <a:noAutofit/>
          </a:bodyPr>
          <a:lstStyle/>
          <a:p>
            <a:pPr marL="609585" indent="-423323">
              <a:buSzPts val="1400"/>
              <a:buFont typeface="Comfortaa"/>
              <a:buChar char="●"/>
            </a:pPr>
            <a:r>
              <a:rPr lang="es" sz="2400" u="sng" dirty="0">
                <a:solidFill>
                  <a:schemeClr val="hlink"/>
                </a:solidFill>
                <a:latin typeface="Calibri" panose="020F0502020204030204" pitchFamily="34" charset="0"/>
                <a:ea typeface="Comfortaa"/>
                <a:cs typeface="Calibri" panose="020F0502020204030204" pitchFamily="34" charset="0"/>
                <a:sym typeface="Comfortaa"/>
                <a:hlinkClick r:id="rId3"/>
              </a:rPr>
              <a:t>Gherkin… Una guía de supervivencia ágil</a:t>
            </a:r>
            <a:endParaRPr sz="2400" dirty="0">
              <a:solidFill>
                <a:srgbClr val="0B5394"/>
              </a:solidFill>
              <a:latin typeface="Calibri" panose="020F0502020204030204" pitchFamily="34" charset="0"/>
              <a:ea typeface="Comfortaa"/>
              <a:cs typeface="Calibri" panose="020F0502020204030204" pitchFamily="34" charset="0"/>
              <a:sym typeface="Comfortaa"/>
            </a:endParaRPr>
          </a:p>
          <a:p>
            <a:pPr marL="609585" indent="-423323">
              <a:lnSpc>
                <a:spcPct val="115000"/>
              </a:lnSpc>
              <a:buSzPts val="1400"/>
              <a:buFont typeface="Comfortaa"/>
              <a:buChar char="●"/>
            </a:pPr>
            <a:r>
              <a:rPr lang="es" sz="2400" u="sng" dirty="0">
                <a:solidFill>
                  <a:schemeClr val="hlink"/>
                </a:solidFill>
                <a:latin typeface="Calibri" panose="020F0502020204030204" pitchFamily="34" charset="0"/>
                <a:ea typeface="Comfortaa"/>
                <a:cs typeface="Calibri" panose="020F0502020204030204" pitchFamily="34" charset="0"/>
                <a:sym typeface="Comfortaa"/>
                <a:hlinkClick r:id="rId4"/>
              </a:rPr>
              <a:t>Tidy App – Gherkin</a:t>
            </a:r>
            <a:endParaRPr lang="es" sz="2400" u="sng" dirty="0">
              <a:solidFill>
                <a:schemeClr val="hlink"/>
              </a:solidFill>
              <a:latin typeface="Calibri" panose="020F0502020204030204" pitchFamily="34" charset="0"/>
              <a:ea typeface="Comfortaa"/>
              <a:cs typeface="Calibri" panose="020F0502020204030204" pitchFamily="34" charset="0"/>
              <a:sym typeface="Comfortaa"/>
            </a:endParaRPr>
          </a:p>
          <a:p>
            <a:pPr marL="609585" indent="-423323">
              <a:lnSpc>
                <a:spcPct val="115000"/>
              </a:lnSpc>
              <a:buSzPts val="1400"/>
              <a:buFont typeface="Comfortaa"/>
              <a:buChar char="●"/>
            </a:pPr>
            <a:r>
              <a:rPr lang="es-CO" sz="2400" dirty="0">
                <a:solidFill>
                  <a:srgbClr val="0B5394"/>
                </a:solidFill>
                <a:latin typeface="Calibri" panose="020F0502020204030204" pitchFamily="34" charset="0"/>
                <a:ea typeface="Comfortaa"/>
                <a:cs typeface="Calibri" panose="020F0502020204030204" pitchFamily="34" charset="0"/>
                <a:sym typeface="Comfortaa"/>
                <a:hlinkClick r:id="rId5"/>
              </a:rPr>
              <a:t>http://www.javiergarzas.com/2014/12/bdd-behavior-driven-development-2.html</a:t>
            </a:r>
            <a:r>
              <a:rPr lang="es-CO" sz="2400" dirty="0">
                <a:solidFill>
                  <a:srgbClr val="0B5394"/>
                </a:solidFill>
                <a:latin typeface="Calibri" panose="020F0502020204030204" pitchFamily="34" charset="0"/>
                <a:ea typeface="Comfortaa"/>
                <a:cs typeface="Calibri" panose="020F0502020204030204" pitchFamily="34" charset="0"/>
                <a:sym typeface="Comfortaa"/>
              </a:rPr>
              <a:t> </a:t>
            </a:r>
            <a:endParaRPr sz="2400" dirty="0">
              <a:solidFill>
                <a:srgbClr val="0B5394"/>
              </a:solidFill>
              <a:latin typeface="Calibri" panose="020F0502020204030204" pitchFamily="34" charset="0"/>
              <a:ea typeface="Comfortaa"/>
              <a:cs typeface="Calibri" panose="020F0502020204030204" pitchFamily="34" charset="0"/>
              <a:sym typeface="Comfortaa"/>
            </a:endParaRPr>
          </a:p>
          <a:p>
            <a:endParaRPr sz="4000" b="1" dirty="0">
              <a:solidFill>
                <a:srgbClr val="0B5394"/>
              </a:solidFill>
              <a:latin typeface="Calibri" panose="020F0502020204030204" pitchFamily="34" charset="0"/>
              <a:ea typeface="Comfortaa"/>
              <a:cs typeface="Calibri" panose="020F0502020204030204" pitchFamily="34" charset="0"/>
              <a:sym typeface="Comfortaa"/>
            </a:endParaRPr>
          </a:p>
          <a:p>
            <a:pPr>
              <a:lnSpc>
                <a:spcPct val="115000"/>
              </a:lnSpc>
              <a:buClr>
                <a:schemeClr val="dk1"/>
              </a:buClr>
              <a:buSzPts val="1100"/>
            </a:pPr>
            <a:r>
              <a:rPr lang="es" sz="2400" dirty="0">
                <a:solidFill>
                  <a:srgbClr val="FFFFFF"/>
                </a:solidFill>
                <a:latin typeface="Calibri" panose="020F0502020204030204" pitchFamily="34" charset="0"/>
                <a:ea typeface="Calibri"/>
                <a:cs typeface="Calibri" panose="020F0502020204030204" pitchFamily="34" charset="0"/>
                <a:sym typeface="Calibri"/>
              </a:rPr>
              <a:t>"Tidy Gherkin"</a:t>
            </a:r>
            <a:endParaRPr sz="2400" dirty="0">
              <a:latin typeface="Calibri" panose="020F0502020204030204" pitchFamily="34" charset="0"/>
              <a:cs typeface="Calibri" panose="020F0502020204030204" pitchFamily="34" charset="0"/>
            </a:endParaRPr>
          </a:p>
          <a:p>
            <a:pPr>
              <a:lnSpc>
                <a:spcPct val="115000"/>
              </a:lnSpc>
              <a:buClr>
                <a:schemeClr val="dk1"/>
              </a:buClr>
              <a:buSzPts val="1100"/>
            </a:pPr>
            <a:endParaRPr sz="2400" u="sng" dirty="0">
              <a:solidFill>
                <a:schemeClr val="hlink"/>
              </a:solidFill>
              <a:latin typeface="Calibri" panose="020F0502020204030204" pitchFamily="34" charset="0"/>
              <a:ea typeface="Calibri"/>
              <a:cs typeface="Calibri" panose="020F0502020204030204" pitchFamily="34" charset="0"/>
              <a:sym typeface="Calibri"/>
              <a:hlinkClick r:id="rId4"/>
            </a:endParaRPr>
          </a:p>
          <a:p>
            <a:endParaRPr sz="4000" b="1" dirty="0">
              <a:solidFill>
                <a:srgbClr val="0B5394"/>
              </a:solidFill>
              <a:latin typeface="Calibri" panose="020F0502020204030204" pitchFamily="34" charset="0"/>
              <a:ea typeface="Comfortaa"/>
              <a:cs typeface="Calibri" panose="020F0502020204030204" pitchFamily="34" charset="0"/>
              <a:sym typeface="Comfortaa"/>
            </a:endParaRPr>
          </a:p>
          <a:p>
            <a:pPr algn="ctr"/>
            <a:endParaRPr sz="4000" b="1" dirty="0">
              <a:solidFill>
                <a:srgbClr val="0B5394"/>
              </a:solidFill>
              <a:latin typeface="Calibri" panose="020F0502020204030204" pitchFamily="34" charset="0"/>
              <a:ea typeface="Comfortaa"/>
              <a:cs typeface="Calibri" panose="020F0502020204030204" pitchFamily="34" charset="0"/>
              <a:sym typeface="Comfortaa"/>
            </a:endParaRPr>
          </a:p>
        </p:txBody>
      </p:sp>
      <p:cxnSp>
        <p:nvCxnSpPr>
          <p:cNvPr id="186" name="Shape 186"/>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3203820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 sz="4000" b="1" dirty="0">
                <a:solidFill>
                  <a:srgbClr val="0B5394"/>
                </a:solidFill>
                <a:latin typeface="Calibri" panose="020F0502020204030204" pitchFamily="34" charset="0"/>
                <a:ea typeface="Comfortaa"/>
                <a:cs typeface="Calibri" panose="020F0502020204030204" pitchFamily="34" charset="0"/>
                <a:sym typeface="Comfortaa"/>
              </a:rPr>
              <a:t>GLOSARIO</a:t>
            </a:r>
            <a:endParaRPr dirty="0">
              <a:latin typeface="Calibri" panose="020F0502020204030204" pitchFamily="34" charset="0"/>
              <a:ea typeface="Comfortaa"/>
              <a:cs typeface="Calibri" panose="020F0502020204030204" pitchFamily="34" charset="0"/>
              <a:sym typeface="Comfortaa"/>
            </a:endParaRPr>
          </a:p>
        </p:txBody>
      </p:sp>
      <p:sp>
        <p:nvSpPr>
          <p:cNvPr id="77" name="Shape 77"/>
          <p:cNvSpPr txBox="1"/>
          <p:nvPr/>
        </p:nvSpPr>
        <p:spPr>
          <a:xfrm>
            <a:off x="780233" y="1800500"/>
            <a:ext cx="10717107" cy="4764800"/>
          </a:xfrm>
          <a:prstGeom prst="rect">
            <a:avLst/>
          </a:prstGeom>
          <a:noFill/>
          <a:ln>
            <a:noFill/>
          </a:ln>
        </p:spPr>
        <p:txBody>
          <a:bodyPr spcFirstLastPara="1" wrap="square" lIns="121900" tIns="121900" rIns="121900" bIns="121900" anchor="t" anchorCtr="0">
            <a:noAutofit/>
          </a:bodyPr>
          <a:lstStyle/>
          <a:p>
            <a:pPr marL="457189" indent="-457189" algn="just">
              <a:buFont typeface="Arial" panose="020B0604020202020204" pitchFamily="34" charset="0"/>
              <a:buChar char="•"/>
            </a:pPr>
            <a:r>
              <a:rPr lang="es-CO" sz="2533" dirty="0" err="1">
                <a:solidFill>
                  <a:srgbClr val="666666"/>
                </a:solidFill>
                <a:latin typeface="Calibri" panose="020F0502020204030204" pitchFamily="34" charset="0"/>
                <a:ea typeface="Comfortaa"/>
                <a:cs typeface="Calibri" panose="020F0502020204030204" pitchFamily="34" charset="0"/>
                <a:sym typeface="Comfortaa"/>
              </a:rPr>
              <a:t>Feature</a:t>
            </a:r>
            <a:r>
              <a:rPr lang="es-CO" sz="2533" dirty="0">
                <a:solidFill>
                  <a:srgbClr val="666666"/>
                </a:solidFill>
                <a:latin typeface="Calibri" panose="020F0502020204030204" pitchFamily="34" charset="0"/>
                <a:ea typeface="Comfortaa"/>
                <a:cs typeface="Calibri" panose="020F0502020204030204" pitchFamily="34" charset="0"/>
                <a:sym typeface="Comfortaa"/>
              </a:rPr>
              <a:t> (Característica). </a:t>
            </a:r>
          </a:p>
          <a:p>
            <a:pPr marL="457189" indent="-457189" algn="just">
              <a:buFont typeface="Arial" panose="020B0604020202020204" pitchFamily="34" charset="0"/>
              <a:buChar char="•"/>
            </a:pPr>
            <a:r>
              <a:rPr lang="es-CO" sz="2533" dirty="0" err="1">
                <a:solidFill>
                  <a:srgbClr val="666666"/>
                </a:solidFill>
                <a:latin typeface="Calibri" panose="020F0502020204030204" pitchFamily="34" charset="0"/>
                <a:ea typeface="Comfortaa"/>
                <a:cs typeface="Calibri" panose="020F0502020204030204" pitchFamily="34" charset="0"/>
                <a:sym typeface="Comfortaa"/>
              </a:rPr>
              <a:t>Scenario</a:t>
            </a:r>
            <a:r>
              <a:rPr lang="es-CO" sz="2533" dirty="0">
                <a:solidFill>
                  <a:srgbClr val="666666"/>
                </a:solidFill>
                <a:latin typeface="Calibri" panose="020F0502020204030204" pitchFamily="34" charset="0"/>
                <a:ea typeface="Comfortaa"/>
                <a:cs typeface="Calibri" panose="020F0502020204030204" pitchFamily="34" charset="0"/>
                <a:sym typeface="Comfortaa"/>
              </a:rPr>
              <a:t> (Escenario).  </a:t>
            </a:r>
          </a:p>
          <a:p>
            <a:pPr marL="457189" indent="-457189" algn="just">
              <a:buFont typeface="Arial" panose="020B0604020202020204" pitchFamily="34" charset="0"/>
              <a:buChar char="•"/>
            </a:pPr>
            <a:r>
              <a:rPr lang="es-CO" sz="2533" dirty="0">
                <a:solidFill>
                  <a:srgbClr val="666666"/>
                </a:solidFill>
                <a:latin typeface="Calibri" panose="020F0502020204030204" pitchFamily="34" charset="0"/>
                <a:ea typeface="Comfortaa"/>
                <a:cs typeface="Calibri" panose="020F0502020204030204" pitchFamily="34" charset="0"/>
                <a:sym typeface="Comfortaa"/>
              </a:rPr>
              <a:t>Step (Paso). </a:t>
            </a:r>
          </a:p>
          <a:p>
            <a:pPr marL="457189" indent="-457189" algn="just">
              <a:buFont typeface="Arial" panose="020B0604020202020204" pitchFamily="34" charset="0"/>
              <a:buChar char="•"/>
            </a:pPr>
            <a:r>
              <a:rPr lang="es-CO" sz="2533" dirty="0" err="1">
                <a:solidFill>
                  <a:srgbClr val="666666"/>
                </a:solidFill>
                <a:latin typeface="Calibri" panose="020F0502020204030204" pitchFamily="34" charset="0"/>
                <a:ea typeface="Comfortaa"/>
                <a:cs typeface="Calibri" panose="020F0502020204030204" pitchFamily="34" charset="0"/>
                <a:sym typeface="Comfortaa"/>
              </a:rPr>
              <a:t>Given</a:t>
            </a:r>
            <a:r>
              <a:rPr lang="es-CO" sz="2533" dirty="0">
                <a:solidFill>
                  <a:srgbClr val="666666"/>
                </a:solidFill>
                <a:latin typeface="Calibri" panose="020F0502020204030204" pitchFamily="34" charset="0"/>
                <a:ea typeface="Comfortaa"/>
                <a:cs typeface="Calibri" panose="020F0502020204030204" pitchFamily="34" charset="0"/>
                <a:sym typeface="Comfortaa"/>
              </a:rPr>
              <a: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When</a:t>
            </a:r>
            <a:r>
              <a:rPr lang="es-CO" sz="2533" dirty="0">
                <a:solidFill>
                  <a:srgbClr val="666666"/>
                </a:solidFill>
                <a:latin typeface="Calibri" panose="020F0502020204030204" pitchFamily="34" charset="0"/>
                <a:ea typeface="Comfortaa"/>
                <a:cs typeface="Calibri" panose="020F0502020204030204" pitchFamily="34" charset="0"/>
                <a:sym typeface="Comfortaa"/>
              </a:rPr>
              <a: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Then</a:t>
            </a:r>
            <a:r>
              <a:rPr lang="es-CO" sz="2533" dirty="0">
                <a:solidFill>
                  <a:srgbClr val="666666"/>
                </a:solidFill>
                <a:latin typeface="Calibri" panose="020F0502020204030204" pitchFamily="34" charset="0"/>
                <a:ea typeface="Comfortaa"/>
                <a:cs typeface="Calibri" panose="020F0502020204030204" pitchFamily="34" charset="0"/>
                <a:sym typeface="Comfortaa"/>
              </a:rPr>
              <a:t>, And y </a:t>
            </a:r>
            <a:r>
              <a:rPr lang="es-CO" sz="2533" dirty="0" err="1">
                <a:solidFill>
                  <a:srgbClr val="666666"/>
                </a:solidFill>
                <a:latin typeface="Calibri" panose="020F0502020204030204" pitchFamily="34" charset="0"/>
                <a:ea typeface="Comfortaa"/>
                <a:cs typeface="Calibri" panose="020F0502020204030204" pitchFamily="34" charset="0"/>
                <a:sym typeface="Comfortaa"/>
              </a:rPr>
              <a:t>But</a:t>
            </a:r>
            <a:r>
              <a:rPr lang="es-CO" sz="2533" dirty="0">
                <a:solidFill>
                  <a:srgbClr val="666666"/>
                </a:solidFill>
                <a:latin typeface="Calibri" panose="020F0502020204030204" pitchFamily="34" charset="0"/>
                <a:ea typeface="Comfortaa"/>
                <a:cs typeface="Calibri" panose="020F0502020204030204" pitchFamily="34" charset="0"/>
                <a:sym typeface="Comfortaa"/>
              </a:rPr>
              <a:t> (Dado, Cuando, </a:t>
            </a:r>
            <a:r>
              <a:rPr lang="es-CO" sz="2533" dirty="0" err="1">
                <a:solidFill>
                  <a:srgbClr val="666666"/>
                </a:solidFill>
                <a:latin typeface="Calibri" panose="020F0502020204030204" pitchFamily="34" charset="0"/>
                <a:ea typeface="Comfortaa"/>
                <a:cs typeface="Calibri" panose="020F0502020204030204" pitchFamily="34" charset="0"/>
                <a:sym typeface="Comfortaa"/>
              </a:rPr>
              <a:t>Entonce</a:t>
            </a:r>
            <a:r>
              <a:rPr lang="es-CO" sz="2533" dirty="0">
                <a:solidFill>
                  <a:srgbClr val="666666"/>
                </a:solidFill>
                <a:latin typeface="Calibri" panose="020F0502020204030204" pitchFamily="34" charset="0"/>
                <a:ea typeface="Comfortaa"/>
                <a:cs typeface="Calibri" panose="020F0502020204030204" pitchFamily="34" charset="0"/>
                <a:sym typeface="Comfortaa"/>
              </a:rPr>
              <a:t>, Y, Pero). </a:t>
            </a:r>
          </a:p>
          <a:p>
            <a:pPr marL="457189" indent="-457189" algn="just">
              <a:buFont typeface="Arial" panose="020B0604020202020204" pitchFamily="34" charset="0"/>
              <a:buChar char="•"/>
            </a:pPr>
            <a:r>
              <a:rPr lang="es-CO" sz="2533" dirty="0" err="1">
                <a:solidFill>
                  <a:srgbClr val="666666"/>
                </a:solidFill>
                <a:latin typeface="Calibri" panose="020F0502020204030204" pitchFamily="34" charset="0"/>
                <a:ea typeface="Comfortaa"/>
                <a:cs typeface="Calibri" panose="020F0502020204030204" pitchFamily="34" charset="0"/>
                <a:sym typeface="Comfortaa"/>
              </a:rPr>
              <a:t>Background</a:t>
            </a:r>
            <a:r>
              <a:rPr lang="es-CO" sz="2533" dirty="0">
                <a:solidFill>
                  <a:srgbClr val="666666"/>
                </a:solidFill>
                <a:latin typeface="Calibri" panose="020F0502020204030204" pitchFamily="34" charset="0"/>
                <a:ea typeface="Comfortaa"/>
                <a:cs typeface="Calibri" panose="020F0502020204030204" pitchFamily="34" charset="0"/>
                <a:sym typeface="Comfortaa"/>
              </a:rPr>
              <a:t> (Antecedentes). </a:t>
            </a:r>
          </a:p>
          <a:p>
            <a:pPr marL="457189" indent="-457189" algn="just">
              <a:buFont typeface="Arial" panose="020B0604020202020204" pitchFamily="34" charset="0"/>
              <a:buChar char="•"/>
            </a:pPr>
            <a:r>
              <a:rPr lang="es-CO" sz="2533" dirty="0" err="1">
                <a:solidFill>
                  <a:srgbClr val="666666"/>
                </a:solidFill>
                <a:latin typeface="Calibri" panose="020F0502020204030204" pitchFamily="34" charset="0"/>
                <a:ea typeface="Comfortaa"/>
                <a:cs typeface="Calibri" panose="020F0502020204030204" pitchFamily="34" charset="0"/>
                <a:sym typeface="Comfortaa"/>
              </a:rPr>
              <a:t>Scenario</a:t>
            </a:r>
            <a:r>
              <a:rPr lang="es-CO" sz="2533" dirty="0">
                <a:solidFill>
                  <a:srgbClr val="666666"/>
                </a:solidFill>
                <a:latin typeface="Calibri" panose="020F0502020204030204" pitchFamily="34" charset="0"/>
                <a:ea typeface="Comfortaa"/>
                <a:cs typeface="Calibri" panose="020F0502020204030204" pitchFamily="34" charset="0"/>
                <a:sym typeface="Comfortaa"/>
              </a:rPr>
              <a: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Outline</a:t>
            </a:r>
            <a:r>
              <a:rPr lang="es-CO" sz="2533" dirty="0">
                <a:solidFill>
                  <a:srgbClr val="666666"/>
                </a:solidFill>
                <a:latin typeface="Calibri" panose="020F0502020204030204" pitchFamily="34" charset="0"/>
                <a:ea typeface="Comfortaa"/>
                <a:cs typeface="Calibri" panose="020F0502020204030204" pitchFamily="34" charset="0"/>
                <a:sym typeface="Comfortaa"/>
              </a:rPr>
              <a: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with</a:t>
            </a:r>
            <a:r>
              <a:rPr lang="es-CO" sz="2533" dirty="0">
                <a:solidFill>
                  <a:srgbClr val="666666"/>
                </a:solidFill>
                <a:latin typeface="Calibri" panose="020F0502020204030204" pitchFamily="34" charset="0"/>
                <a:ea typeface="Comfortaa"/>
                <a:cs typeface="Calibri" panose="020F0502020204030204" pitchFamily="34" charset="0"/>
                <a:sym typeface="Comfortaa"/>
              </a:rPr>
              <a: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Examples</a:t>
            </a:r>
            <a:r>
              <a:rPr lang="es-CO" sz="2533" dirty="0">
                <a:solidFill>
                  <a:srgbClr val="666666"/>
                </a:solidFill>
                <a:latin typeface="Calibri" panose="020F0502020204030204" pitchFamily="34" charset="0"/>
                <a:ea typeface="Comfortaa"/>
                <a:cs typeface="Calibri" panose="020F0502020204030204" pitchFamily="34" charset="0"/>
                <a:sym typeface="Comfortaa"/>
              </a:rPr>
              <a:t> (Esquema del escenario con Ejemplos).</a:t>
            </a:r>
          </a:p>
          <a:p>
            <a:pPr marL="457189" indent="-457189" algn="just">
              <a:buFont typeface="Arial" panose="020B0604020202020204" pitchFamily="34" charset="0"/>
              <a:buChar char="•"/>
            </a:pPr>
            <a:r>
              <a:rPr lang="es-CO" sz="2533" dirty="0">
                <a:solidFill>
                  <a:srgbClr val="666666"/>
                </a:solidFill>
                <a:latin typeface="Calibri" panose="020F0502020204030204" pitchFamily="34" charset="0"/>
                <a:ea typeface="Comfortaa"/>
                <a:cs typeface="Calibri" panose="020F0502020204030204" pitchFamily="34" charset="0"/>
                <a:sym typeface="Comfortaa"/>
              </a:rPr>
              <a:t>Step </a:t>
            </a:r>
            <a:r>
              <a:rPr lang="es-CO" sz="2533" dirty="0" err="1">
                <a:solidFill>
                  <a:srgbClr val="666666"/>
                </a:solidFill>
                <a:latin typeface="Calibri" panose="020F0502020204030204" pitchFamily="34" charset="0"/>
                <a:ea typeface="Comfortaa"/>
                <a:cs typeface="Calibri" panose="020F0502020204030204" pitchFamily="34" charset="0"/>
                <a:sym typeface="Comfortaa"/>
              </a:rPr>
              <a:t>Definition</a:t>
            </a:r>
            <a:r>
              <a:rPr lang="es-CO" sz="2533" dirty="0">
                <a:solidFill>
                  <a:srgbClr val="666666"/>
                </a:solidFill>
                <a:latin typeface="Calibri" panose="020F0502020204030204" pitchFamily="34" charset="0"/>
                <a:ea typeface="Comfortaa"/>
                <a:cs typeface="Calibri" panose="020F0502020204030204" pitchFamily="34" charset="0"/>
                <a:sym typeface="Comfortaa"/>
              </a:rPr>
              <a:t> (Definición del Paso o esqueleto del caso de prueba). </a:t>
            </a:r>
          </a:p>
          <a:p>
            <a:pPr marL="457189" indent="-457189" algn="just">
              <a:buFont typeface="Arial" panose="020B0604020202020204" pitchFamily="34" charset="0"/>
              <a:buChar char="•"/>
            </a:pPr>
            <a:r>
              <a:rPr lang="es-CO" sz="2533" dirty="0">
                <a:solidFill>
                  <a:srgbClr val="666666"/>
                </a:solidFill>
                <a:latin typeface="Calibri" panose="020F0502020204030204" pitchFamily="34" charset="0"/>
                <a:ea typeface="Comfortaa"/>
                <a:cs typeface="Calibri" panose="020F0502020204030204" pitchFamily="34" charset="0"/>
                <a:sym typeface="Comfortaa"/>
              </a:rPr>
              <a:t>TDD ó Test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Driven</a:t>
            </a:r>
            <a:r>
              <a:rPr lang="es-CO" sz="2533" dirty="0">
                <a:solidFill>
                  <a:srgbClr val="666666"/>
                </a:solidFill>
                <a:latin typeface="Calibri" panose="020F0502020204030204" pitchFamily="34" charset="0"/>
                <a:ea typeface="Comfortaa"/>
                <a:cs typeface="Calibri" panose="020F0502020204030204" pitchFamily="34" charset="0"/>
                <a:sym typeface="Comfortaa"/>
              </a:rPr>
              <a: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Development</a:t>
            </a:r>
            <a:r>
              <a:rPr lang="es-CO" sz="2533" dirty="0">
                <a:solidFill>
                  <a:srgbClr val="666666"/>
                </a:solidFill>
                <a:latin typeface="Calibri" panose="020F0502020204030204" pitchFamily="34" charset="0"/>
                <a:ea typeface="Comfortaa"/>
                <a:cs typeface="Calibri" panose="020F0502020204030204" pitchFamily="34" charset="0"/>
                <a:sym typeface="Comfortaa"/>
              </a:rPr>
              <a:t> (Desarrollo guiado por Pruebas) </a:t>
            </a:r>
          </a:p>
          <a:p>
            <a:pPr marL="457189" indent="-457189" algn="just">
              <a:buFont typeface="Arial" panose="020B0604020202020204" pitchFamily="34" charset="0"/>
              <a:buChar char="•"/>
            </a:pPr>
            <a:r>
              <a:rPr lang="es-CO" sz="2533" dirty="0">
                <a:solidFill>
                  <a:srgbClr val="666666"/>
                </a:solidFill>
                <a:latin typeface="Calibri" panose="020F0502020204030204" pitchFamily="34" charset="0"/>
                <a:ea typeface="Comfortaa"/>
                <a:cs typeface="Calibri" panose="020F0502020204030204" pitchFamily="34" charset="0"/>
                <a:sym typeface="Comfortaa"/>
              </a:rPr>
              <a:t>BDD ó </a:t>
            </a:r>
            <a:r>
              <a:rPr lang="es-CO" sz="2533" dirty="0" err="1">
                <a:solidFill>
                  <a:srgbClr val="666666"/>
                </a:solidFill>
                <a:latin typeface="Calibri" panose="020F0502020204030204" pitchFamily="34" charset="0"/>
                <a:ea typeface="Comfortaa"/>
                <a:cs typeface="Calibri" panose="020F0502020204030204" pitchFamily="34" charset="0"/>
                <a:sym typeface="Comfortaa"/>
              </a:rPr>
              <a:t>Behaviour</a:t>
            </a:r>
            <a:r>
              <a:rPr lang="es-CO" sz="2533" dirty="0">
                <a:solidFill>
                  <a:srgbClr val="666666"/>
                </a:solidFill>
                <a:latin typeface="Calibri" panose="020F0502020204030204" pitchFamily="34" charset="0"/>
                <a:ea typeface="Comfortaa"/>
                <a:cs typeface="Calibri" panose="020F0502020204030204" pitchFamily="34" charset="0"/>
                <a:sym typeface="Comfortaa"/>
              </a:rPr>
              <a: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Driven</a:t>
            </a:r>
            <a:r>
              <a:rPr lang="es-CO" sz="2533" dirty="0">
                <a:solidFill>
                  <a:srgbClr val="666666"/>
                </a:solidFill>
                <a:latin typeface="Calibri" panose="020F0502020204030204" pitchFamily="34" charset="0"/>
                <a:ea typeface="Comfortaa"/>
                <a:cs typeface="Calibri" panose="020F0502020204030204" pitchFamily="34" charset="0"/>
                <a:sym typeface="Comfortaa"/>
              </a:rPr>
              <a:t> </a:t>
            </a:r>
            <a:r>
              <a:rPr lang="es-CO" sz="2533" dirty="0" err="1">
                <a:solidFill>
                  <a:srgbClr val="666666"/>
                </a:solidFill>
                <a:latin typeface="Calibri" panose="020F0502020204030204" pitchFamily="34" charset="0"/>
                <a:ea typeface="Comfortaa"/>
                <a:cs typeface="Calibri" panose="020F0502020204030204" pitchFamily="34" charset="0"/>
                <a:sym typeface="Comfortaa"/>
              </a:rPr>
              <a:t>Development</a:t>
            </a:r>
            <a:r>
              <a:rPr lang="es-CO" sz="2533" dirty="0">
                <a:solidFill>
                  <a:srgbClr val="666666"/>
                </a:solidFill>
                <a:latin typeface="Calibri" panose="020F0502020204030204" pitchFamily="34" charset="0"/>
                <a:ea typeface="Comfortaa"/>
                <a:cs typeface="Calibri" panose="020F0502020204030204" pitchFamily="34" charset="0"/>
                <a:sym typeface="Comfortaa"/>
              </a:rPr>
              <a:t> (Desarrollo guiado por Comportamiento).</a:t>
            </a:r>
            <a:endParaRPr sz="2533" dirty="0">
              <a:solidFill>
                <a:srgbClr val="666666"/>
              </a:solidFill>
              <a:latin typeface="Calibri" panose="020F0502020204030204" pitchFamily="34" charset="0"/>
              <a:ea typeface="Comfortaa"/>
              <a:cs typeface="Calibri" panose="020F0502020204030204" pitchFamily="34" charset="0"/>
              <a:sym typeface="Comfortaa"/>
            </a:endParaRPr>
          </a:p>
        </p:txBody>
      </p:sp>
      <p:cxnSp>
        <p:nvCxnSpPr>
          <p:cNvPr id="79" name="Shape 79"/>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309578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415600" y="185967"/>
            <a:ext cx="11360800" cy="1096000"/>
          </a:xfrm>
          <a:prstGeom prst="rect">
            <a:avLst/>
          </a:prstGeom>
        </p:spPr>
        <p:txBody>
          <a:bodyPr spcFirstLastPara="1" vert="horz" wrap="square" lIns="121900" tIns="121900" rIns="121900" bIns="121900" rtlCol="0" anchor="b" anchorCtr="0">
            <a:noAutofit/>
          </a:bodyPr>
          <a:lstStyle/>
          <a:p>
            <a:pPr>
              <a:lnSpc>
                <a:spcPct val="150000"/>
              </a:lnSpc>
              <a:spcBef>
                <a:spcPts val="0"/>
              </a:spcBef>
            </a:pPr>
            <a:r>
              <a:rPr lang="es-CO" sz="4000" b="1" dirty="0">
                <a:solidFill>
                  <a:srgbClr val="0B5394"/>
                </a:solidFill>
                <a:latin typeface="Calibri" panose="020F0502020204030204" pitchFamily="34" charset="0"/>
                <a:ea typeface="Comfortaa"/>
                <a:cs typeface="Calibri" panose="020F0502020204030204" pitchFamily="34" charset="0"/>
                <a:sym typeface="Comfortaa"/>
              </a:rPr>
              <a:t>Conexión personas técnicas - negocio</a:t>
            </a:r>
            <a:endParaRPr dirty="0">
              <a:latin typeface="Calibri" panose="020F0502020204030204" pitchFamily="34" charset="0"/>
              <a:ea typeface="Comfortaa"/>
              <a:cs typeface="Calibri" panose="020F0502020204030204" pitchFamily="34" charset="0"/>
              <a:sym typeface="Comfortaa"/>
            </a:endParaRPr>
          </a:p>
        </p:txBody>
      </p:sp>
      <p:sp>
        <p:nvSpPr>
          <p:cNvPr id="77" name="Shape 77"/>
          <p:cNvSpPr txBox="1"/>
          <p:nvPr/>
        </p:nvSpPr>
        <p:spPr>
          <a:xfrm>
            <a:off x="389659" y="2326310"/>
            <a:ext cx="6547788" cy="4679660"/>
          </a:xfrm>
          <a:prstGeom prst="rect">
            <a:avLst/>
          </a:prstGeom>
          <a:noFill/>
          <a:ln>
            <a:noFill/>
          </a:ln>
        </p:spPr>
        <p:txBody>
          <a:bodyPr spcFirstLastPara="1" wrap="square" lIns="121900" tIns="121900" rIns="121900" bIns="121900" anchor="t" anchorCtr="0">
            <a:noAutofit/>
          </a:bodyPr>
          <a:lstStyle/>
          <a:p>
            <a:pPr marL="457189" indent="-457189" algn="just">
              <a:buFont typeface="Arial" panose="020B0604020202020204" pitchFamily="34" charset="0"/>
              <a:buChar char="•"/>
            </a:pPr>
            <a:r>
              <a:rPr lang="es" sz="2133" dirty="0">
                <a:solidFill>
                  <a:schemeClr val="tx2"/>
                </a:solidFill>
                <a:latin typeface="Calibri" panose="020F0502020204030204" pitchFamily="34" charset="0"/>
                <a:ea typeface="Comfortaa"/>
                <a:cs typeface="Calibri" panose="020F0502020204030204" pitchFamily="34" charset="0"/>
                <a:sym typeface="Comfortaa"/>
              </a:rPr>
              <a:t>Para hacer BDD se requiere un </a:t>
            </a:r>
            <a:r>
              <a:rPr lang="es-CO" sz="2133" dirty="0">
                <a:solidFill>
                  <a:schemeClr val="tx2"/>
                </a:solidFill>
                <a:latin typeface="Calibri" panose="020F0502020204030204" pitchFamily="34" charset="0"/>
                <a:ea typeface="Comfortaa"/>
                <a:cs typeface="Calibri" panose="020F0502020204030204" pitchFamily="34" charset="0"/>
                <a:sym typeface="Comfortaa"/>
              </a:rPr>
              <a:t>lenguaje</a:t>
            </a:r>
            <a:r>
              <a:rPr lang="es" sz="2133" dirty="0">
                <a:solidFill>
                  <a:schemeClr val="tx2"/>
                </a:solidFill>
                <a:latin typeface="Calibri" panose="020F0502020204030204" pitchFamily="34" charset="0"/>
                <a:ea typeface="Comfortaa"/>
                <a:cs typeface="Calibri" panose="020F0502020204030204" pitchFamily="34" charset="0"/>
                <a:sym typeface="Comfortaa"/>
              </a:rPr>
              <a:t> y para que especifique el comportamiento claro de una aplicación se hace necesario que e</a:t>
            </a:r>
            <a:r>
              <a:rPr lang="es-CO" sz="2133" dirty="0" err="1">
                <a:solidFill>
                  <a:schemeClr val="tx2"/>
                </a:solidFill>
                <a:latin typeface="Calibri" panose="020F0502020204030204" pitchFamily="34" charset="0"/>
                <a:ea typeface="Comfortaa"/>
                <a:cs typeface="Calibri" panose="020F0502020204030204" pitchFamily="34" charset="0"/>
                <a:sym typeface="Comfortaa"/>
              </a:rPr>
              <a:t>sa</a:t>
            </a:r>
            <a:r>
              <a:rPr lang="es-CO" sz="2133" dirty="0">
                <a:solidFill>
                  <a:schemeClr val="tx2"/>
                </a:solidFill>
                <a:latin typeface="Calibri" panose="020F0502020204030204" pitchFamily="34" charset="0"/>
                <a:ea typeface="Comfortaa"/>
                <a:cs typeface="Calibri" panose="020F0502020204030204" pitchFamily="34" charset="0"/>
                <a:sym typeface="Comfortaa"/>
              </a:rPr>
              <a:t> notación </a:t>
            </a:r>
            <a:r>
              <a:rPr lang="es" sz="2133" dirty="0">
                <a:solidFill>
                  <a:schemeClr val="tx2"/>
                </a:solidFill>
                <a:latin typeface="Calibri" panose="020F0502020204030204" pitchFamily="34" charset="0"/>
                <a:ea typeface="Comfortaa"/>
                <a:cs typeface="Calibri" panose="020F0502020204030204" pitchFamily="34" charset="0"/>
                <a:sym typeface="Comfortaa"/>
              </a:rPr>
              <a:t>sea muy similar al lenguaje natural. Un</a:t>
            </a:r>
            <a:r>
              <a:rPr lang="es-CO" sz="2133" dirty="0">
                <a:solidFill>
                  <a:schemeClr val="tx2"/>
                </a:solidFill>
                <a:latin typeface="Calibri" panose="020F0502020204030204" pitchFamily="34" charset="0"/>
                <a:ea typeface="Comfortaa"/>
                <a:cs typeface="Calibri" panose="020F0502020204030204" pitchFamily="34" charset="0"/>
                <a:sym typeface="Comfortaa"/>
              </a:rPr>
              <a:t>a</a:t>
            </a:r>
            <a:r>
              <a:rPr lang="es" sz="2133" dirty="0">
                <a:solidFill>
                  <a:schemeClr val="tx2"/>
                </a:solidFill>
                <a:latin typeface="Calibri" panose="020F0502020204030204" pitchFamily="34" charset="0"/>
                <a:ea typeface="Comfortaa"/>
                <a:cs typeface="Calibri" panose="020F0502020204030204" pitchFamily="34" charset="0"/>
                <a:sym typeface="Comfortaa"/>
              </a:rPr>
              <a:t> de l</a:t>
            </a:r>
            <a:r>
              <a:rPr lang="es-CO" sz="2133" dirty="0">
                <a:solidFill>
                  <a:schemeClr val="tx2"/>
                </a:solidFill>
                <a:latin typeface="Calibri" panose="020F0502020204030204" pitchFamily="34" charset="0"/>
                <a:ea typeface="Comfortaa"/>
                <a:cs typeface="Calibri" panose="020F0502020204030204" pitchFamily="34" charset="0"/>
                <a:sym typeface="Comfortaa"/>
              </a:rPr>
              <a:t>as notaciones </a:t>
            </a:r>
            <a:r>
              <a:rPr lang="es" sz="2133" dirty="0">
                <a:solidFill>
                  <a:schemeClr val="tx2"/>
                </a:solidFill>
                <a:latin typeface="Calibri" panose="020F0502020204030204" pitchFamily="34" charset="0"/>
                <a:ea typeface="Comfortaa"/>
                <a:cs typeface="Calibri" panose="020F0502020204030204" pitchFamily="34" charset="0"/>
                <a:sym typeface="Comfortaa"/>
              </a:rPr>
              <a:t>más populares es </a:t>
            </a:r>
            <a:r>
              <a:rPr lang="es-CO" sz="2133" b="1" dirty="0">
                <a:solidFill>
                  <a:schemeClr val="tx2"/>
                </a:solidFill>
                <a:latin typeface="Calibri" panose="020F0502020204030204" pitchFamily="34" charset="0"/>
                <a:ea typeface="Comfortaa"/>
                <a:cs typeface="Calibri" panose="020F0502020204030204" pitchFamily="34" charset="0"/>
                <a:sym typeface="Comfortaa"/>
              </a:rPr>
              <a:t>GHERKIN.</a:t>
            </a:r>
          </a:p>
          <a:p>
            <a:pPr algn="just"/>
            <a:endParaRPr lang="es" sz="2133" i="1" dirty="0">
              <a:solidFill>
                <a:schemeClr val="tx2"/>
              </a:solidFill>
              <a:latin typeface="Calibri" panose="020F0502020204030204" pitchFamily="34" charset="0"/>
              <a:ea typeface="Comfortaa"/>
              <a:cs typeface="Calibri" panose="020F0502020204030204" pitchFamily="34" charset="0"/>
              <a:sym typeface="Comfortaa"/>
            </a:endParaRPr>
          </a:p>
          <a:p>
            <a:pPr algn="just"/>
            <a:endParaRPr lang="es" sz="2133" i="1" dirty="0">
              <a:solidFill>
                <a:schemeClr val="tx2"/>
              </a:solidFill>
              <a:latin typeface="Calibri" panose="020F0502020204030204" pitchFamily="34" charset="0"/>
              <a:ea typeface="Comfortaa"/>
              <a:cs typeface="Calibri" panose="020F0502020204030204" pitchFamily="34" charset="0"/>
              <a:sym typeface="Comfortaa"/>
            </a:endParaRPr>
          </a:p>
          <a:p>
            <a:pPr marL="457189" indent="-457189" algn="just">
              <a:buFont typeface="Arial" panose="020B0604020202020204" pitchFamily="34" charset="0"/>
              <a:buChar char="•"/>
            </a:pPr>
            <a:r>
              <a:rPr lang="es-CO" sz="2133" b="1" dirty="0" err="1">
                <a:solidFill>
                  <a:schemeClr val="tx2"/>
                </a:solidFill>
                <a:latin typeface="Calibri" panose="020F0502020204030204" pitchFamily="34" charset="0"/>
                <a:ea typeface="Comfortaa"/>
                <a:cs typeface="Calibri" panose="020F0502020204030204" pitchFamily="34" charset="0"/>
                <a:sym typeface="Comfortaa"/>
              </a:rPr>
              <a:t>Gherkin</a:t>
            </a:r>
            <a:r>
              <a:rPr lang="es" sz="2133" b="1" dirty="0">
                <a:solidFill>
                  <a:schemeClr val="tx2"/>
                </a:solidFill>
                <a:latin typeface="Calibri" panose="020F0502020204030204" pitchFamily="34" charset="0"/>
                <a:ea typeface="Comfortaa"/>
                <a:cs typeface="Calibri" panose="020F0502020204030204" pitchFamily="34" charset="0"/>
                <a:sym typeface="Comfortaa"/>
              </a:rPr>
              <a:t> </a:t>
            </a:r>
            <a:r>
              <a:rPr lang="es" sz="2133" dirty="0">
                <a:solidFill>
                  <a:schemeClr val="tx2"/>
                </a:solidFill>
                <a:latin typeface="Calibri" panose="020F0502020204030204" pitchFamily="34" charset="0"/>
                <a:ea typeface="Comfortaa"/>
                <a:cs typeface="Calibri" panose="020F0502020204030204" pitchFamily="34" charset="0"/>
                <a:sym typeface="Comfortaa"/>
              </a:rPr>
              <a:t>establece una cercanía a nivel de lenguaje entre personas técnicas y no técnicas. </a:t>
            </a:r>
            <a:endParaRPr sz="2133" dirty="0">
              <a:solidFill>
                <a:schemeClr val="tx2"/>
              </a:solidFill>
              <a:latin typeface="Calibri" panose="020F0502020204030204" pitchFamily="34" charset="0"/>
              <a:ea typeface="Comfortaa"/>
              <a:cs typeface="Calibri" panose="020F0502020204030204" pitchFamily="34" charset="0"/>
              <a:sym typeface="Comfortaa"/>
            </a:endParaRPr>
          </a:p>
        </p:txBody>
      </p:sp>
      <p:pic>
        <p:nvPicPr>
          <p:cNvPr id="78" name="Shape 78"/>
          <p:cNvPicPr preferRelativeResize="0"/>
          <p:nvPr/>
        </p:nvPicPr>
        <p:blipFill>
          <a:blip r:embed="rId3">
            <a:alphaModFix/>
          </a:blip>
          <a:stretch>
            <a:fillRect/>
          </a:stretch>
        </p:blipFill>
        <p:spPr>
          <a:xfrm>
            <a:off x="7704307" y="2430075"/>
            <a:ext cx="4213821" cy="2655715"/>
          </a:xfrm>
          <a:prstGeom prst="rect">
            <a:avLst/>
          </a:prstGeom>
          <a:noFill/>
          <a:ln>
            <a:noFill/>
          </a:ln>
        </p:spPr>
      </p:pic>
      <p:cxnSp>
        <p:nvCxnSpPr>
          <p:cNvPr id="79" name="Shape 79"/>
          <p:cNvCxnSpPr/>
          <p:nvPr/>
        </p:nvCxnSpPr>
        <p:spPr>
          <a:xfrm>
            <a:off x="322000" y="1177167"/>
            <a:ext cx="11548000" cy="21600"/>
          </a:xfrm>
          <a:prstGeom prst="straightConnector1">
            <a:avLst/>
          </a:prstGeom>
          <a:noFill/>
          <a:ln w="9525"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161649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193" y="2072415"/>
            <a:ext cx="10658016" cy="4023360"/>
          </a:xfrm>
        </p:spPr>
        <p:txBody>
          <a:bodyPr>
            <a:noAutofit/>
          </a:bodyPr>
          <a:lstStyle/>
          <a:p>
            <a:pPr algn="just"/>
            <a:r>
              <a:rPr lang="es-CO" sz="2400" dirty="0">
                <a:solidFill>
                  <a:schemeClr val="tx2"/>
                </a:solidFill>
                <a:latin typeface="Calibri" panose="020F0502020204030204" pitchFamily="34" charset="0"/>
                <a:ea typeface="Comfortaa"/>
                <a:cs typeface="Calibri" panose="020F0502020204030204" pitchFamily="34" charset="0"/>
                <a:sym typeface="Arial"/>
              </a:rPr>
              <a:t>Las </a:t>
            </a:r>
            <a:r>
              <a:rPr lang="es-CO" sz="2400" b="1" dirty="0">
                <a:solidFill>
                  <a:schemeClr val="tx2"/>
                </a:solidFill>
                <a:latin typeface="Calibri" panose="020F0502020204030204" pitchFamily="34" charset="0"/>
                <a:ea typeface="Comfortaa"/>
                <a:cs typeface="Calibri" panose="020F0502020204030204" pitchFamily="34" charset="0"/>
                <a:sym typeface="Arial"/>
              </a:rPr>
              <a:t>historias de usuario</a:t>
            </a:r>
            <a:r>
              <a:rPr lang="es-CO" sz="2400" dirty="0">
                <a:solidFill>
                  <a:schemeClr val="tx2"/>
                </a:solidFill>
                <a:latin typeface="Calibri" panose="020F0502020204030204" pitchFamily="34" charset="0"/>
                <a:ea typeface="Comfortaa"/>
                <a:cs typeface="Calibri" panose="020F0502020204030204" pitchFamily="34" charset="0"/>
                <a:sym typeface="Arial"/>
              </a:rPr>
              <a:t>, son pequeñas descripciones de los requerimientos de un cliente y deben incluir los criterios de aceptación. Para escribir una historia de usuario se debe tener en cuenta lo siguiente:</a:t>
            </a:r>
          </a:p>
          <a:p>
            <a:pPr algn="just"/>
            <a:endParaRPr lang="es-CO" sz="2400" dirty="0">
              <a:solidFill>
                <a:schemeClr val="tx2"/>
              </a:solidFill>
              <a:latin typeface="Calibri" panose="020F0502020204030204" pitchFamily="34" charset="0"/>
              <a:ea typeface="Comfortaa"/>
              <a:cs typeface="Calibri" panose="020F0502020204030204" pitchFamily="34" charset="0"/>
              <a:sym typeface="Arial"/>
            </a:endParaRPr>
          </a:p>
          <a:p>
            <a:pPr algn="just">
              <a:buClrTx/>
              <a:buFont typeface="Wingdings" panose="05000000000000000000" pitchFamily="2" charset="2"/>
              <a:buChar char="Ø"/>
            </a:pPr>
            <a:r>
              <a:rPr lang="es-CO" sz="2400" b="1" dirty="0">
                <a:solidFill>
                  <a:schemeClr val="tx2"/>
                </a:solidFill>
                <a:latin typeface="Calibri" panose="020F0502020204030204" pitchFamily="34" charset="0"/>
                <a:ea typeface="Comfortaa"/>
                <a:cs typeface="Calibri" panose="020F0502020204030204" pitchFamily="34" charset="0"/>
                <a:sym typeface="Arial"/>
              </a:rPr>
              <a:t>Definir quién utilizara la funcionalidad a desarrollar: </a:t>
            </a:r>
            <a:r>
              <a:rPr lang="es-CO" sz="2400" dirty="0">
                <a:solidFill>
                  <a:schemeClr val="tx2"/>
                </a:solidFill>
                <a:latin typeface="Calibri" panose="020F0502020204030204" pitchFamily="34" charset="0"/>
                <a:ea typeface="Comfortaa"/>
                <a:cs typeface="Calibri" panose="020F0502020204030204" pitchFamily="34" charset="0"/>
                <a:sym typeface="Arial"/>
              </a:rPr>
              <a:t>Es útil imaginarnos qué características tienen las personas que usarán el producto, y detallar su necesidad y problemas actuales para dar lugar al entendimiento sobre sus expectativas reales.</a:t>
            </a:r>
          </a:p>
        </p:txBody>
      </p:sp>
      <p:sp>
        <p:nvSpPr>
          <p:cNvPr id="4" name="Shape 76"/>
          <p:cNvSpPr txBox="1">
            <a:spLocks/>
          </p:cNvSpPr>
          <p:nvPr/>
        </p:nvSpPr>
        <p:spPr>
          <a:xfrm>
            <a:off x="746193" y="510223"/>
            <a:ext cx="11360800" cy="1096000"/>
          </a:xfrm>
          <a:prstGeom prst="rect">
            <a:avLst/>
          </a:prstGeom>
        </p:spPr>
        <p:txBody>
          <a:bodyPr spcFirstLastPara="1" vert="horz" wrap="square" lIns="121900" tIns="121900" rIns="121900" bIns="121900" rtlCol="0"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50000"/>
              </a:lnSpc>
              <a:spcBef>
                <a:spcPts val="0"/>
              </a:spcBef>
            </a:pP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r>
              <a:rPr lang="es-CO" sz="3200" b="1" dirty="0">
                <a:solidFill>
                  <a:srgbClr val="0B5394"/>
                </a:solidFill>
                <a:latin typeface="Calibri" panose="020F0502020204030204" pitchFamily="34" charset="0"/>
                <a:ea typeface="Comfortaa"/>
                <a:cs typeface="Calibri" panose="020F0502020204030204" pitchFamily="34" charset="0"/>
                <a:sym typeface="Comfortaa"/>
              </a:rPr>
              <a:t>Negocio - </a:t>
            </a:r>
            <a:r>
              <a:rPr lang="es-CO" sz="3200" b="1" dirty="0">
                <a:solidFill>
                  <a:srgbClr val="0B5394"/>
                </a:solidFill>
                <a:latin typeface="Calibri" panose="020F0502020204030204" pitchFamily="34" charset="0"/>
                <a:ea typeface="Comfortaa"/>
                <a:cs typeface="Calibri" panose="020F0502020204030204" pitchFamily="34" charset="0"/>
              </a:rPr>
              <a:t>Historias de Usuario</a:t>
            </a:r>
            <a:endParaRPr lang="es-CO" sz="4000" b="1" dirty="0">
              <a:solidFill>
                <a:srgbClr val="0B5394"/>
              </a:solidFill>
              <a:latin typeface="Calibri" panose="020F0502020204030204" pitchFamily="34" charset="0"/>
              <a:ea typeface="Comfortaa"/>
              <a:cs typeface="Calibri" panose="020F0502020204030204" pitchFamily="34" charset="0"/>
              <a:sym typeface="Comfortaa"/>
            </a:endParaRPr>
          </a:p>
        </p:txBody>
      </p:sp>
    </p:spTree>
    <p:extLst>
      <p:ext uri="{BB962C8B-B14F-4D97-AF65-F5344CB8AC3E}">
        <p14:creationId xmlns:p14="http://schemas.microsoft.com/office/powerpoint/2010/main" val="6628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194" y="1978628"/>
            <a:ext cx="10494199" cy="4023360"/>
          </a:xfrm>
        </p:spPr>
        <p:txBody>
          <a:bodyPr>
            <a:noAutofit/>
          </a:bodyPr>
          <a:lstStyle/>
          <a:p>
            <a:pPr algn="just">
              <a:buClrTx/>
              <a:buFont typeface="Wingdings" panose="05000000000000000000" pitchFamily="2" charset="2"/>
              <a:buChar char="Ø"/>
            </a:pPr>
            <a:r>
              <a:rPr lang="es-CO" sz="2400" b="1" dirty="0">
                <a:solidFill>
                  <a:schemeClr val="tx2"/>
                </a:solidFill>
                <a:latin typeface="Calibri" panose="020F0502020204030204" pitchFamily="34" charset="0"/>
                <a:ea typeface="Comfortaa"/>
                <a:cs typeface="Calibri" panose="020F0502020204030204" pitchFamily="34" charset="0"/>
                <a:sym typeface="Arial"/>
              </a:rPr>
              <a:t>Especificar qué producto quiere el usuario: </a:t>
            </a:r>
            <a:r>
              <a:rPr lang="es-CO" sz="2400" dirty="0">
                <a:solidFill>
                  <a:schemeClr val="tx2"/>
                </a:solidFill>
                <a:latin typeface="Calibri" panose="020F0502020204030204" pitchFamily="34" charset="0"/>
                <a:ea typeface="Comfortaa"/>
                <a:cs typeface="Calibri" panose="020F0502020204030204" pitchFamily="34" charset="0"/>
                <a:sym typeface="Arial"/>
              </a:rPr>
              <a:t>Las historias de usuario deben describir qué se espera como salida de la implementación, y cómo se ve beneficiado el usuario final.</a:t>
            </a:r>
          </a:p>
          <a:p>
            <a:pPr algn="just">
              <a:buClrTx/>
              <a:buFont typeface="Wingdings" panose="05000000000000000000" pitchFamily="2" charset="2"/>
              <a:buChar char="Ø"/>
            </a:pPr>
            <a:endParaRPr lang="es-CO" sz="2400" dirty="0">
              <a:solidFill>
                <a:schemeClr val="tx2"/>
              </a:solidFill>
              <a:latin typeface="Calibri" panose="020F0502020204030204" pitchFamily="34" charset="0"/>
              <a:ea typeface="Comfortaa"/>
              <a:cs typeface="Calibri" panose="020F0502020204030204" pitchFamily="34" charset="0"/>
              <a:sym typeface="Arial"/>
            </a:endParaRPr>
          </a:p>
          <a:p>
            <a:pPr algn="just">
              <a:buClrTx/>
              <a:buFont typeface="Wingdings" panose="05000000000000000000" pitchFamily="2" charset="2"/>
              <a:buChar char="Ø"/>
            </a:pPr>
            <a:r>
              <a:rPr lang="es-CO" sz="2400" b="1" dirty="0">
                <a:solidFill>
                  <a:schemeClr val="tx2"/>
                </a:solidFill>
                <a:latin typeface="Calibri" panose="020F0502020204030204" pitchFamily="34" charset="0"/>
                <a:ea typeface="Comfortaa"/>
                <a:cs typeface="Calibri" panose="020F0502020204030204" pitchFamily="34" charset="0"/>
                <a:sym typeface="Arial"/>
              </a:rPr>
              <a:t>Para qué utilizará el producto: </a:t>
            </a:r>
            <a:r>
              <a:rPr lang="es-CO" sz="2400" dirty="0">
                <a:solidFill>
                  <a:schemeClr val="tx2"/>
                </a:solidFill>
                <a:latin typeface="Calibri" panose="020F0502020204030204" pitchFamily="34" charset="0"/>
                <a:ea typeface="Comfortaa"/>
                <a:cs typeface="Calibri" panose="020F0502020204030204" pitchFamily="34" charset="0"/>
                <a:sym typeface="Arial"/>
              </a:rPr>
              <a:t>establecer el  objetivo de construcción, y aporta la posibilidad de explorar otras alternativas para llegar al mismo fin.</a:t>
            </a:r>
          </a:p>
          <a:p>
            <a:pPr algn="just">
              <a:buClrTx/>
              <a:buFont typeface="Wingdings" panose="05000000000000000000" pitchFamily="2" charset="2"/>
              <a:buChar char="Ø"/>
            </a:pPr>
            <a:endParaRPr lang="es-CO" sz="2400" dirty="0">
              <a:solidFill>
                <a:schemeClr val="tx2"/>
              </a:solidFill>
              <a:latin typeface="Calibri" panose="020F0502020204030204" pitchFamily="34" charset="0"/>
              <a:ea typeface="Comfortaa"/>
              <a:cs typeface="Calibri" panose="020F0502020204030204" pitchFamily="34" charset="0"/>
              <a:sym typeface="Arial"/>
            </a:endParaRPr>
          </a:p>
          <a:p>
            <a:pPr algn="just">
              <a:buClrTx/>
              <a:buFont typeface="Wingdings" panose="05000000000000000000" pitchFamily="2" charset="2"/>
              <a:buChar char="Ø"/>
            </a:pPr>
            <a:r>
              <a:rPr lang="es-CO" sz="2400" b="1" dirty="0">
                <a:solidFill>
                  <a:schemeClr val="tx2"/>
                </a:solidFill>
                <a:latin typeface="Calibri" panose="020F0502020204030204" pitchFamily="34" charset="0"/>
                <a:ea typeface="Comfortaa"/>
                <a:cs typeface="Calibri" panose="020F0502020204030204" pitchFamily="34" charset="0"/>
                <a:sym typeface="Arial"/>
              </a:rPr>
              <a:t>Los criterios de aceptación: </a:t>
            </a:r>
            <a:r>
              <a:rPr lang="es-CO" sz="2400" dirty="0">
                <a:solidFill>
                  <a:schemeClr val="tx2"/>
                </a:solidFill>
                <a:latin typeface="Calibri" panose="020F0502020204030204" pitchFamily="34" charset="0"/>
                <a:ea typeface="Comfortaa"/>
                <a:cs typeface="Calibri" panose="020F0502020204030204" pitchFamily="34" charset="0"/>
                <a:sym typeface="Arial"/>
              </a:rPr>
              <a:t>Está relacionada con las pruebas que se realizaran para verificar el cumplimiento de la expectativa de diseño, usabilidad, rendimiento, y la satisfacción del usuario.</a:t>
            </a:r>
          </a:p>
          <a:p>
            <a:pPr marL="0" indent="0" algn="just">
              <a:buNone/>
            </a:pPr>
            <a:endParaRPr lang="es-CO" sz="2400" dirty="0">
              <a:solidFill>
                <a:schemeClr val="tx2"/>
              </a:solidFill>
              <a:latin typeface="Calibri" panose="020F0502020204030204" pitchFamily="34" charset="0"/>
              <a:ea typeface="Comfortaa"/>
              <a:cs typeface="Calibri" panose="020F0502020204030204" pitchFamily="34" charset="0"/>
            </a:endParaRPr>
          </a:p>
          <a:p>
            <a:pPr marL="0" indent="0" algn="just">
              <a:buNone/>
            </a:pPr>
            <a:endParaRPr lang="es-CO" sz="2400" dirty="0">
              <a:solidFill>
                <a:schemeClr val="tx2"/>
              </a:solidFill>
              <a:latin typeface="Calibri" panose="020F0502020204030204" pitchFamily="34" charset="0"/>
              <a:ea typeface="Comfortaa"/>
              <a:cs typeface="Calibri" panose="020F0502020204030204" pitchFamily="34" charset="0"/>
            </a:endParaRPr>
          </a:p>
          <a:p>
            <a:pPr algn="just"/>
            <a:endParaRPr lang="es-CO" sz="2133" dirty="0">
              <a:solidFill>
                <a:schemeClr val="tx2"/>
              </a:solidFill>
              <a:latin typeface="Calibri" panose="020F0502020204030204" pitchFamily="34" charset="0"/>
              <a:cs typeface="Calibri" panose="020F0502020204030204" pitchFamily="34" charset="0"/>
            </a:endParaRPr>
          </a:p>
        </p:txBody>
      </p:sp>
      <p:sp>
        <p:nvSpPr>
          <p:cNvPr id="4" name="Shape 76"/>
          <p:cNvSpPr txBox="1">
            <a:spLocks/>
          </p:cNvSpPr>
          <p:nvPr/>
        </p:nvSpPr>
        <p:spPr>
          <a:xfrm>
            <a:off x="746193" y="510223"/>
            <a:ext cx="11360800" cy="1096000"/>
          </a:xfrm>
          <a:prstGeom prst="rect">
            <a:avLst/>
          </a:prstGeom>
        </p:spPr>
        <p:txBody>
          <a:bodyPr spcFirstLastPara="1" vert="horz" wrap="square" lIns="121900" tIns="121900" rIns="121900" bIns="121900" rtlCol="0"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50000"/>
              </a:lnSpc>
              <a:spcBef>
                <a:spcPts val="0"/>
              </a:spcBef>
            </a:pP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r>
              <a:rPr lang="es-CO" sz="3200" b="1" dirty="0">
                <a:solidFill>
                  <a:srgbClr val="0B5394"/>
                </a:solidFill>
                <a:latin typeface="Calibri" panose="020F0502020204030204" pitchFamily="34" charset="0"/>
                <a:ea typeface="Comfortaa"/>
                <a:cs typeface="Calibri" panose="020F0502020204030204" pitchFamily="34" charset="0"/>
              </a:rPr>
              <a:t>Historias de Usuario</a:t>
            </a:r>
            <a:endParaRPr lang="es-CO" sz="4000" b="1" dirty="0">
              <a:solidFill>
                <a:srgbClr val="0B5394"/>
              </a:solidFill>
              <a:latin typeface="Calibri" panose="020F0502020204030204" pitchFamily="34" charset="0"/>
              <a:ea typeface="Comfortaa"/>
              <a:cs typeface="Calibri" panose="020F0502020204030204" pitchFamily="34" charset="0"/>
              <a:sym typeface="Comfortaa"/>
            </a:endParaRPr>
          </a:p>
        </p:txBody>
      </p:sp>
    </p:spTree>
    <p:extLst>
      <p:ext uri="{BB962C8B-B14F-4D97-AF65-F5344CB8AC3E}">
        <p14:creationId xmlns:p14="http://schemas.microsoft.com/office/powerpoint/2010/main" val="73902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2263" y="2621442"/>
            <a:ext cx="10494199" cy="2949365"/>
          </a:xfrm>
        </p:spPr>
        <p:txBody>
          <a:bodyPr>
            <a:noAutofit/>
          </a:bodyPr>
          <a:lstStyle/>
          <a:p>
            <a:pPr algn="just">
              <a:lnSpc>
                <a:spcPct val="100000"/>
              </a:lnSpc>
              <a:buClrTx/>
              <a:buFont typeface="Arial" panose="020B0604020202020204" pitchFamily="34" charset="0"/>
              <a:buChar char="•"/>
            </a:pPr>
            <a:r>
              <a:rPr lang="es-CO" sz="2400" b="1" dirty="0">
                <a:solidFill>
                  <a:schemeClr val="tx2"/>
                </a:solidFill>
                <a:latin typeface="Calibri" panose="020F0502020204030204" pitchFamily="34" charset="0"/>
                <a:ea typeface="Comfortaa"/>
                <a:cs typeface="Calibri" panose="020F0502020204030204" pitchFamily="34" charset="0"/>
                <a:sym typeface="Arial"/>
              </a:rPr>
              <a:t>Independientes: </a:t>
            </a:r>
            <a:r>
              <a:rPr lang="es-CO" sz="2400" dirty="0">
                <a:solidFill>
                  <a:schemeClr val="tx2"/>
                </a:solidFill>
                <a:latin typeface="Calibri" panose="020F0502020204030204" pitchFamily="34" charset="0"/>
                <a:ea typeface="Comfortaa"/>
                <a:cs typeface="Calibri" panose="020F0502020204030204" pitchFamily="34" charset="0"/>
                <a:sym typeface="Arial"/>
              </a:rPr>
              <a:t>Deben ser atómicas en su definición. Es decir, se debe intentar que no dependa de otras historias para poder completarla.</a:t>
            </a:r>
          </a:p>
          <a:p>
            <a:pPr algn="just">
              <a:lnSpc>
                <a:spcPct val="100000"/>
              </a:lnSpc>
              <a:buClrTx/>
              <a:buFont typeface="Arial" panose="020B0604020202020204" pitchFamily="34" charset="0"/>
              <a:buChar char="•"/>
            </a:pPr>
            <a:r>
              <a:rPr lang="es-CO" sz="2400" b="1" dirty="0">
                <a:solidFill>
                  <a:schemeClr val="tx2"/>
                </a:solidFill>
                <a:latin typeface="Calibri" panose="020F0502020204030204" pitchFamily="34" charset="0"/>
                <a:ea typeface="Comfortaa"/>
                <a:cs typeface="Calibri" panose="020F0502020204030204" pitchFamily="34" charset="0"/>
                <a:sym typeface="Arial"/>
              </a:rPr>
              <a:t>Valoradas: </a:t>
            </a:r>
            <a:r>
              <a:rPr lang="es-CO" sz="2400" dirty="0">
                <a:solidFill>
                  <a:schemeClr val="tx2"/>
                </a:solidFill>
                <a:latin typeface="Calibri" panose="020F0502020204030204" pitchFamily="34" charset="0"/>
                <a:ea typeface="Comfortaa"/>
                <a:cs typeface="Calibri" panose="020F0502020204030204" pitchFamily="34" charset="0"/>
                <a:sym typeface="Arial"/>
              </a:rPr>
              <a:t>Deben ser valoradas por el cliente. Para poder saber cuanto aporta al Valor de la aplicación y junto con la estimación convertirse en un criterio de prioridad.</a:t>
            </a:r>
          </a:p>
          <a:p>
            <a:pPr algn="just">
              <a:lnSpc>
                <a:spcPct val="100000"/>
              </a:lnSpc>
              <a:buClrTx/>
              <a:buFont typeface="Arial" panose="020B0604020202020204" pitchFamily="34" charset="0"/>
              <a:buChar char="•"/>
            </a:pPr>
            <a:r>
              <a:rPr lang="es-CO" sz="2400" b="1" dirty="0">
                <a:solidFill>
                  <a:schemeClr val="tx2"/>
                </a:solidFill>
                <a:latin typeface="Calibri" panose="020F0502020204030204" pitchFamily="34" charset="0"/>
                <a:ea typeface="Comfortaa"/>
                <a:cs typeface="Calibri" panose="020F0502020204030204" pitchFamily="34" charset="0"/>
                <a:sym typeface="Arial"/>
              </a:rPr>
              <a:t>Estimables: </a:t>
            </a:r>
            <a:r>
              <a:rPr lang="es-CO" sz="2400" dirty="0">
                <a:solidFill>
                  <a:schemeClr val="tx2"/>
                </a:solidFill>
                <a:latin typeface="Calibri" panose="020F0502020204030204" pitchFamily="34" charset="0"/>
                <a:ea typeface="Comfortaa"/>
                <a:cs typeface="Calibri" panose="020F0502020204030204" pitchFamily="34" charset="0"/>
                <a:sym typeface="Arial"/>
              </a:rPr>
              <a:t>Tener su alcance lo suficientemente definido como para poder suponer una medida de trabajo en la que pueda ser completarla.</a:t>
            </a:r>
          </a:p>
          <a:p>
            <a:pPr algn="just">
              <a:lnSpc>
                <a:spcPct val="100000"/>
              </a:lnSpc>
            </a:pPr>
            <a:endParaRPr lang="es-CO" sz="2133" dirty="0">
              <a:solidFill>
                <a:schemeClr val="tx2"/>
              </a:solidFill>
              <a:latin typeface="Calibri" panose="020F0502020204030204" pitchFamily="34" charset="0"/>
              <a:cs typeface="Calibri" panose="020F0502020204030204" pitchFamily="34" charset="0"/>
            </a:endParaRPr>
          </a:p>
        </p:txBody>
      </p:sp>
      <p:sp>
        <p:nvSpPr>
          <p:cNvPr id="4" name="Shape 76"/>
          <p:cNvSpPr txBox="1">
            <a:spLocks/>
          </p:cNvSpPr>
          <p:nvPr/>
        </p:nvSpPr>
        <p:spPr>
          <a:xfrm>
            <a:off x="446080" y="510223"/>
            <a:ext cx="11360800" cy="1096000"/>
          </a:xfrm>
          <a:prstGeom prst="rect">
            <a:avLst/>
          </a:prstGeom>
        </p:spPr>
        <p:txBody>
          <a:bodyPr spcFirstLastPara="1" vert="horz" wrap="square" lIns="121900" tIns="121900" rIns="121900" bIns="121900" rtlCol="0"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50000"/>
              </a:lnSpc>
              <a:spcBef>
                <a:spcPts val="0"/>
              </a:spcBef>
            </a:pP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r>
              <a:rPr lang="es-CO" sz="3200" b="1" dirty="0">
                <a:solidFill>
                  <a:srgbClr val="0B5394"/>
                </a:solidFill>
                <a:latin typeface="Calibri" panose="020F0502020204030204" pitchFamily="34" charset="0"/>
                <a:ea typeface="Comfortaa"/>
                <a:cs typeface="Calibri" panose="020F0502020204030204" pitchFamily="34" charset="0"/>
              </a:rPr>
              <a:t>Características que deben cumplir las historias de usuario</a:t>
            </a:r>
            <a:endParaRPr lang="es-CO" sz="4000" b="1" dirty="0">
              <a:solidFill>
                <a:srgbClr val="0B5394"/>
              </a:solidFill>
              <a:latin typeface="Calibri" panose="020F0502020204030204" pitchFamily="34" charset="0"/>
              <a:ea typeface="Comfortaa"/>
              <a:cs typeface="Calibri" panose="020F0502020204030204" pitchFamily="34" charset="0"/>
              <a:sym typeface="Comfortaa"/>
            </a:endParaRPr>
          </a:p>
        </p:txBody>
      </p:sp>
    </p:spTree>
    <p:extLst>
      <p:ext uri="{BB962C8B-B14F-4D97-AF65-F5344CB8AC3E}">
        <p14:creationId xmlns:p14="http://schemas.microsoft.com/office/powerpoint/2010/main" val="97573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9893" y="1716033"/>
            <a:ext cx="9659016" cy="4023360"/>
          </a:xfrm>
        </p:spPr>
        <p:txBody>
          <a:bodyPr>
            <a:noAutofit/>
          </a:bodyPr>
          <a:lstStyle/>
          <a:p>
            <a:pPr algn="just"/>
            <a:endParaRPr lang="es-CO" sz="2400" dirty="0">
              <a:solidFill>
                <a:schemeClr val="tx2"/>
              </a:solidFill>
              <a:latin typeface="Calibri" panose="020F0502020204030204" pitchFamily="34" charset="0"/>
              <a:ea typeface="Comfortaa"/>
              <a:cs typeface="Calibri" panose="020F0502020204030204" pitchFamily="34" charset="0"/>
              <a:sym typeface="Arial"/>
            </a:endParaRPr>
          </a:p>
          <a:p>
            <a:pPr algn="just">
              <a:buClrTx/>
              <a:buFont typeface="Arial" panose="020B0604020202020204" pitchFamily="34" charset="0"/>
              <a:buChar char="•"/>
            </a:pPr>
            <a:r>
              <a:rPr lang="es-CO" sz="2400" b="1" dirty="0">
                <a:solidFill>
                  <a:schemeClr val="tx2"/>
                </a:solidFill>
                <a:latin typeface="Calibri" panose="020F0502020204030204" pitchFamily="34" charset="0"/>
                <a:ea typeface="Comfortaa"/>
                <a:cs typeface="Calibri" panose="020F0502020204030204" pitchFamily="34" charset="0"/>
                <a:sym typeface="Arial"/>
              </a:rPr>
              <a:t>Pequeñas: </a:t>
            </a:r>
            <a:r>
              <a:rPr lang="es-CO" sz="2400" dirty="0">
                <a:solidFill>
                  <a:schemeClr val="tx2"/>
                </a:solidFill>
                <a:latin typeface="Calibri" panose="020F0502020204030204" pitchFamily="34" charset="0"/>
                <a:ea typeface="Comfortaa"/>
                <a:cs typeface="Calibri" panose="020F0502020204030204" pitchFamily="34" charset="0"/>
                <a:sym typeface="Arial"/>
              </a:rPr>
              <a:t>Para poder realizar una estimación con cierta validez y no perder la visión de la Historia de Usuario, se recomienda que sean mayores de dos días y menores de dos semanas.</a:t>
            </a:r>
          </a:p>
          <a:p>
            <a:pPr algn="just">
              <a:buClrTx/>
              <a:buFont typeface="Arial" panose="020B0604020202020204" pitchFamily="34" charset="0"/>
              <a:buChar char="•"/>
            </a:pPr>
            <a:endParaRPr lang="es-CO" sz="2400" b="1" dirty="0">
              <a:solidFill>
                <a:schemeClr val="tx2"/>
              </a:solidFill>
              <a:latin typeface="Calibri" panose="020F0502020204030204" pitchFamily="34" charset="0"/>
              <a:ea typeface="Comfortaa"/>
              <a:cs typeface="Calibri" panose="020F0502020204030204" pitchFamily="34" charset="0"/>
              <a:sym typeface="Arial"/>
            </a:endParaRPr>
          </a:p>
          <a:p>
            <a:pPr algn="just">
              <a:buClrTx/>
              <a:buFont typeface="Arial" panose="020B0604020202020204" pitchFamily="34" charset="0"/>
              <a:buChar char="•"/>
            </a:pPr>
            <a:r>
              <a:rPr lang="es-CO" sz="2400" b="1" dirty="0">
                <a:solidFill>
                  <a:schemeClr val="tx2"/>
                </a:solidFill>
                <a:latin typeface="Calibri" panose="020F0502020204030204" pitchFamily="34" charset="0"/>
                <a:ea typeface="Comfortaa"/>
                <a:cs typeface="Calibri" panose="020F0502020204030204" pitchFamily="34" charset="0"/>
                <a:sym typeface="Arial"/>
              </a:rPr>
              <a:t>Verificables: </a:t>
            </a:r>
            <a:r>
              <a:rPr lang="es-CO" sz="2400" dirty="0">
                <a:solidFill>
                  <a:schemeClr val="tx2"/>
                </a:solidFill>
                <a:latin typeface="Calibri" panose="020F0502020204030204" pitchFamily="34" charset="0"/>
                <a:ea typeface="Comfortaa"/>
                <a:cs typeface="Calibri" panose="020F0502020204030204" pitchFamily="34" charset="0"/>
                <a:sym typeface="Arial"/>
              </a:rPr>
              <a:t>Este es el gran avance de las Historias de Usuario. Que, junto con el cliente, se acuerdan unos Criterios de Aceptación que verifican si se ha cumplido con las funcionalidades descritas y esperadas.</a:t>
            </a:r>
          </a:p>
          <a:p>
            <a:pPr algn="just"/>
            <a:endParaRPr lang="es-CO" sz="2133" dirty="0">
              <a:solidFill>
                <a:schemeClr val="tx2"/>
              </a:solidFill>
              <a:latin typeface="Calibri" panose="020F0502020204030204" pitchFamily="34" charset="0"/>
              <a:cs typeface="Calibri" panose="020F0502020204030204" pitchFamily="34" charset="0"/>
            </a:endParaRPr>
          </a:p>
        </p:txBody>
      </p:sp>
      <p:sp>
        <p:nvSpPr>
          <p:cNvPr id="4" name="Shape 76"/>
          <p:cNvSpPr txBox="1">
            <a:spLocks/>
          </p:cNvSpPr>
          <p:nvPr/>
        </p:nvSpPr>
        <p:spPr>
          <a:xfrm>
            <a:off x="446080" y="510223"/>
            <a:ext cx="11360800" cy="1096000"/>
          </a:xfrm>
          <a:prstGeom prst="rect">
            <a:avLst/>
          </a:prstGeom>
        </p:spPr>
        <p:txBody>
          <a:bodyPr spcFirstLastPara="1" vert="horz" wrap="square" lIns="121900" tIns="121900" rIns="121900" bIns="121900" rtlCol="0"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50000"/>
              </a:lnSpc>
              <a:spcBef>
                <a:spcPts val="0"/>
              </a:spcBef>
            </a:pP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r>
              <a:rPr lang="es-CO" sz="3200" b="1" dirty="0">
                <a:solidFill>
                  <a:srgbClr val="0B5394"/>
                </a:solidFill>
                <a:latin typeface="Calibri" panose="020F0502020204030204" pitchFamily="34" charset="0"/>
                <a:ea typeface="Comfortaa"/>
                <a:cs typeface="Calibri" panose="020F0502020204030204" pitchFamily="34" charset="0"/>
              </a:rPr>
              <a:t>Características que deben cumplir las historias de usuario</a:t>
            </a:r>
            <a:endParaRPr lang="es-CO" sz="4000" b="1" dirty="0">
              <a:solidFill>
                <a:srgbClr val="0B5394"/>
              </a:solidFill>
              <a:latin typeface="Calibri" panose="020F0502020204030204" pitchFamily="34" charset="0"/>
              <a:ea typeface="Comfortaa"/>
              <a:cs typeface="Calibri" panose="020F0502020204030204" pitchFamily="34" charset="0"/>
              <a:sym typeface="Comfortaa"/>
            </a:endParaRPr>
          </a:p>
        </p:txBody>
      </p:sp>
    </p:spTree>
    <p:extLst>
      <p:ext uri="{BB962C8B-B14F-4D97-AF65-F5344CB8AC3E}">
        <p14:creationId xmlns:p14="http://schemas.microsoft.com/office/powerpoint/2010/main" val="106192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6"/>
          <p:cNvSpPr txBox="1">
            <a:spLocks/>
          </p:cNvSpPr>
          <p:nvPr/>
        </p:nvSpPr>
        <p:spPr>
          <a:xfrm>
            <a:off x="746193" y="510223"/>
            <a:ext cx="11360800" cy="1096000"/>
          </a:xfrm>
          <a:prstGeom prst="rect">
            <a:avLst/>
          </a:prstGeom>
        </p:spPr>
        <p:txBody>
          <a:bodyPr spcFirstLastPara="1" vert="horz" wrap="square" lIns="121900" tIns="121900" rIns="121900" bIns="121900" rtlCol="0"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50000"/>
              </a:lnSpc>
              <a:spcBef>
                <a:spcPts val="0"/>
              </a:spcBef>
            </a:pP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br>
              <a:rPr lang="es-CO" sz="4000" b="1" dirty="0">
                <a:solidFill>
                  <a:srgbClr val="0B5394"/>
                </a:solidFill>
                <a:latin typeface="Calibri" panose="020F0502020204030204" pitchFamily="34" charset="0"/>
                <a:ea typeface="Comfortaa"/>
                <a:cs typeface="Calibri" panose="020F0502020204030204" pitchFamily="34" charset="0"/>
                <a:sym typeface="Comfortaa"/>
              </a:rPr>
            </a:br>
            <a:r>
              <a:rPr lang="es-CO" sz="3200" b="1" dirty="0">
                <a:solidFill>
                  <a:srgbClr val="0B5394"/>
                </a:solidFill>
                <a:latin typeface="Calibri" panose="020F0502020204030204" pitchFamily="34" charset="0"/>
                <a:ea typeface="Comfortaa"/>
                <a:cs typeface="Calibri" panose="020F0502020204030204" pitchFamily="34" charset="0"/>
              </a:rPr>
              <a:t>Historias de Usuario</a:t>
            </a:r>
            <a:endParaRPr lang="es-CO" sz="4000" b="1" dirty="0">
              <a:solidFill>
                <a:srgbClr val="0B5394"/>
              </a:solidFill>
              <a:latin typeface="Calibri" panose="020F0502020204030204" pitchFamily="34" charset="0"/>
              <a:ea typeface="Comfortaa"/>
              <a:cs typeface="Calibri" panose="020F0502020204030204" pitchFamily="34" charset="0"/>
              <a:sym typeface="Comfortaa"/>
            </a:endParaRPr>
          </a:p>
        </p:txBody>
      </p:sp>
      <p:sp>
        <p:nvSpPr>
          <p:cNvPr id="6" name="Rectángulo 5"/>
          <p:cNvSpPr/>
          <p:nvPr/>
        </p:nvSpPr>
        <p:spPr>
          <a:xfrm>
            <a:off x="746194" y="2393131"/>
            <a:ext cx="10991557" cy="2965364"/>
          </a:xfrm>
          <a:prstGeom prst="rect">
            <a:avLst/>
          </a:prstGeom>
        </p:spPr>
        <p:txBody>
          <a:bodyPr wrap="square">
            <a:spAutoFit/>
          </a:bodyPr>
          <a:lstStyle/>
          <a:p>
            <a:pPr algn="just"/>
            <a:r>
              <a:rPr lang="es-CO" sz="2667" b="1" dirty="0">
                <a:solidFill>
                  <a:schemeClr val="tx2"/>
                </a:solidFill>
                <a:latin typeface="Calibri" panose="020F0502020204030204" pitchFamily="34" charset="0"/>
                <a:ea typeface="Comfortaa"/>
                <a:cs typeface="Calibri" panose="020F0502020204030204" pitchFamily="34" charset="0"/>
              </a:rPr>
              <a:t>Una historia de usuario sigue el siguiente formato:</a:t>
            </a:r>
          </a:p>
          <a:p>
            <a:pPr algn="just"/>
            <a:r>
              <a:rPr lang="es-CO" sz="2667" dirty="0">
                <a:solidFill>
                  <a:schemeClr val="tx2"/>
                </a:solidFill>
                <a:latin typeface="Calibri" panose="020F0502020204030204" pitchFamily="34" charset="0"/>
                <a:ea typeface="Comfortaa"/>
                <a:cs typeface="Calibri" panose="020F0502020204030204" pitchFamily="34" charset="0"/>
              </a:rPr>
              <a:t>Como &lt;quién&gt; Quiero &lt;qué&gt; Para &lt;objetivo&gt;.</a:t>
            </a:r>
          </a:p>
          <a:p>
            <a:pPr algn="just"/>
            <a:endParaRPr lang="es-CO" sz="2667" dirty="0">
              <a:solidFill>
                <a:schemeClr val="tx2"/>
              </a:solidFill>
              <a:latin typeface="Calibri" panose="020F0502020204030204" pitchFamily="34" charset="0"/>
              <a:ea typeface="Comfortaa"/>
              <a:cs typeface="Calibri" panose="020F0502020204030204" pitchFamily="34" charset="0"/>
            </a:endParaRPr>
          </a:p>
          <a:p>
            <a:pPr algn="just"/>
            <a:r>
              <a:rPr lang="es-CO" sz="2667" b="1" u="sng" dirty="0">
                <a:solidFill>
                  <a:schemeClr val="tx2"/>
                </a:solidFill>
                <a:latin typeface="Calibri" panose="020F0502020204030204" pitchFamily="34" charset="0"/>
                <a:ea typeface="Comfortaa"/>
                <a:cs typeface="Calibri" panose="020F0502020204030204" pitchFamily="34" charset="0"/>
              </a:rPr>
              <a:t>Ejemplo: </a:t>
            </a:r>
          </a:p>
          <a:p>
            <a:pPr algn="just"/>
            <a:endParaRPr lang="es-CO" sz="2667" dirty="0">
              <a:solidFill>
                <a:schemeClr val="tx2"/>
              </a:solidFill>
              <a:latin typeface="Calibri" panose="020F0502020204030204" pitchFamily="34" charset="0"/>
              <a:ea typeface="Comfortaa"/>
              <a:cs typeface="Calibri" panose="020F0502020204030204" pitchFamily="34" charset="0"/>
            </a:endParaRPr>
          </a:p>
          <a:p>
            <a:pPr algn="just"/>
            <a:r>
              <a:rPr lang="es-CO" sz="2667" dirty="0">
                <a:solidFill>
                  <a:schemeClr val="tx2"/>
                </a:solidFill>
                <a:latin typeface="Calibri" panose="020F0502020204030204" pitchFamily="34" charset="0"/>
                <a:ea typeface="Comfortaa"/>
                <a:cs typeface="Calibri" panose="020F0502020204030204" pitchFamily="34" charset="0"/>
              </a:rPr>
              <a:t>Como </a:t>
            </a:r>
            <a:r>
              <a:rPr lang="es-CO" sz="2667" b="1" dirty="0">
                <a:solidFill>
                  <a:schemeClr val="tx2"/>
                </a:solidFill>
                <a:latin typeface="Calibri" panose="020F0502020204030204" pitchFamily="34" charset="0"/>
                <a:ea typeface="Comfortaa"/>
                <a:cs typeface="Calibri" panose="020F0502020204030204" pitchFamily="34" charset="0"/>
              </a:rPr>
              <a:t>Vendedor</a:t>
            </a:r>
            <a:r>
              <a:rPr lang="es-CO" sz="2667" dirty="0">
                <a:solidFill>
                  <a:schemeClr val="tx2"/>
                </a:solidFill>
                <a:latin typeface="Calibri" panose="020F0502020204030204" pitchFamily="34" charset="0"/>
                <a:ea typeface="Comfortaa"/>
                <a:cs typeface="Calibri" panose="020F0502020204030204" pitchFamily="34" charset="0"/>
              </a:rPr>
              <a:t>, quiero </a:t>
            </a:r>
            <a:r>
              <a:rPr lang="es-CO" sz="2667" b="1" dirty="0">
                <a:solidFill>
                  <a:schemeClr val="tx2"/>
                </a:solidFill>
                <a:latin typeface="Calibri" panose="020F0502020204030204" pitchFamily="34" charset="0"/>
                <a:ea typeface="Comfortaa"/>
                <a:cs typeface="Calibri" panose="020F0502020204030204" pitchFamily="34" charset="0"/>
              </a:rPr>
              <a:t>registrar los productos y cantidades que me solicita un cliente </a:t>
            </a:r>
            <a:r>
              <a:rPr lang="es-CO" sz="2667" dirty="0">
                <a:solidFill>
                  <a:schemeClr val="tx2"/>
                </a:solidFill>
                <a:latin typeface="Calibri" panose="020F0502020204030204" pitchFamily="34" charset="0"/>
                <a:ea typeface="Comfortaa"/>
                <a:cs typeface="Calibri" panose="020F0502020204030204" pitchFamily="34" charset="0"/>
              </a:rPr>
              <a:t>para </a:t>
            </a:r>
            <a:r>
              <a:rPr lang="es-CO" sz="2667" b="1" dirty="0">
                <a:solidFill>
                  <a:schemeClr val="tx2"/>
                </a:solidFill>
                <a:latin typeface="Calibri" panose="020F0502020204030204" pitchFamily="34" charset="0"/>
                <a:ea typeface="Comfortaa"/>
                <a:cs typeface="Calibri" panose="020F0502020204030204" pitchFamily="34" charset="0"/>
              </a:rPr>
              <a:t>crear un pedido de vent</a:t>
            </a:r>
            <a:r>
              <a:rPr lang="es-CO" sz="2667" dirty="0">
                <a:solidFill>
                  <a:schemeClr val="tx2"/>
                </a:solidFill>
                <a:latin typeface="Calibri" panose="020F0502020204030204" pitchFamily="34" charset="0"/>
                <a:ea typeface="Comfortaa"/>
                <a:cs typeface="Calibri" panose="020F0502020204030204" pitchFamily="34" charset="0"/>
              </a:rPr>
              <a:t>a.</a:t>
            </a:r>
          </a:p>
        </p:txBody>
      </p:sp>
    </p:spTree>
    <p:extLst>
      <p:ext uri="{BB962C8B-B14F-4D97-AF65-F5344CB8AC3E}">
        <p14:creationId xmlns:p14="http://schemas.microsoft.com/office/powerpoint/2010/main" val="717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4011" y="286604"/>
            <a:ext cx="11535508" cy="1450757"/>
          </a:xfrm>
        </p:spPr>
        <p:txBody>
          <a:bodyPr>
            <a:normAutofit/>
          </a:bodyPr>
          <a:lstStyle/>
          <a:p>
            <a:r>
              <a:rPr lang="es-CO" sz="3733" b="1" dirty="0">
                <a:solidFill>
                  <a:srgbClr val="0B5394"/>
                </a:solidFill>
                <a:latin typeface="Calibri" panose="020F0502020204030204" pitchFamily="34" charset="0"/>
                <a:ea typeface="Comfortaa"/>
                <a:cs typeface="Calibri" panose="020F0502020204030204" pitchFamily="34" charset="0"/>
                <a:sym typeface="Arial"/>
              </a:rPr>
              <a:t>Taller 1 – Creación Historias de Usuario</a:t>
            </a:r>
          </a:p>
        </p:txBody>
      </p:sp>
      <p:sp>
        <p:nvSpPr>
          <p:cNvPr id="3" name="Marcador de contenido 2"/>
          <p:cNvSpPr>
            <a:spLocks noGrp="1"/>
          </p:cNvSpPr>
          <p:nvPr>
            <p:ph idx="1"/>
          </p:nvPr>
        </p:nvSpPr>
        <p:spPr>
          <a:xfrm>
            <a:off x="694011" y="1845735"/>
            <a:ext cx="10897768" cy="4023360"/>
          </a:xfrm>
        </p:spPr>
        <p:txBody>
          <a:bodyPr>
            <a:normAutofit/>
          </a:bodyPr>
          <a:lstStyle/>
          <a:p>
            <a:pPr>
              <a:buClrTx/>
            </a:pPr>
            <a:r>
              <a:rPr lang="es-CO" sz="2400" dirty="0">
                <a:solidFill>
                  <a:schemeClr val="tx2"/>
                </a:solidFill>
                <a:latin typeface="Calibri" panose="020F0502020204030204" pitchFamily="34" charset="0"/>
                <a:ea typeface="Comfortaa"/>
                <a:cs typeface="Calibri" panose="020F0502020204030204" pitchFamily="34" charset="0"/>
              </a:rPr>
              <a:t>Redactar la historia de usuario para cada uno de los siguientes casos.</a:t>
            </a:r>
          </a:p>
          <a:p>
            <a:pPr>
              <a:buClrTx/>
            </a:pPr>
            <a:endParaRPr lang="es-CO" sz="1867" dirty="0">
              <a:solidFill>
                <a:schemeClr val="tx2"/>
              </a:solidFill>
              <a:latin typeface="Calibri" panose="020F0502020204030204" pitchFamily="34" charset="0"/>
              <a:ea typeface="Comfortaa"/>
              <a:cs typeface="Calibri" panose="020F0502020204030204" pitchFamily="34" charset="0"/>
            </a:endParaRPr>
          </a:p>
          <a:p>
            <a:pPr lvl="1">
              <a:buClrTx/>
              <a:buFont typeface="Wingdings" panose="05000000000000000000" pitchFamily="2" charset="2"/>
              <a:buChar char="ü"/>
            </a:pPr>
            <a:r>
              <a:rPr lang="es-CO" sz="1867" dirty="0">
                <a:solidFill>
                  <a:schemeClr val="tx2"/>
                </a:solidFill>
                <a:latin typeface="Calibri" panose="020F0502020204030204" pitchFamily="34" charset="0"/>
                <a:ea typeface="Comfortaa"/>
                <a:cs typeface="Calibri" panose="020F0502020204030204" pitchFamily="34" charset="0"/>
              </a:rPr>
              <a:t>Compra de productos para el hogar, desde una aplicación móvil. – Rol ama de casa</a:t>
            </a:r>
          </a:p>
          <a:p>
            <a:pPr lvl="1">
              <a:buClrTx/>
              <a:buFont typeface="Wingdings" panose="05000000000000000000" pitchFamily="2" charset="2"/>
              <a:buChar char="ü"/>
            </a:pPr>
            <a:endParaRPr lang="es-CO" sz="1867" dirty="0">
              <a:solidFill>
                <a:schemeClr val="tx2"/>
              </a:solidFill>
              <a:latin typeface="Calibri" panose="020F0502020204030204" pitchFamily="34" charset="0"/>
              <a:ea typeface="Comfortaa"/>
              <a:cs typeface="Calibri" panose="020F0502020204030204" pitchFamily="34" charset="0"/>
            </a:endParaRPr>
          </a:p>
          <a:p>
            <a:pPr lvl="1">
              <a:buClrTx/>
              <a:buFont typeface="Wingdings" panose="05000000000000000000" pitchFamily="2" charset="2"/>
              <a:buChar char="ü"/>
            </a:pPr>
            <a:r>
              <a:rPr lang="es-CO" sz="1867" dirty="0">
                <a:solidFill>
                  <a:schemeClr val="tx2"/>
                </a:solidFill>
                <a:latin typeface="Calibri" panose="020F0502020204030204" pitchFamily="34" charset="0"/>
                <a:ea typeface="Comfortaa"/>
                <a:cs typeface="Calibri" panose="020F0502020204030204" pitchFamily="34" charset="0"/>
              </a:rPr>
              <a:t>Matriculas online desde una aplicación Web – Rol estudiante</a:t>
            </a:r>
          </a:p>
          <a:p>
            <a:pPr lvl="1">
              <a:buClrTx/>
              <a:buFont typeface="Wingdings" panose="05000000000000000000" pitchFamily="2" charset="2"/>
              <a:buChar char="ü"/>
            </a:pPr>
            <a:endParaRPr lang="es-CO" sz="1867" dirty="0">
              <a:solidFill>
                <a:schemeClr val="tx2"/>
              </a:solidFill>
              <a:latin typeface="Calibri" panose="020F0502020204030204" pitchFamily="34" charset="0"/>
              <a:ea typeface="Comfortaa"/>
              <a:cs typeface="Calibri" panose="020F0502020204030204" pitchFamily="34" charset="0"/>
            </a:endParaRPr>
          </a:p>
          <a:p>
            <a:pPr lvl="1">
              <a:buClrTx/>
              <a:buFont typeface="Wingdings" panose="05000000000000000000" pitchFamily="2" charset="2"/>
              <a:buChar char="ü"/>
            </a:pPr>
            <a:r>
              <a:rPr lang="es-CO" sz="1867" dirty="0">
                <a:solidFill>
                  <a:schemeClr val="tx2"/>
                </a:solidFill>
                <a:latin typeface="Calibri" panose="020F0502020204030204" pitchFamily="34" charset="0"/>
                <a:ea typeface="Comfortaa"/>
                <a:cs typeface="Calibri" panose="020F0502020204030204" pitchFamily="34" charset="0"/>
              </a:rPr>
              <a:t>Registro de las notas finales de los estudiantes  en una aplicación </a:t>
            </a:r>
            <a:r>
              <a:rPr lang="es-CO" sz="1867" dirty="0" err="1">
                <a:solidFill>
                  <a:schemeClr val="tx2"/>
                </a:solidFill>
                <a:latin typeface="Calibri" panose="020F0502020204030204" pitchFamily="34" charset="0"/>
                <a:ea typeface="Comfortaa"/>
                <a:cs typeface="Calibri" panose="020F0502020204030204" pitchFamily="34" charset="0"/>
              </a:rPr>
              <a:t>stan</a:t>
            </a:r>
            <a:r>
              <a:rPr lang="es-CO" sz="1867" dirty="0">
                <a:solidFill>
                  <a:schemeClr val="tx2"/>
                </a:solidFill>
                <a:latin typeface="Calibri" panose="020F0502020204030204" pitchFamily="34" charset="0"/>
                <a:ea typeface="Comfortaa"/>
                <a:cs typeface="Calibri" panose="020F0502020204030204" pitchFamily="34" charset="0"/>
              </a:rPr>
              <a:t> </a:t>
            </a:r>
            <a:r>
              <a:rPr lang="es-CO" sz="1867" dirty="0" err="1">
                <a:solidFill>
                  <a:schemeClr val="tx2"/>
                </a:solidFill>
                <a:latin typeface="Calibri" panose="020F0502020204030204" pitchFamily="34" charset="0"/>
                <a:ea typeface="Comfortaa"/>
                <a:cs typeface="Calibri" panose="020F0502020204030204" pitchFamily="34" charset="0"/>
              </a:rPr>
              <a:t>alone</a:t>
            </a:r>
            <a:r>
              <a:rPr lang="es-CO" sz="1867" dirty="0">
                <a:solidFill>
                  <a:schemeClr val="tx2"/>
                </a:solidFill>
                <a:latin typeface="Calibri" panose="020F0502020204030204" pitchFamily="34" charset="0"/>
                <a:ea typeface="Comfortaa"/>
                <a:cs typeface="Calibri" panose="020F0502020204030204" pitchFamily="34" charset="0"/>
              </a:rPr>
              <a:t> – Rol profesor</a:t>
            </a:r>
          </a:p>
          <a:p>
            <a:pPr lvl="1">
              <a:buClrTx/>
              <a:buFont typeface="Wingdings" panose="05000000000000000000" pitchFamily="2" charset="2"/>
              <a:buChar char="ü"/>
            </a:pPr>
            <a:endParaRPr lang="es-CO" sz="1867" dirty="0">
              <a:solidFill>
                <a:schemeClr val="tx2"/>
              </a:solidFill>
              <a:latin typeface="Calibri" panose="020F0502020204030204" pitchFamily="34" charset="0"/>
              <a:ea typeface="Comfortaa"/>
              <a:cs typeface="Calibri" panose="020F0502020204030204" pitchFamily="34" charset="0"/>
            </a:endParaRPr>
          </a:p>
          <a:p>
            <a:pPr lvl="1">
              <a:buClrTx/>
              <a:buFont typeface="Wingdings" panose="05000000000000000000" pitchFamily="2" charset="2"/>
              <a:buChar char="ü"/>
            </a:pPr>
            <a:r>
              <a:rPr lang="es-CO" sz="1867" dirty="0">
                <a:solidFill>
                  <a:schemeClr val="tx2"/>
                </a:solidFill>
                <a:latin typeface="Calibri" panose="020F0502020204030204" pitchFamily="34" charset="0"/>
                <a:ea typeface="Comfortaa"/>
                <a:cs typeface="Calibri" panose="020F0502020204030204" pitchFamily="34" charset="0"/>
              </a:rPr>
              <a:t>Control de </a:t>
            </a:r>
            <a:r>
              <a:rPr lang="es-CO" sz="1867" dirty="0" err="1">
                <a:solidFill>
                  <a:schemeClr val="tx2"/>
                </a:solidFill>
                <a:latin typeface="Calibri" panose="020F0502020204030204" pitchFamily="34" charset="0"/>
                <a:ea typeface="Comfortaa"/>
                <a:cs typeface="Calibri" panose="020F0502020204030204" pitchFamily="34" charset="0"/>
              </a:rPr>
              <a:t>pasientes</a:t>
            </a:r>
            <a:r>
              <a:rPr lang="es-CO" sz="1867" dirty="0">
                <a:solidFill>
                  <a:schemeClr val="tx2"/>
                </a:solidFill>
                <a:latin typeface="Calibri" panose="020F0502020204030204" pitchFamily="34" charset="0"/>
                <a:ea typeface="Comfortaa"/>
                <a:cs typeface="Calibri" panose="020F0502020204030204" pitchFamily="34" charset="0"/>
              </a:rPr>
              <a:t> e historial clínico en una aplicación web – Rol Médico</a:t>
            </a:r>
          </a:p>
          <a:p>
            <a:pPr>
              <a:buClrTx/>
              <a:buFont typeface="Wingdings" panose="05000000000000000000" pitchFamily="2" charset="2"/>
              <a:buChar char="Ø"/>
            </a:pPr>
            <a:endParaRPr lang="es-CO" dirty="0">
              <a:solidFill>
                <a:schemeClr val="tx2"/>
              </a:solidFill>
              <a:latin typeface="Calibri" panose="020F0502020204030204" pitchFamily="34" charset="0"/>
              <a:ea typeface="Comfortaa"/>
              <a:cs typeface="Calibri" panose="020F0502020204030204" pitchFamily="34" charset="0"/>
            </a:endParaRPr>
          </a:p>
          <a:p>
            <a:pPr>
              <a:buClrTx/>
            </a:pPr>
            <a:endParaRPr lang="es-CO" sz="2400" dirty="0">
              <a:solidFill>
                <a:schemeClr val="tx2"/>
              </a:solidFill>
              <a:latin typeface="Calibri" panose="020F0502020204030204" pitchFamily="34" charset="0"/>
              <a:ea typeface="Comfortaa"/>
              <a:cs typeface="Calibri" panose="020F0502020204030204" pitchFamily="34" charset="0"/>
            </a:endParaRPr>
          </a:p>
          <a:p>
            <a:pPr>
              <a:buClrTx/>
            </a:pPr>
            <a:endParaRPr lang="es-CO" sz="2400" dirty="0">
              <a:solidFill>
                <a:schemeClr val="tx2"/>
              </a:solidFill>
              <a:latin typeface="Calibri" panose="020F0502020204030204" pitchFamily="34" charset="0"/>
              <a:ea typeface="Comfortaa"/>
              <a:cs typeface="Calibri" panose="020F0502020204030204" pitchFamily="34" charset="0"/>
            </a:endParaRPr>
          </a:p>
        </p:txBody>
      </p:sp>
    </p:spTree>
    <p:extLst>
      <p:ext uri="{BB962C8B-B14F-4D97-AF65-F5344CB8AC3E}">
        <p14:creationId xmlns:p14="http://schemas.microsoft.com/office/powerpoint/2010/main" val="109484263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TotalTime>
  <Words>1596</Words>
  <Application>Microsoft Office PowerPoint</Application>
  <PresentationFormat>Panorámica</PresentationFormat>
  <Paragraphs>212</Paragraphs>
  <Slides>26</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Calibri</vt:lpstr>
      <vt:lpstr>Century Gothic</vt:lpstr>
      <vt:lpstr>Comfortaa</vt:lpstr>
      <vt:lpstr>Wingdings</vt:lpstr>
      <vt:lpstr>Wingdings 3</vt:lpstr>
      <vt:lpstr>Espiral</vt:lpstr>
      <vt:lpstr>Presentación de PowerPoint</vt:lpstr>
      <vt:lpstr>BDD (Behaviorial-Driven Development )</vt:lpstr>
      <vt:lpstr>Conexión personas técnicas - negocio</vt:lpstr>
      <vt:lpstr>Presentación de PowerPoint</vt:lpstr>
      <vt:lpstr>Presentación de PowerPoint</vt:lpstr>
      <vt:lpstr>Presentación de PowerPoint</vt:lpstr>
      <vt:lpstr>Presentación de PowerPoint</vt:lpstr>
      <vt:lpstr>Presentación de PowerPoint</vt:lpstr>
      <vt:lpstr>Taller 1 – Creación Historias de Usuario</vt:lpstr>
      <vt:lpstr>GHERKIN</vt:lpstr>
      <vt:lpstr>Presentación de PowerPoint</vt:lpstr>
      <vt:lpstr>Presentación de PowerPoint</vt:lpstr>
      <vt:lpstr>Ejemplo: </vt:lpstr>
      <vt:lpstr>Conceptos - Features</vt:lpstr>
      <vt:lpstr>Conceptos - Escenarios</vt:lpstr>
      <vt:lpstr>Conceptos - Background</vt:lpstr>
      <vt:lpstr>Conceptos - Given</vt:lpstr>
      <vt:lpstr>Conceptos - When</vt:lpstr>
      <vt:lpstr>Conceptos - Then</vt:lpstr>
      <vt:lpstr>Conceptos - But</vt:lpstr>
      <vt:lpstr>Conceptos - Scenario outline, examples</vt:lpstr>
      <vt:lpstr>Buenas y malas prácticas</vt:lpstr>
      <vt:lpstr>Ejercicio - Solución</vt:lpstr>
      <vt:lpstr>Taller 2 – Gherkin</vt:lpstr>
      <vt:lpstr>Referencias</vt:lpstr>
      <vt:lpstr>GLOSARIO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Yeison Arias</dc:creator>
  <cp:lastModifiedBy>Yeison Arias</cp:lastModifiedBy>
  <cp:revision>1</cp:revision>
  <dcterms:created xsi:type="dcterms:W3CDTF">2018-10-17T15:57:25Z</dcterms:created>
  <dcterms:modified xsi:type="dcterms:W3CDTF">2018-10-17T16:00:16Z</dcterms:modified>
</cp:coreProperties>
</file>