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8"/>
  </p:notesMasterIdLst>
  <p:sldIdLst>
    <p:sldId id="293" r:id="rId2"/>
    <p:sldId id="294" r:id="rId3"/>
    <p:sldId id="297" r:id="rId4"/>
    <p:sldId id="295" r:id="rId5"/>
    <p:sldId id="302" r:id="rId6"/>
    <p:sldId id="296" r:id="rId7"/>
    <p:sldId id="298" r:id="rId8"/>
    <p:sldId id="304" r:id="rId9"/>
    <p:sldId id="301" r:id="rId10"/>
    <p:sldId id="305" r:id="rId11"/>
    <p:sldId id="307" r:id="rId12"/>
    <p:sldId id="306" r:id="rId13"/>
    <p:sldId id="308" r:id="rId14"/>
    <p:sldId id="309" r:id="rId15"/>
    <p:sldId id="285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1A50-54F3-4945-91C8-FB51055DFC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A097E-FFA5-4A1F-B6B9-E553767207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94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3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10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00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63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12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89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520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6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08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10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6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733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3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5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1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8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E943-2409-44A0-AA01-224096068864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4901CF-7075-4BCD-8FB0-D7C7399D1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50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216v4_t7akecmNEenhGSGc1UGs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rome.google.com/webstore/detail/tidy-gherkin/nobemmencanophcnicjhfhnjiimegjeo?utm_source=gmai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/>
          </p:cNvSpPr>
          <p:nvPr/>
        </p:nvSpPr>
        <p:spPr>
          <a:xfrm>
            <a:off x="672285" y="1879076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4000" b="1" dirty="0">
                <a:solidFill>
                  <a:srgbClr val="0B5394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CUCUMBER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3733" b="1" dirty="0">
                <a:solidFill>
                  <a:srgbClr val="0B5394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Prácticas de Automatización de Pruebas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3200" b="1" dirty="0">
                <a:solidFill>
                  <a:srgbClr val="0B5394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Dirección de servicios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9874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Buenas practicas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3" y="1919863"/>
            <a:ext cx="5758232" cy="15820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469" y="4225217"/>
            <a:ext cx="5651379" cy="18345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05993" y="3377915"/>
            <a:ext cx="397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Por medio de una tabla puedo enviar los datos en un escenario</a:t>
            </a:r>
          </a:p>
        </p:txBody>
      </p:sp>
    </p:spTree>
    <p:extLst>
      <p:ext uri="{BB962C8B-B14F-4D97-AF65-F5344CB8AC3E}">
        <p14:creationId xmlns:p14="http://schemas.microsoft.com/office/powerpoint/2010/main" val="36081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Buenas practicas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133600"/>
            <a:ext cx="6616700" cy="387077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347935" y="2768315"/>
            <a:ext cx="3972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Realizar todo en un mismo lenguaje en el </a:t>
            </a:r>
            <a:r>
              <a:rPr lang="es-CO" sz="24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CO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13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Taller</a:t>
            </a:r>
            <a:r>
              <a:rPr lang="es-CO" dirty="0">
                <a:latin typeface="+mn-lt"/>
              </a:rPr>
              <a:t>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32933" y="1893043"/>
            <a:ext cx="7068217" cy="1980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AutoNum type="arabicPeriod"/>
            </a:pPr>
            <a:r>
              <a:rPr lang="es-CO" sz="2400" dirty="0"/>
              <a:t>Crear un proyecto en java</a:t>
            </a:r>
          </a:p>
          <a:p>
            <a:pPr marL="457189" indent="-457189">
              <a:buAutoNum type="arabicPeriod"/>
            </a:pPr>
            <a:r>
              <a:rPr lang="es-CO" sz="2400" dirty="0"/>
              <a:t>Crear un </a:t>
            </a:r>
            <a:r>
              <a:rPr lang="es-CO" sz="2400" dirty="0" err="1"/>
              <a:t>Source</a:t>
            </a:r>
            <a:r>
              <a:rPr lang="es-CO" sz="2400" dirty="0"/>
              <a:t> Folder </a:t>
            </a:r>
            <a:r>
              <a:rPr lang="es-CO" sz="2400" dirty="0">
                <a:sym typeface="Wingdings" panose="05000000000000000000" pitchFamily="2" charset="2"/>
              </a:rPr>
              <a:t> </a:t>
            </a:r>
            <a:r>
              <a:rPr lang="es-CO" sz="2400" b="1" dirty="0" err="1">
                <a:sym typeface="Wingdings" panose="05000000000000000000" pitchFamily="2" charset="2"/>
              </a:rPr>
              <a:t>src</a:t>
            </a:r>
            <a:r>
              <a:rPr lang="es-CO" sz="2400" b="1" dirty="0">
                <a:sym typeface="Wingdings" panose="05000000000000000000" pitchFamily="2" charset="2"/>
              </a:rPr>
              <a:t>/test/</a:t>
            </a:r>
            <a:r>
              <a:rPr lang="es-CO" sz="2400" b="1" dirty="0" err="1">
                <a:sym typeface="Wingdings" panose="05000000000000000000" pitchFamily="2" charset="2"/>
              </a:rPr>
              <a:t>resources</a:t>
            </a:r>
            <a:endParaRPr lang="es-CO" sz="2400" b="1" dirty="0"/>
          </a:p>
          <a:p>
            <a:pPr marL="457189" indent="-457189">
              <a:buAutoNum type="arabicPeriod"/>
            </a:pPr>
            <a:r>
              <a:rPr lang="es-CO" sz="2400" dirty="0"/>
              <a:t>Crear un paquete llamado </a:t>
            </a:r>
            <a:r>
              <a:rPr lang="es-CO" sz="2400" b="1" dirty="0" err="1"/>
              <a:t>features</a:t>
            </a:r>
            <a:endParaRPr lang="es-CO" sz="2400" b="1" dirty="0"/>
          </a:p>
          <a:p>
            <a:pPr marL="457189" indent="-457189">
              <a:buAutoNum type="arabicPeriod"/>
            </a:pPr>
            <a:r>
              <a:rPr lang="es-CO" sz="2400" dirty="0"/>
              <a:t>Crear un archivo</a:t>
            </a:r>
            <a:r>
              <a:rPr lang="es-CO" sz="2667" dirty="0"/>
              <a:t> </a:t>
            </a:r>
            <a:r>
              <a:rPr lang="es-CO" sz="2667" b="1" dirty="0"/>
              <a:t>.</a:t>
            </a:r>
            <a:r>
              <a:rPr lang="es-CO" sz="2400" b="1" dirty="0" err="1"/>
              <a:t>feature</a:t>
            </a:r>
            <a:r>
              <a:rPr lang="es-CO" sz="2400" b="1" dirty="0"/>
              <a:t>, </a:t>
            </a:r>
            <a:r>
              <a:rPr lang="es-CO" sz="2400" dirty="0"/>
              <a:t>para los siguientes casos.</a:t>
            </a:r>
          </a:p>
          <a:p>
            <a:pPr marL="457189" indent="-457189">
              <a:buAutoNum type="arabicPeriod"/>
            </a:pPr>
            <a:endParaRPr lang="es-CO" sz="2400" dirty="0"/>
          </a:p>
        </p:txBody>
      </p:sp>
      <p:sp>
        <p:nvSpPr>
          <p:cNvPr id="7" name="Rectángulo 6"/>
          <p:cNvSpPr/>
          <p:nvPr/>
        </p:nvSpPr>
        <p:spPr>
          <a:xfrm>
            <a:off x="1132932" y="3851327"/>
            <a:ext cx="5982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/>
            <a:r>
              <a:rPr lang="es-CO" sz="2400" b="1" dirty="0"/>
              <a:t>Caso 1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es-CO" sz="2400" dirty="0" err="1"/>
              <a:t>Logueo</a:t>
            </a:r>
            <a:r>
              <a:rPr lang="es-CO" sz="2400" dirty="0"/>
              <a:t> exitoso a la sucursal virtual persona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es-CO" sz="2400" dirty="0" err="1"/>
              <a:t>Logeuo</a:t>
            </a:r>
            <a:r>
              <a:rPr lang="es-CO" sz="2400" dirty="0"/>
              <a:t> fallido a la sucursal virtual persona</a:t>
            </a:r>
          </a:p>
        </p:txBody>
      </p:sp>
    </p:spTree>
    <p:extLst>
      <p:ext uri="{BB962C8B-B14F-4D97-AF65-F5344CB8AC3E}">
        <p14:creationId xmlns:p14="http://schemas.microsoft.com/office/powerpoint/2010/main" val="20155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Taller 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97280" y="1901293"/>
            <a:ext cx="1013623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/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Caso 2 – </a:t>
            </a:r>
            <a:r>
              <a:rPr lang="es-CO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s-CO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endParaRPr lang="es-CO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Reservar tiquetes de Medellin a Canadá; desde la aplicación web de Avianca:</a:t>
            </a:r>
          </a:p>
          <a:p>
            <a:pPr marL="380990" lvl="6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Clase económica</a:t>
            </a:r>
          </a:p>
          <a:p>
            <a:pPr marL="380990" lvl="6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Personas: 2 niños y 2 adultos</a:t>
            </a:r>
          </a:p>
          <a:p>
            <a:pPr marL="380990" lvl="6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Crear 1 escenario negativo y un exitoso</a:t>
            </a:r>
          </a:p>
          <a:p>
            <a:pPr marL="380990" lvl="6" indent="-380990">
              <a:buFont typeface="Arial" panose="020B0604020202020204" pitchFamily="34" charset="0"/>
              <a:buChar char="•"/>
            </a:pPr>
            <a:endParaRPr lang="es-C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Reservar tiquetes de Bogotá a Paris; desde la aplicación web de Avianca:</a:t>
            </a:r>
          </a:p>
          <a:p>
            <a:pPr marL="380990" lvl="6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Clase ejecutiva</a:t>
            </a:r>
          </a:p>
          <a:p>
            <a:pPr marL="380990" lvl="6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Personas: 4 niños y 4 adultos</a:t>
            </a:r>
          </a:p>
          <a:p>
            <a:pPr marL="380990" lvl="6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Crear 1 escenario negativo y un exitoso</a:t>
            </a:r>
          </a:p>
          <a:p>
            <a:pPr marL="380990" lvl="6" indent="-380990">
              <a:buFont typeface="Arial" panose="020B0604020202020204" pitchFamily="34" charset="0"/>
              <a:buChar char="•"/>
            </a:pPr>
            <a:endParaRPr lang="es-C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4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Taller 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97281" y="2575741"/>
            <a:ext cx="68781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/>
            <a:r>
              <a:rPr lang="es-CO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Caso 3 - </a:t>
            </a:r>
            <a:r>
              <a:rPr lang="es-CO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s-CO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Realizar un pago desde la sucursal virtual personas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Pago de TC Visa $100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Pago TC </a:t>
            </a:r>
            <a:r>
              <a:rPr lang="es-C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Amex</a:t>
            </a: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 $200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cs typeface="Calibri" panose="020F0502020204030204" pitchFamily="34" charset="0"/>
              </a:rPr>
              <a:t>Pago TC Master $500</a:t>
            </a:r>
          </a:p>
        </p:txBody>
      </p:sp>
    </p:spTree>
    <p:extLst>
      <p:ext uri="{BB962C8B-B14F-4D97-AF65-F5344CB8AC3E}">
        <p14:creationId xmlns:p14="http://schemas.microsoft.com/office/powerpoint/2010/main" val="27197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415600" y="185967"/>
            <a:ext cx="11360800" cy="1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" sz="4000" b="1" dirty="0">
                <a:solidFill>
                  <a:srgbClr val="0B5394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Referencias</a:t>
            </a:r>
            <a:endParaRPr dirty="0"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346200" y="1656367"/>
            <a:ext cx="9499600" cy="3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Comfortaa"/>
              <a:buChar char="●"/>
            </a:pPr>
            <a:r>
              <a:rPr lang="es" sz="2400" u="sng" dirty="0">
                <a:solidFill>
                  <a:srgbClr val="C00000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  <a:hlinkClick r:id="rId3"/>
              </a:rPr>
              <a:t>Gherkin… Una guía de supervivencia ágil</a:t>
            </a:r>
            <a:endParaRPr sz="2400" dirty="0">
              <a:solidFill>
                <a:srgbClr val="C00000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marL="609585" indent="-423323">
              <a:lnSpc>
                <a:spcPct val="115000"/>
              </a:lnSpc>
              <a:buSzPts val="1400"/>
              <a:buFont typeface="Comfortaa"/>
              <a:buChar char="●"/>
            </a:pPr>
            <a:r>
              <a:rPr lang="es" sz="2400" u="sng" dirty="0">
                <a:solidFill>
                  <a:srgbClr val="C00000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  <a:hlinkClick r:id="rId4"/>
              </a:rPr>
              <a:t>Tidy App - Gherkin</a:t>
            </a:r>
            <a:endParaRPr sz="2400" dirty="0">
              <a:solidFill>
                <a:srgbClr val="C00000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endParaRPr sz="4000" b="1" dirty="0">
              <a:solidFill>
                <a:srgbClr val="C00000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" sz="2400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"Tidy Gherkin"</a:t>
            </a:r>
            <a:endParaRPr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2400" u="sng" dirty="0">
              <a:solidFill>
                <a:srgbClr val="C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  <a:hlinkClick r:id="rId4"/>
            </a:endParaRPr>
          </a:p>
          <a:p>
            <a:endParaRPr sz="4000" b="1" dirty="0">
              <a:solidFill>
                <a:srgbClr val="C00000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algn="ctr"/>
            <a:endParaRPr sz="4000" b="1" dirty="0">
              <a:solidFill>
                <a:srgbClr val="C00000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cxnSp>
        <p:nvCxnSpPr>
          <p:cNvPr id="186" name="Shape 186"/>
          <p:cNvCxnSpPr/>
          <p:nvPr/>
        </p:nvCxnSpPr>
        <p:spPr>
          <a:xfrm>
            <a:off x="322000" y="1177167"/>
            <a:ext cx="11548000" cy="216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131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415600" y="185967"/>
            <a:ext cx="11360800" cy="1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" sz="4000" b="1" dirty="0">
                <a:solidFill>
                  <a:srgbClr val="0B5394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GLOSARIO</a:t>
            </a:r>
            <a:endParaRPr dirty="0"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777762" y="1281967"/>
            <a:ext cx="9582966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Feature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(Característica). 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Scenario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(Escenario).  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Step (Paso). 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Given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When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Then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And y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But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(Dado, Cuando,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Entonce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Y, Pero). 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Background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(Antecedentes). 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Scenario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Outline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with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Examples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(Esquema del escenario con Ejemplos).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Step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Definition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(Definición del Paso o esqueleto del caso de prueba). 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TDD ó Test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Driven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Development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(Desarrollo guiado por Pruebas) 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BDD ó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Behaviour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Driven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r>
              <a:rPr lang="es-CO" sz="25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Development</a:t>
            </a:r>
            <a:r>
              <a:rPr lang="es-CO" sz="25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(Desarrollo guiado por Comportamiento).</a:t>
            </a:r>
            <a:endParaRPr sz="2533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22000" y="1177167"/>
            <a:ext cx="11548000" cy="216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578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FF6805C-8DFC-4345-86FF-902FFE43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866" y="2657774"/>
            <a:ext cx="2497561" cy="10021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9FB2D7-EE8C-43B2-AF70-06BBCBBC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04" y="1311275"/>
            <a:ext cx="3423697" cy="11122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CD5D4F-BE82-4C40-8C40-3B0A7799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793" y="3631135"/>
            <a:ext cx="2828959" cy="9429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652F5D-75F2-4B07-908B-62BD74DA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286" y="4975174"/>
            <a:ext cx="1198653" cy="1198653"/>
          </a:xfrm>
          <a:prstGeom prst="rect">
            <a:avLst/>
          </a:prstGeom>
        </p:spPr>
      </p:pic>
      <p:sp>
        <p:nvSpPr>
          <p:cNvPr id="4" name="Shape 76"/>
          <p:cNvSpPr txBox="1">
            <a:spLocks/>
          </p:cNvSpPr>
          <p:nvPr/>
        </p:nvSpPr>
        <p:spPr>
          <a:xfrm>
            <a:off x="1680895" y="376812"/>
            <a:ext cx="6869084" cy="1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4000" b="1" dirty="0">
                <a:solidFill>
                  <a:srgbClr val="0B5394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Herramientas BDD</a:t>
            </a:r>
            <a:endParaRPr lang="es-CO" sz="4800" dirty="0"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5" name="Shape 77"/>
          <p:cNvSpPr txBox="1"/>
          <p:nvPr/>
        </p:nvSpPr>
        <p:spPr>
          <a:xfrm>
            <a:off x="310127" y="2169954"/>
            <a:ext cx="8239852" cy="4003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En el mercado existe gran variedad de herramientas y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framewoks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que ofrecen implementaciones a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travez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de notación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Gherkin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algunos ejemplos son: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Behat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(PHP),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Specflow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(.NET),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Cucumber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(Java, Ruby),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Jabehave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(Java).</a:t>
            </a:r>
          </a:p>
          <a:p>
            <a:pPr algn="just"/>
            <a:endParaRPr lang="es-CO" sz="2133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Se elige entonces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Cucumber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debido a que es una herramienta más nueva que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Jbehave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y a pesar de eso tiene una excelente documentación, además soporta Java 8 y su comunidad es más extensa y más activa.</a:t>
            </a:r>
          </a:p>
        </p:txBody>
      </p:sp>
    </p:spTree>
    <p:extLst>
      <p:ext uri="{BB962C8B-B14F-4D97-AF65-F5344CB8AC3E}">
        <p14:creationId xmlns:p14="http://schemas.microsoft.com/office/powerpoint/2010/main" val="318350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/>
          <p:cNvSpPr txBox="1">
            <a:spLocks/>
          </p:cNvSpPr>
          <p:nvPr/>
        </p:nvSpPr>
        <p:spPr>
          <a:xfrm>
            <a:off x="1607055" y="324682"/>
            <a:ext cx="11360800" cy="1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4000" b="1" dirty="0">
                <a:solidFill>
                  <a:srgbClr val="0B5394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CUCUMBER</a:t>
            </a:r>
            <a:endParaRPr lang="es-CO" sz="4800" dirty="0"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5" name="Shape 77"/>
          <p:cNvSpPr txBox="1"/>
          <p:nvPr/>
        </p:nvSpPr>
        <p:spPr>
          <a:xfrm>
            <a:off x="1055923" y="2153549"/>
            <a:ext cx="9568535" cy="195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Es </a:t>
            </a:r>
            <a:r>
              <a:rPr lang="es-CO" sz="2133" dirty="0" err="1">
                <a:latin typeface="Calibri" panose="020F0502020204030204" pitchFamily="34" charset="0"/>
                <a:cs typeface="Calibri" panose="020F0502020204030204" pitchFamily="34" charset="0"/>
              </a:rPr>
              <a:t>Cucumber</a:t>
            </a:r>
            <a:r>
              <a:rPr lang="es-CO" sz="2133" dirty="0">
                <a:latin typeface="Calibri" panose="020F0502020204030204" pitchFamily="34" charset="0"/>
                <a:cs typeface="Calibri" panose="020F0502020204030204" pitchFamily="34" charset="0"/>
              </a:rPr>
              <a:t> es una herramienta de software que los </a:t>
            </a:r>
            <a:r>
              <a:rPr lang="es-CO" sz="2133" dirty="0" err="1">
                <a:latin typeface="Calibri" panose="020F0502020204030204" pitchFamily="34" charset="0"/>
                <a:cs typeface="Calibri" panose="020F0502020204030204" pitchFamily="34" charset="0"/>
              </a:rPr>
              <a:t>automatizadores</a:t>
            </a:r>
            <a:r>
              <a:rPr lang="es-CO" sz="2133" dirty="0">
                <a:latin typeface="Calibri" panose="020F0502020204030204" pitchFamily="34" charset="0"/>
                <a:cs typeface="Calibri" panose="020F0502020204030204" pitchFamily="34" charset="0"/>
              </a:rPr>
              <a:t>  utilizan para probar un software. esta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escrita en Ruby pero puede ser utilizado para probar código escrito tanto en Ruby como en otros lenguajes, incluyendo Java, C#, Python, .NET, Flex y muchas otras.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6272C8-1016-4768-85E6-70FE8999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2" y="0"/>
            <a:ext cx="3810000" cy="1625600"/>
          </a:xfrm>
          <a:prstGeom prst="rect">
            <a:avLst/>
          </a:prstGeom>
        </p:spPr>
      </p:pic>
      <p:sp>
        <p:nvSpPr>
          <p:cNvPr id="8" name="Shape 77">
            <a:extLst>
              <a:ext uri="{FF2B5EF4-FFF2-40B4-BE49-F238E27FC236}">
                <a16:creationId xmlns:a16="http://schemas.microsoft.com/office/drawing/2014/main" id="{D6EEEC11-F569-466B-8A55-A03BF2F59FE2}"/>
              </a:ext>
            </a:extLst>
          </p:cNvPr>
          <p:cNvSpPr txBox="1"/>
          <p:nvPr/>
        </p:nvSpPr>
        <p:spPr>
          <a:xfrm>
            <a:off x="831201" y="4494043"/>
            <a:ext cx="9793257" cy="149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Básicamente, lo que hace </a:t>
            </a:r>
            <a:r>
              <a:rPr lang="es-CO" sz="2133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Cucumber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es transformar una especificación bajo </a:t>
            </a:r>
            <a:r>
              <a:rPr lang="es-CO" sz="2133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Gherkin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en un </a:t>
            </a:r>
            <a:r>
              <a:rPr lang="es-CO" sz="2133" u="sng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lenguaje de programación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creando el esqueleto de lo que típicamente será una prueba, ya en un lenguaje de alto nivel. </a:t>
            </a:r>
          </a:p>
          <a:p>
            <a:pPr algn="just"/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endParaRPr sz="2133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55716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/>
          <p:cNvSpPr txBox="1">
            <a:spLocks/>
          </p:cNvSpPr>
          <p:nvPr/>
        </p:nvSpPr>
        <p:spPr>
          <a:xfrm>
            <a:off x="1884146" y="448309"/>
            <a:ext cx="11360800" cy="1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4000" b="1" dirty="0">
                <a:solidFill>
                  <a:srgbClr val="0B5394"/>
                </a:solidFill>
                <a:latin typeface="+mn-lt"/>
                <a:ea typeface="Comfortaa"/>
                <a:cs typeface="Comfortaa"/>
                <a:sym typeface="Comfortaa"/>
              </a:rPr>
              <a:t>CUCUMBER</a:t>
            </a:r>
            <a:endParaRPr lang="es-CO" sz="4800" dirty="0">
              <a:latin typeface="+mn-lt"/>
              <a:ea typeface="Comfortaa"/>
              <a:cs typeface="Comfortaa"/>
              <a:sym typeface="Comfortaa"/>
            </a:endParaRPr>
          </a:p>
        </p:txBody>
      </p:sp>
      <p:sp>
        <p:nvSpPr>
          <p:cNvPr id="5" name="Shape 77"/>
          <p:cNvSpPr txBox="1"/>
          <p:nvPr/>
        </p:nvSpPr>
        <p:spPr>
          <a:xfrm>
            <a:off x="831201" y="1978112"/>
            <a:ext cx="7529027" cy="195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133" dirty="0"/>
              <a:t>Los archivos de </a:t>
            </a:r>
            <a:r>
              <a:rPr lang="es-CO" sz="2133" dirty="0" err="1"/>
              <a:t>Cucumber</a:t>
            </a:r>
            <a:r>
              <a:rPr lang="es-CO" sz="2133" dirty="0"/>
              <a:t> deben tener extensión </a:t>
            </a:r>
            <a:r>
              <a:rPr lang="es-CO" sz="2133" b="1" dirty="0"/>
              <a:t>".</a:t>
            </a:r>
            <a:r>
              <a:rPr lang="es-CO" sz="2133" b="1" dirty="0" err="1"/>
              <a:t>feature</a:t>
            </a:r>
            <a:r>
              <a:rPr lang="es-CO" sz="2133" dirty="0"/>
              <a:t>". 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endParaRPr lang="es-CO" sz="2133" dirty="0"/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133" dirty="0"/>
              <a:t>Cada </a:t>
            </a:r>
            <a:r>
              <a:rPr lang="es-CO" sz="2133" dirty="0" err="1"/>
              <a:t>feature</a:t>
            </a:r>
            <a:r>
              <a:rPr lang="es-CO" sz="2133" dirty="0"/>
              <a:t> puede estar compuesto por un </a:t>
            </a:r>
            <a:r>
              <a:rPr lang="es-CO" sz="2133" dirty="0" err="1"/>
              <a:t>Background</a:t>
            </a:r>
            <a:r>
              <a:rPr lang="es-CO" sz="2133" dirty="0"/>
              <a:t> (opcional si se requieren pasos previos antes de ejecutar los escenarios).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endParaRPr lang="es-CO" sz="2133" dirty="0"/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133" dirty="0">
                <a:solidFill>
                  <a:srgbClr val="666666"/>
                </a:solidFill>
                <a:ea typeface="Comfortaa"/>
                <a:cs typeface="Comfortaa"/>
                <a:sym typeface="Comfortaa"/>
              </a:rPr>
              <a:t>Para trabajar los </a:t>
            </a:r>
            <a:r>
              <a:rPr lang="es-CO" sz="2133" dirty="0" err="1">
                <a:solidFill>
                  <a:srgbClr val="666666"/>
                </a:solidFill>
                <a:ea typeface="Comfortaa"/>
                <a:cs typeface="Comfortaa"/>
                <a:sym typeface="Comfortaa"/>
              </a:rPr>
              <a:t>features</a:t>
            </a:r>
            <a:r>
              <a:rPr lang="es-CO" sz="2133" dirty="0">
                <a:solidFill>
                  <a:srgbClr val="666666"/>
                </a:solidFill>
                <a:ea typeface="Comfortaa"/>
                <a:cs typeface="Comfortaa"/>
                <a:sym typeface="Comfortaa"/>
              </a:rPr>
              <a:t> en español se debe colocar al inicio del archivo la sentencia </a:t>
            </a:r>
            <a:r>
              <a:rPr lang="es-CO" sz="2133" b="1" dirty="0">
                <a:solidFill>
                  <a:srgbClr val="666666"/>
                </a:solidFill>
                <a:ea typeface="Comfortaa"/>
                <a:cs typeface="Comfortaa"/>
                <a:sym typeface="Comfortaa"/>
              </a:rPr>
              <a:t>#</a:t>
            </a:r>
            <a:r>
              <a:rPr lang="es-CO" sz="2133" b="1" dirty="0" err="1">
                <a:solidFill>
                  <a:srgbClr val="666666"/>
                </a:solidFill>
                <a:ea typeface="Comfortaa"/>
                <a:cs typeface="Comfortaa"/>
                <a:sym typeface="Comfortaa"/>
              </a:rPr>
              <a:t>lenguaje:es</a:t>
            </a:r>
            <a:r>
              <a:rPr lang="es-CO" sz="2133" b="1" dirty="0">
                <a:solidFill>
                  <a:srgbClr val="666666"/>
                </a:solidFill>
                <a:ea typeface="Comfortaa"/>
                <a:cs typeface="Comfortaa"/>
                <a:sym typeface="Comfortaa"/>
              </a:rPr>
              <a:t>.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endParaRPr lang="es-CO" sz="2133" b="1" dirty="0">
              <a:solidFill>
                <a:srgbClr val="666666"/>
              </a:solidFill>
              <a:ea typeface="Comfortaa"/>
              <a:cs typeface="Comfortaa"/>
              <a:sym typeface="Comfortaa"/>
            </a:endParaRPr>
          </a:p>
          <a:p>
            <a:pPr marL="457189" indent="-457189" algn="just">
              <a:buFont typeface="Arial" panose="020B0604020202020204" pitchFamily="34" charset="0"/>
              <a:buChar char="•"/>
            </a:pPr>
            <a:endParaRPr sz="2133" b="1" dirty="0">
              <a:solidFill>
                <a:srgbClr val="666666"/>
              </a:solidFill>
              <a:ea typeface="Comfortaa"/>
              <a:cs typeface="Comfortaa"/>
              <a:sym typeface="Comforta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6272C8-1016-4768-85E6-70FE8999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599" y="2540817"/>
            <a:ext cx="3082292" cy="179895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831200" y="5462044"/>
            <a:ext cx="7529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400" dirty="0"/>
              <a:t>La notación de nombramiento de un </a:t>
            </a:r>
            <a:r>
              <a:rPr lang="es-CO" sz="2400" dirty="0" err="1"/>
              <a:t>feature</a:t>
            </a:r>
            <a:r>
              <a:rPr lang="es-CO" sz="2400" dirty="0"/>
              <a:t>, es todo en minúscula y separado por guion bajo. (</a:t>
            </a:r>
            <a:r>
              <a:rPr lang="es-CO" sz="2400" u="sng" dirty="0" err="1"/>
              <a:t>cambio_de_clave.feature</a:t>
            </a:r>
            <a:r>
              <a:rPr lang="es-CO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19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/>
          <p:cNvSpPr txBox="1">
            <a:spLocks/>
          </p:cNvSpPr>
          <p:nvPr/>
        </p:nvSpPr>
        <p:spPr>
          <a:xfrm>
            <a:off x="1925709" y="331358"/>
            <a:ext cx="4987709" cy="1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4000" b="1" dirty="0">
                <a:solidFill>
                  <a:srgbClr val="0B5394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CUCUMBER</a:t>
            </a:r>
            <a:endParaRPr lang="es-CO" sz="4800" dirty="0"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5" name="Shape 77"/>
          <p:cNvSpPr txBox="1"/>
          <p:nvPr/>
        </p:nvSpPr>
        <p:spPr>
          <a:xfrm>
            <a:off x="964938" y="1938544"/>
            <a:ext cx="7845233" cy="103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En </a:t>
            </a:r>
            <a:r>
              <a:rPr lang="es-CO" sz="2133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Cucumber</a:t>
            </a:r>
            <a:r>
              <a:rPr lang="es-CO" sz="2133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cada línea que no esta en blanco comienza con una clave, seguida por el texto que se desee. </a:t>
            </a:r>
          </a:p>
          <a:p>
            <a:pPr algn="just"/>
            <a:endParaRPr lang="es-CO" sz="2133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marL="457189" indent="-457189" algn="just">
              <a:buFont typeface="Arial" panose="020B0604020202020204" pitchFamily="34" charset="0"/>
              <a:buChar char="•"/>
            </a:pPr>
            <a:endParaRPr lang="es-CO" sz="2133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12151" y="334743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7" algn="just"/>
            <a:r>
              <a:rPr lang="es-CO" sz="2400" b="1" u="sng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Las claves principales son:</a:t>
            </a:r>
          </a:p>
          <a:p>
            <a:pPr lvl="7" algn="just"/>
            <a:endParaRPr lang="es-CO" sz="2400" b="1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marL="457189" lvl="7" indent="-457189" algn="just">
              <a:buFont typeface="Arial" panose="020B0604020202020204" pitchFamily="34" charset="0"/>
              <a:buChar char="•"/>
            </a:pP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Feature</a:t>
            </a:r>
            <a:endParaRPr lang="es-CO" sz="2400" b="1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marL="457189" lvl="7" indent="-457189" algn="just">
              <a:buFont typeface="Arial" panose="020B0604020202020204" pitchFamily="34" charset="0"/>
              <a:buChar char="•"/>
            </a:pP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Scenario</a:t>
            </a:r>
            <a:endParaRPr lang="es-CO" sz="2400" b="1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marL="457189" lvl="7" indent="-457189" algn="just">
              <a:buFont typeface="Arial" panose="020B0604020202020204" pitchFamily="34" charset="0"/>
              <a:buChar char="•"/>
            </a:pP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Given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When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Then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, And, 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But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(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Steps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)</a:t>
            </a:r>
          </a:p>
          <a:p>
            <a:pPr marL="457189" lvl="7" indent="-457189" algn="just">
              <a:buFont typeface="Arial" panose="020B0604020202020204" pitchFamily="34" charset="0"/>
              <a:buChar char="•"/>
            </a:pP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Background</a:t>
            </a:r>
            <a:endParaRPr lang="es-CO" sz="2400" b="1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marL="457189" lvl="7" indent="-457189" algn="just">
              <a:buFont typeface="Arial" panose="020B0604020202020204" pitchFamily="34" charset="0"/>
              <a:buChar char="•"/>
            </a:pP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Scenario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Outline</a:t>
            </a:r>
            <a:endParaRPr lang="es-CO" sz="2400" b="1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marL="457189" lvl="7" indent="-457189" algn="just">
              <a:buFont typeface="Arial" panose="020B0604020202020204" pitchFamily="34" charset="0"/>
              <a:buChar char="•"/>
            </a:pP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Examples</a:t>
            </a:r>
            <a:endParaRPr lang="es-CO" sz="2400" b="1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  <p:sp>
        <p:nvSpPr>
          <p:cNvPr id="6" name="Shape 77"/>
          <p:cNvSpPr txBox="1"/>
          <p:nvPr/>
        </p:nvSpPr>
        <p:spPr>
          <a:xfrm>
            <a:off x="7308151" y="2960917"/>
            <a:ext cx="3962964" cy="195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endParaRPr lang="es-CO" sz="2400" b="1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algn="just"/>
            <a:r>
              <a:rPr lang="es-CO" sz="2400" b="1" u="sng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Algunas </a:t>
            </a:r>
            <a:r>
              <a:rPr lang="es-CO" sz="2400" b="1" u="sng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lcaves</a:t>
            </a:r>
            <a:r>
              <a:rPr lang="es-CO" sz="2400" b="1" u="sng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extras como:</a:t>
            </a:r>
          </a:p>
          <a:p>
            <a:pPr algn="just"/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***(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Doc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 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String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)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| (Data 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Tables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)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@(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Tags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) 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#(</a:t>
            </a:r>
            <a:r>
              <a:rPr lang="es-CO" sz="2400" b="1" dirty="0" err="1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Comments</a:t>
            </a:r>
            <a:r>
              <a:rPr lang="es-CO" sz="2400" b="1" dirty="0">
                <a:solidFill>
                  <a:srgbClr val="666666"/>
                </a:solidFill>
                <a:latin typeface="Calibri" panose="020F0502020204030204" pitchFamily="34" charset="0"/>
                <a:ea typeface="Comfortaa"/>
                <a:cs typeface="Calibri" panose="020F0502020204030204" pitchFamily="34" charset="0"/>
                <a:sym typeface="Comfortaa"/>
              </a:rPr>
              <a:t>)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endParaRPr lang="es-CO" sz="2400" b="1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  <a:p>
            <a:pPr marL="457189" indent="-457189" algn="just">
              <a:buFont typeface="Arial" panose="020B0604020202020204" pitchFamily="34" charset="0"/>
              <a:buChar char="•"/>
            </a:pPr>
            <a:endParaRPr sz="2400" b="1" dirty="0">
              <a:solidFill>
                <a:srgbClr val="666666"/>
              </a:solidFill>
              <a:latin typeface="Calibri" panose="020F0502020204030204" pitchFamily="34" charset="0"/>
              <a:ea typeface="Comfortaa"/>
              <a:cs typeface="Calibri" panose="020F0502020204030204" pitchFamily="34" charset="0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62196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89" y="1810602"/>
            <a:ext cx="5070704" cy="42762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76923" r="15565"/>
          <a:stretch/>
        </p:blipFill>
        <p:spPr>
          <a:xfrm>
            <a:off x="8147681" y="3206523"/>
            <a:ext cx="3648828" cy="133421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99705" y="2731573"/>
            <a:ext cx="282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En un proyecto java, creamos un fichero con extensión </a:t>
            </a:r>
            <a:r>
              <a:rPr lang="es-CO" sz="1600" b="1" dirty="0"/>
              <a:t>.</a:t>
            </a:r>
            <a:r>
              <a:rPr lang="es-CO" sz="1600" b="1" dirty="0" err="1"/>
              <a:t>feature</a:t>
            </a:r>
            <a:r>
              <a:rPr lang="es-CO" sz="1600" b="1" dirty="0"/>
              <a:t>, ubicados en el paquete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092120" y="2770486"/>
            <a:ext cx="198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/>
              <a:t>Feature</a:t>
            </a:r>
            <a:r>
              <a:rPr lang="es-CO" sz="2400" b="1" dirty="0"/>
              <a:t> creado</a:t>
            </a:r>
          </a:p>
        </p:txBody>
      </p:sp>
      <p:sp>
        <p:nvSpPr>
          <p:cNvPr id="9" name="Shape 76"/>
          <p:cNvSpPr txBox="1">
            <a:spLocks/>
          </p:cNvSpPr>
          <p:nvPr/>
        </p:nvSpPr>
        <p:spPr>
          <a:xfrm>
            <a:off x="1717891" y="323349"/>
            <a:ext cx="7374229" cy="1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CO" sz="4000" b="1" dirty="0">
                <a:solidFill>
                  <a:srgbClr val="0B5394"/>
                </a:solidFill>
                <a:latin typeface="+mn-lt"/>
                <a:ea typeface="Comfortaa"/>
                <a:cs typeface="Comfortaa"/>
                <a:sym typeface="Comfortaa"/>
              </a:rPr>
              <a:t>CUCUMBER – .</a:t>
            </a:r>
            <a:r>
              <a:rPr lang="es-CO" sz="4000" b="1" dirty="0" err="1">
                <a:solidFill>
                  <a:srgbClr val="0B5394"/>
                </a:solidFill>
                <a:latin typeface="+mn-lt"/>
                <a:ea typeface="Comfortaa"/>
                <a:cs typeface="Comfortaa"/>
                <a:sym typeface="Comfortaa"/>
              </a:rPr>
              <a:t>Feature</a:t>
            </a:r>
            <a:endParaRPr lang="es-CO" sz="4800" dirty="0">
              <a:latin typeface="+mn-lt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30376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 - Característica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68" y="2244118"/>
            <a:ext cx="8570112" cy="38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9286" y="535088"/>
            <a:ext cx="7054205" cy="930563"/>
          </a:xfrm>
        </p:spPr>
        <p:txBody>
          <a:bodyPr>
            <a:noAutofit/>
          </a:bodyPr>
          <a:lstStyle/>
          <a:p>
            <a:r>
              <a:rPr lang="es-CO" sz="4267" dirty="0" err="1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  <a:r>
              <a:rPr lang="es-CO" sz="42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4267" dirty="0" err="1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s-CO" sz="42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2" y="3673231"/>
            <a:ext cx="3876265" cy="24349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06" y="1891323"/>
            <a:ext cx="3376244" cy="214313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889" y="3857389"/>
            <a:ext cx="4693139" cy="236333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39689" y="3108901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Escenario inicial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346101" y="3314085"/>
            <a:ext cx="299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O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Escenario </a:t>
            </a:r>
            <a:r>
              <a:rPr lang="es-CO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s-CO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8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513274"/>
            <a:ext cx="8911687" cy="1280890"/>
          </a:xfrm>
        </p:spPr>
        <p:txBody>
          <a:bodyPr/>
          <a:lstStyle/>
          <a:p>
            <a:r>
              <a:rPr lang="es-CO" dirty="0" err="1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dirty="0" err="1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 – Esquema del Escenario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1" y="2494739"/>
            <a:ext cx="4164072" cy="3510471"/>
          </a:xfrm>
          <a:prstGeom prst="rect">
            <a:avLst/>
          </a:prstGeom>
          <a:solidFill>
            <a:schemeClr val="tx1"/>
          </a:solidFill>
          <a:effectLst>
            <a:softEdge rad="12700"/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43" y="2710773"/>
            <a:ext cx="5453664" cy="2632955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5001258" y="4027251"/>
            <a:ext cx="622569" cy="395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275999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635</Words>
  <Application>Microsoft Office PowerPoint</Application>
  <PresentationFormat>Panorámica</PresentationFormat>
  <Paragraphs>89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Comfortaa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Feature - Característica</vt:lpstr>
      <vt:lpstr>Scenario Background</vt:lpstr>
      <vt:lpstr>Scenario Outline – Esquema del Escenario</vt:lpstr>
      <vt:lpstr>Buenas practicas</vt:lpstr>
      <vt:lpstr>Buenas practicas</vt:lpstr>
      <vt:lpstr>Taller  </vt:lpstr>
      <vt:lpstr>Taller  </vt:lpstr>
      <vt:lpstr>Taller  </vt:lpstr>
      <vt:lpstr>Referencias</vt:lpstr>
      <vt:lpstr>GLOSARIO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Yeison Arias</dc:creator>
  <cp:lastModifiedBy>Yeison Arias</cp:lastModifiedBy>
  <cp:revision>1</cp:revision>
  <dcterms:created xsi:type="dcterms:W3CDTF">2018-10-17T16:03:46Z</dcterms:created>
  <dcterms:modified xsi:type="dcterms:W3CDTF">2018-10-17T16:07:19Z</dcterms:modified>
</cp:coreProperties>
</file>