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81" d="100"/>
          <a:sy n="81" d="100"/>
        </p:scale>
        <p:origin x="3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B61-A671-EB45-BB07-D42514F0CE03}" type="datetimeFigureOut">
              <a:rPr kumimoji="1" lang="ko-Kore-KR" altLang="en-US" smtClean="0"/>
              <a:t>2022. 3. 25.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878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B61-A671-EB45-BB07-D42514F0CE03}" type="datetimeFigureOut">
              <a:rPr kumimoji="1" lang="ko-Kore-KR" altLang="en-US" smtClean="0"/>
              <a:t>2022. 3. 25.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803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B61-A671-EB45-BB07-D42514F0CE03}" type="datetimeFigureOut">
              <a:rPr kumimoji="1" lang="ko-Kore-KR" altLang="en-US" smtClean="0"/>
              <a:t>2022. 3. 25.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21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B61-A671-EB45-BB07-D42514F0CE03}" type="datetimeFigureOut">
              <a:rPr kumimoji="1" lang="ko-Kore-KR" altLang="en-US" smtClean="0"/>
              <a:t>2022. 3. 25.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288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B61-A671-EB45-BB07-D42514F0CE03}" type="datetimeFigureOut">
              <a:rPr kumimoji="1" lang="ko-Kore-KR" altLang="en-US" smtClean="0"/>
              <a:t>2022. 3. 25.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90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B61-A671-EB45-BB07-D42514F0CE03}" type="datetimeFigureOut">
              <a:rPr kumimoji="1" lang="ko-Kore-KR" altLang="en-US" smtClean="0"/>
              <a:t>2022. 3. 25.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452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B61-A671-EB45-BB07-D42514F0CE03}" type="datetimeFigureOut">
              <a:rPr kumimoji="1" lang="ko-Kore-KR" altLang="en-US" smtClean="0"/>
              <a:t>2022. 3. 25.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852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B61-A671-EB45-BB07-D42514F0CE03}" type="datetimeFigureOut">
              <a:rPr kumimoji="1" lang="ko-Kore-KR" altLang="en-US" smtClean="0"/>
              <a:t>2022. 3. 25.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609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B61-A671-EB45-BB07-D42514F0CE03}" type="datetimeFigureOut">
              <a:rPr kumimoji="1" lang="ko-Kore-KR" altLang="en-US" smtClean="0"/>
              <a:t>2022. 3. 25.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5426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B61-A671-EB45-BB07-D42514F0CE03}" type="datetimeFigureOut">
              <a:rPr kumimoji="1" lang="ko-Kore-KR" altLang="en-US" smtClean="0"/>
              <a:t>2022. 3. 25.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572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3B61-A671-EB45-BB07-D42514F0CE03}" type="datetimeFigureOut">
              <a:rPr kumimoji="1" lang="ko-Kore-KR" altLang="en-US" smtClean="0"/>
              <a:t>2022. 3. 25.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127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C3B61-A671-EB45-BB07-D42514F0CE03}" type="datetimeFigureOut">
              <a:rPr kumimoji="1" lang="ko-Kore-KR" altLang="en-US" smtClean="0"/>
              <a:t>2022. 3. 25.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A6D0B-FCCC-C946-B285-8F805570C7F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494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19B6BB-0C09-824B-9532-F25947FC4123}"/>
              </a:ext>
            </a:extLst>
          </p:cNvPr>
          <p:cNvSpPr txBox="1"/>
          <p:nvPr/>
        </p:nvSpPr>
        <p:spPr>
          <a:xfrm>
            <a:off x="1308538" y="2270233"/>
            <a:ext cx="4240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000" b="1" dirty="0" err="1">
                <a:solidFill>
                  <a:schemeClr val="accent5">
                    <a:lumMod val="50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Commento_jm</a:t>
            </a:r>
            <a:endParaRPr kumimoji="1" lang="en-US" altLang="ko-Kore-KR" sz="4000" b="1" dirty="0">
              <a:solidFill>
                <a:schemeClr val="accent5">
                  <a:lumMod val="50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F14C0-8A37-0243-9706-75DE32DD081C}"/>
              </a:ext>
            </a:extLst>
          </p:cNvPr>
          <p:cNvSpPr txBox="1"/>
          <p:nvPr/>
        </p:nvSpPr>
        <p:spPr>
          <a:xfrm>
            <a:off x="1671145" y="3636580"/>
            <a:ext cx="35157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사용자 통계 </a:t>
            </a:r>
            <a:r>
              <a:rPr kumimoji="1"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API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가이드 문서</a:t>
            </a:r>
            <a:endParaRPr kumimoji="1" lang="ko-Kore-KR" altLang="en-US" sz="15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53442-D753-0C42-B9B6-A198AA9B60FF}"/>
              </a:ext>
            </a:extLst>
          </p:cNvPr>
          <p:cNvSpPr txBox="1"/>
          <p:nvPr/>
        </p:nvSpPr>
        <p:spPr>
          <a:xfrm>
            <a:off x="467710" y="7840718"/>
            <a:ext cx="11719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개정이력</a:t>
            </a:r>
            <a:endParaRPr kumimoji="1" lang="ko-Kore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00067B5C-D3E0-E541-AAE0-84A4665A9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63630"/>
              </p:ext>
            </p:extLst>
          </p:nvPr>
        </p:nvGraphicFramePr>
        <p:xfrm>
          <a:off x="499241" y="8160187"/>
          <a:ext cx="59330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345">
                  <a:extLst>
                    <a:ext uri="{9D8B030D-6E8A-4147-A177-3AD203B41FA5}">
                      <a16:colId xmlns:a16="http://schemas.microsoft.com/office/drawing/2014/main" val="3303756810"/>
                    </a:ext>
                  </a:extLst>
                </a:gridCol>
                <a:gridCol w="1245476">
                  <a:extLst>
                    <a:ext uri="{9D8B030D-6E8A-4147-A177-3AD203B41FA5}">
                      <a16:colId xmlns:a16="http://schemas.microsoft.com/office/drawing/2014/main" val="1318994601"/>
                    </a:ext>
                  </a:extLst>
                </a:gridCol>
                <a:gridCol w="2096814">
                  <a:extLst>
                    <a:ext uri="{9D8B030D-6E8A-4147-A177-3AD203B41FA5}">
                      <a16:colId xmlns:a16="http://schemas.microsoft.com/office/drawing/2014/main" val="865865100"/>
                    </a:ext>
                  </a:extLst>
                </a:gridCol>
                <a:gridCol w="1986457">
                  <a:extLst>
                    <a:ext uri="{9D8B030D-6E8A-4147-A177-3AD203B41FA5}">
                      <a16:colId xmlns:a16="http://schemas.microsoft.com/office/drawing/2014/main" val="3798114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1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버전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1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변경일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1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변경사유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1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변경내역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4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1</a:t>
                      </a:r>
                      <a:r>
                        <a:rPr lang="en-US" altLang="ko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.0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2</a:t>
                      </a:r>
                      <a:r>
                        <a:rPr lang="en-US" altLang="ko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022-03-24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최초작성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최초작성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83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17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100" b="0" i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7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70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596F635-BC57-724E-A360-351EFFC53F81}"/>
              </a:ext>
            </a:extLst>
          </p:cNvPr>
          <p:cNvSpPr txBox="1"/>
          <p:nvPr/>
        </p:nvSpPr>
        <p:spPr>
          <a:xfrm>
            <a:off x="462454" y="617684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사용자 통계 </a:t>
            </a:r>
            <a:r>
              <a:rPr kumimoji="1"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API</a:t>
            </a:r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공통사항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207E522C-5D58-7A46-B6E0-349B34CF9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749814"/>
              </p:ext>
            </p:extLst>
          </p:nvPr>
        </p:nvGraphicFramePr>
        <p:xfrm>
          <a:off x="462454" y="1081470"/>
          <a:ext cx="4976650" cy="739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899">
                  <a:extLst>
                    <a:ext uri="{9D8B030D-6E8A-4147-A177-3AD203B41FA5}">
                      <a16:colId xmlns:a16="http://schemas.microsoft.com/office/drawing/2014/main" val="3303756810"/>
                    </a:ext>
                  </a:extLst>
                </a:gridCol>
                <a:gridCol w="1626557">
                  <a:extLst>
                    <a:ext uri="{9D8B030D-6E8A-4147-A177-3AD203B41FA5}">
                      <a16:colId xmlns:a16="http://schemas.microsoft.com/office/drawing/2014/main" val="1318994601"/>
                    </a:ext>
                  </a:extLst>
                </a:gridCol>
                <a:gridCol w="1079963">
                  <a:extLst>
                    <a:ext uri="{9D8B030D-6E8A-4147-A177-3AD203B41FA5}">
                      <a16:colId xmlns:a16="http://schemas.microsoft.com/office/drawing/2014/main" val="865865100"/>
                    </a:ext>
                  </a:extLst>
                </a:gridCol>
                <a:gridCol w="1666231">
                  <a:extLst>
                    <a:ext uri="{9D8B030D-6E8A-4147-A177-3AD203B41FA5}">
                      <a16:colId xmlns:a16="http://schemas.microsoft.com/office/drawing/2014/main" val="3798114323"/>
                    </a:ext>
                  </a:extLst>
                </a:gridCol>
              </a:tblGrid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name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desc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type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etc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45466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limit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요청 컨텐츠 개수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Number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default=10, max=100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8351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263B1EF-D025-BD43-89D9-092AB19F34C3}"/>
              </a:ext>
            </a:extLst>
          </p:cNvPr>
          <p:cNvSpPr txBox="1"/>
          <p:nvPr/>
        </p:nvSpPr>
        <p:spPr>
          <a:xfrm>
            <a:off x="462454" y="2004874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Response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3636CF-3D77-AD43-8327-93EE880A1006}"/>
              </a:ext>
            </a:extLst>
          </p:cNvPr>
          <p:cNvSpPr txBox="1"/>
          <p:nvPr/>
        </p:nvSpPr>
        <p:spPr>
          <a:xfrm>
            <a:off x="462454" y="2353243"/>
            <a:ext cx="2987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아래와 같은 규칙을 따른다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.</a:t>
            </a:r>
            <a:endParaRPr kumimoji="1" lang="ko-Kore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A866DD-02FF-014E-8ECB-ED66F344771B}"/>
              </a:ext>
            </a:extLst>
          </p:cNvPr>
          <p:cNvSpPr txBox="1"/>
          <p:nvPr/>
        </p:nvSpPr>
        <p:spPr>
          <a:xfrm>
            <a:off x="462453" y="2655446"/>
            <a:ext cx="5323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JSON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포맷의 데이터이며 </a:t>
            </a:r>
            <a:r>
              <a:rPr kumimoji="1"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필드명은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소문자로 시작하는 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camel notation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을 사용</a:t>
            </a:r>
            <a:endParaRPr kumimoji="1" lang="ko-Kore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F173B4-00E4-5842-B819-F21636EB85FE}"/>
              </a:ext>
            </a:extLst>
          </p:cNvPr>
          <p:cNvSpPr txBox="1"/>
          <p:nvPr/>
        </p:nvSpPr>
        <p:spPr>
          <a:xfrm>
            <a:off x="462454" y="2957649"/>
            <a:ext cx="2987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다음 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json object type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으로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응답</a:t>
            </a:r>
            <a:endParaRPr kumimoji="1" lang="ko-Kore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34593C-95D2-DD49-8AB1-AA527A9A94DA}"/>
              </a:ext>
            </a:extLst>
          </p:cNvPr>
          <p:cNvSpPr/>
          <p:nvPr/>
        </p:nvSpPr>
        <p:spPr>
          <a:xfrm>
            <a:off x="462453" y="3405347"/>
            <a:ext cx="5638802" cy="35157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11BBB3-E9F1-E04D-88A0-38F6D8C1FB8B}"/>
              </a:ext>
            </a:extLst>
          </p:cNvPr>
          <p:cNvSpPr txBox="1"/>
          <p:nvPr/>
        </p:nvSpPr>
        <p:spPr>
          <a:xfrm>
            <a:off x="604345" y="3752603"/>
            <a:ext cx="29875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{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“</a:t>
            </a:r>
            <a:r>
              <a:rPr kumimoji="1" lang="en-US" altLang="ko-Kore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totCnt</a:t>
            </a:r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”: 3,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“</a:t>
            </a:r>
            <a:r>
              <a:rPr kumimoji="1" lang="en-US" altLang="ko-Kore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hasMore</a:t>
            </a:r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”: false,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“data”:[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     {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	”contents”: 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	...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     }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	]</a:t>
            </a:r>
          </a:p>
          <a:p>
            <a:r>
              <a:rPr kumimoji="1" lang="en-US" altLang="ko-Kore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}</a:t>
            </a:r>
            <a:endParaRPr kumimoji="1" lang="ko-Kore-KR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graphicFrame>
        <p:nvGraphicFramePr>
          <p:cNvPr id="22" name="표 7">
            <a:extLst>
              <a:ext uri="{FF2B5EF4-FFF2-40B4-BE49-F238E27FC236}">
                <a16:creationId xmlns:a16="http://schemas.microsoft.com/office/drawing/2014/main" id="{C2EBBC0B-1210-0D4D-9F55-F841C29A8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504971"/>
              </p:ext>
            </p:extLst>
          </p:nvPr>
        </p:nvGraphicFramePr>
        <p:xfrm>
          <a:off x="462454" y="7091756"/>
          <a:ext cx="5638801" cy="1479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2567">
                  <a:extLst>
                    <a:ext uri="{9D8B030D-6E8A-4147-A177-3AD203B41FA5}">
                      <a16:colId xmlns:a16="http://schemas.microsoft.com/office/drawing/2014/main" val="3303756810"/>
                    </a:ext>
                  </a:extLst>
                </a:gridCol>
                <a:gridCol w="1813034">
                  <a:extLst>
                    <a:ext uri="{9D8B030D-6E8A-4147-A177-3AD203B41FA5}">
                      <a16:colId xmlns:a16="http://schemas.microsoft.com/office/drawing/2014/main" val="1318994601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865865100"/>
                    </a:ext>
                  </a:extLst>
                </a:gridCol>
                <a:gridCol w="1576552">
                  <a:extLst>
                    <a:ext uri="{9D8B030D-6E8A-4147-A177-3AD203B41FA5}">
                      <a16:colId xmlns:a16="http://schemas.microsoft.com/office/drawing/2014/main" val="3798114323"/>
                    </a:ext>
                  </a:extLst>
                </a:gridCol>
              </a:tblGrid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Name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Description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Type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Note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45466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totCnt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요청</a:t>
                      </a:r>
                      <a:r>
                        <a:rPr lang="ko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 컨텐츠 총 개수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number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83513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hasMore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이</a:t>
                      </a:r>
                      <a:r>
                        <a:rPr lang="ko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 후 데이터 유무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boolean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17200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Data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요청</a:t>
                      </a:r>
                      <a:r>
                        <a:rPr lang="ko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 컨텐츠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json array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limit </a:t>
                      </a:r>
                      <a:r>
                        <a:rPr lang="ko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개수만큼 응답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612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39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DD1415-E38E-AD44-82BE-362AE8255E95}"/>
              </a:ext>
            </a:extLst>
          </p:cNvPr>
          <p:cNvSpPr txBox="1"/>
          <p:nvPr/>
        </p:nvSpPr>
        <p:spPr>
          <a:xfrm>
            <a:off x="462454" y="617684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월별 </a:t>
            </a:r>
            <a:r>
              <a:rPr kumimoji="1"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접속자</a:t>
            </a:r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통계 </a:t>
            </a:r>
            <a:r>
              <a:rPr kumimoji="1"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API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80C671-5924-1D4C-8394-3EB3F8B4D234}"/>
              </a:ext>
            </a:extLst>
          </p:cNvPr>
          <p:cNvSpPr txBox="1"/>
          <p:nvPr/>
        </p:nvSpPr>
        <p:spPr>
          <a:xfrm>
            <a:off x="441433" y="2483084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Request Parameters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41DB4-1137-A54B-8F10-42632A4E3271}"/>
              </a:ext>
            </a:extLst>
          </p:cNvPr>
          <p:cNvSpPr txBox="1"/>
          <p:nvPr/>
        </p:nvSpPr>
        <p:spPr>
          <a:xfrm>
            <a:off x="462454" y="945029"/>
            <a:ext cx="474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월별 </a:t>
            </a:r>
            <a:r>
              <a:rPr kumimoji="1"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접속자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수 제공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CF388-DCF4-4E4A-B85F-F5587CAF20C4}"/>
              </a:ext>
            </a:extLst>
          </p:cNvPr>
          <p:cNvSpPr txBox="1"/>
          <p:nvPr/>
        </p:nvSpPr>
        <p:spPr>
          <a:xfrm>
            <a:off x="462454" y="1454681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요청</a:t>
            </a:r>
            <a:r>
              <a:rPr kumimoji="1"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url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79160-939B-214E-8510-6D72C988E2EC}"/>
              </a:ext>
            </a:extLst>
          </p:cNvPr>
          <p:cNvSpPr txBox="1"/>
          <p:nvPr/>
        </p:nvSpPr>
        <p:spPr>
          <a:xfrm>
            <a:off x="462454" y="1777846"/>
            <a:ext cx="5465380" cy="613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http://commento_.study.com/api/come/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{params(key=value)}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Ex) http://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commento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_.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study.com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api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/come/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begin</a:t>
            </a:r>
            <a:r>
              <a:rPr kumimoji="1" lang="en-US" altLang="ko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Month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=2022-02</a:t>
            </a:r>
          </a:p>
        </p:txBody>
      </p:sp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D71EBC83-5450-FF4E-B1BB-DEF0C97F0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513454"/>
              </p:ext>
            </p:extLst>
          </p:nvPr>
        </p:nvGraphicFramePr>
        <p:xfrm>
          <a:off x="462454" y="2840409"/>
          <a:ext cx="5638802" cy="110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912">
                  <a:extLst>
                    <a:ext uri="{9D8B030D-6E8A-4147-A177-3AD203B41FA5}">
                      <a16:colId xmlns:a16="http://schemas.microsoft.com/office/drawing/2014/main" val="3303756810"/>
                    </a:ext>
                  </a:extLst>
                </a:gridCol>
                <a:gridCol w="882868">
                  <a:extLst>
                    <a:ext uri="{9D8B030D-6E8A-4147-A177-3AD203B41FA5}">
                      <a16:colId xmlns:a16="http://schemas.microsoft.com/office/drawing/2014/main" val="1318994601"/>
                    </a:ext>
                  </a:extLst>
                </a:gridCol>
                <a:gridCol w="1119352">
                  <a:extLst>
                    <a:ext uri="{9D8B030D-6E8A-4147-A177-3AD203B41FA5}">
                      <a16:colId xmlns:a16="http://schemas.microsoft.com/office/drawing/2014/main" val="865865100"/>
                    </a:ext>
                  </a:extLst>
                </a:gridCol>
                <a:gridCol w="930166">
                  <a:extLst>
                    <a:ext uri="{9D8B030D-6E8A-4147-A177-3AD203B41FA5}">
                      <a16:colId xmlns:a16="http://schemas.microsoft.com/office/drawing/2014/main" val="3633239047"/>
                    </a:ext>
                  </a:extLst>
                </a:gridCol>
                <a:gridCol w="1781504">
                  <a:extLst>
                    <a:ext uri="{9D8B030D-6E8A-4147-A177-3AD203B41FA5}">
                      <a16:colId xmlns:a16="http://schemas.microsoft.com/office/drawing/2014/main" val="3798114323"/>
                    </a:ext>
                  </a:extLst>
                </a:gridCol>
              </a:tblGrid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Name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Type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Description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Mandatory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Note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45466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beginMonth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string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O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YYYY-MM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83513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endMonth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string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X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YYYY-MM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172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F06199-B7A6-5241-BFC3-00A66AA89FA1}"/>
              </a:ext>
            </a:extLst>
          </p:cNvPr>
          <p:cNvSpPr txBox="1"/>
          <p:nvPr/>
        </p:nvSpPr>
        <p:spPr>
          <a:xfrm>
            <a:off x="462454" y="4412745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Response Parameters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F30E74-D97C-7749-B5F3-53BFB9EDCDF2}"/>
              </a:ext>
            </a:extLst>
          </p:cNvPr>
          <p:cNvSpPr/>
          <p:nvPr/>
        </p:nvSpPr>
        <p:spPr>
          <a:xfrm>
            <a:off x="462453" y="4713887"/>
            <a:ext cx="5638802" cy="35157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AFBA1-FB2F-E341-BF1B-EDA0A23F6AAE}"/>
              </a:ext>
            </a:extLst>
          </p:cNvPr>
          <p:cNvSpPr txBox="1"/>
          <p:nvPr/>
        </p:nvSpPr>
        <p:spPr>
          <a:xfrm>
            <a:off x="604345" y="4903487"/>
            <a:ext cx="29875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totCnt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 2,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hasMore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 false,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“data”:[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”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accCnt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</a:t>
            </a:r>
            <a:r>
              <a: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5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“mon”: 2022-02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},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”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accCnt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</a:t>
            </a:r>
            <a:r>
              <a: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2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“mon”: 2022-03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}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]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}</a:t>
            </a:r>
            <a:endParaRPr kumimoji="1" lang="ko-Kore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91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DD1415-E38E-AD44-82BE-362AE8255E95}"/>
              </a:ext>
            </a:extLst>
          </p:cNvPr>
          <p:cNvSpPr txBox="1"/>
          <p:nvPr/>
        </p:nvSpPr>
        <p:spPr>
          <a:xfrm>
            <a:off x="462454" y="617684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일자별</a:t>
            </a:r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kumimoji="1" lang="ko-KR" altLang="en-US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접속자</a:t>
            </a:r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통계 </a:t>
            </a:r>
            <a:r>
              <a:rPr kumimoji="1"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API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80C671-5924-1D4C-8394-3EB3F8B4D234}"/>
              </a:ext>
            </a:extLst>
          </p:cNvPr>
          <p:cNvSpPr txBox="1"/>
          <p:nvPr/>
        </p:nvSpPr>
        <p:spPr>
          <a:xfrm>
            <a:off x="441433" y="2483086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Request Parameters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41DB4-1137-A54B-8F10-42632A4E3271}"/>
              </a:ext>
            </a:extLst>
          </p:cNvPr>
          <p:cNvSpPr txBox="1"/>
          <p:nvPr/>
        </p:nvSpPr>
        <p:spPr>
          <a:xfrm>
            <a:off x="462454" y="945029"/>
            <a:ext cx="474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일자별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</a:t>
            </a:r>
            <a:r>
              <a:rPr kumimoji="1"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접속자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수 제공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5A573-FEE0-7E44-B8B5-C7543A97654F}"/>
              </a:ext>
            </a:extLst>
          </p:cNvPr>
          <p:cNvSpPr txBox="1"/>
          <p:nvPr/>
        </p:nvSpPr>
        <p:spPr>
          <a:xfrm>
            <a:off x="462454" y="1454681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요청</a:t>
            </a:r>
            <a:r>
              <a:rPr kumimoji="1"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url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BDD3A355-A81E-BB4A-8F1F-786711AFC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6940"/>
              </p:ext>
            </p:extLst>
          </p:nvPr>
        </p:nvGraphicFramePr>
        <p:xfrm>
          <a:off x="462454" y="2840409"/>
          <a:ext cx="5638802" cy="110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912">
                  <a:extLst>
                    <a:ext uri="{9D8B030D-6E8A-4147-A177-3AD203B41FA5}">
                      <a16:colId xmlns:a16="http://schemas.microsoft.com/office/drawing/2014/main" val="3303756810"/>
                    </a:ext>
                  </a:extLst>
                </a:gridCol>
                <a:gridCol w="882868">
                  <a:extLst>
                    <a:ext uri="{9D8B030D-6E8A-4147-A177-3AD203B41FA5}">
                      <a16:colId xmlns:a16="http://schemas.microsoft.com/office/drawing/2014/main" val="1318994601"/>
                    </a:ext>
                  </a:extLst>
                </a:gridCol>
                <a:gridCol w="1119352">
                  <a:extLst>
                    <a:ext uri="{9D8B030D-6E8A-4147-A177-3AD203B41FA5}">
                      <a16:colId xmlns:a16="http://schemas.microsoft.com/office/drawing/2014/main" val="865865100"/>
                    </a:ext>
                  </a:extLst>
                </a:gridCol>
                <a:gridCol w="930166">
                  <a:extLst>
                    <a:ext uri="{9D8B030D-6E8A-4147-A177-3AD203B41FA5}">
                      <a16:colId xmlns:a16="http://schemas.microsoft.com/office/drawing/2014/main" val="3633239047"/>
                    </a:ext>
                  </a:extLst>
                </a:gridCol>
                <a:gridCol w="1781504">
                  <a:extLst>
                    <a:ext uri="{9D8B030D-6E8A-4147-A177-3AD203B41FA5}">
                      <a16:colId xmlns:a16="http://schemas.microsoft.com/office/drawing/2014/main" val="3798114323"/>
                    </a:ext>
                  </a:extLst>
                </a:gridCol>
              </a:tblGrid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Name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Type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Description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Mandatory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Note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45466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beginDate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string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O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YYYY-MM-DD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83513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endDate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string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X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YYYY-MM-DD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17200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C76BF9-FC1B-C24E-A813-A6FA7F6C9A99}"/>
              </a:ext>
            </a:extLst>
          </p:cNvPr>
          <p:cNvSpPr/>
          <p:nvPr/>
        </p:nvSpPr>
        <p:spPr>
          <a:xfrm>
            <a:off x="462453" y="4713887"/>
            <a:ext cx="5638802" cy="35157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E2A77D-9ED8-A248-AC74-124F17412EDA}"/>
              </a:ext>
            </a:extLst>
          </p:cNvPr>
          <p:cNvSpPr txBox="1"/>
          <p:nvPr/>
        </p:nvSpPr>
        <p:spPr>
          <a:xfrm>
            <a:off x="604345" y="4903487"/>
            <a:ext cx="29875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totCnt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 24,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hasMore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 false,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“data”:[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”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accCnt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</a:t>
            </a:r>
            <a:r>
              <a: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3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“Date”: 2022-03-01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},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”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accCnt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</a:t>
            </a:r>
            <a:r>
              <a: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1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“Date”: 2022-03-02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}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...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]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}</a:t>
            </a:r>
            <a:endParaRPr kumimoji="1" lang="ko-Kore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138295-484A-E140-8839-6422407DB5E9}"/>
              </a:ext>
            </a:extLst>
          </p:cNvPr>
          <p:cNvSpPr txBox="1"/>
          <p:nvPr/>
        </p:nvSpPr>
        <p:spPr>
          <a:xfrm>
            <a:off x="462454" y="1777846"/>
            <a:ext cx="5465380" cy="613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http://commento_.study.com/api/come/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{params(key=value)}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Ex) http://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commento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_.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study.com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api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/come/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beginDate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=2022-03-01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CD57E8-75E7-9B41-AC2C-C55200E7C0EE}"/>
              </a:ext>
            </a:extLst>
          </p:cNvPr>
          <p:cNvSpPr txBox="1"/>
          <p:nvPr/>
        </p:nvSpPr>
        <p:spPr>
          <a:xfrm>
            <a:off x="462454" y="4412745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Response Parameters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59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DD1415-E38E-AD44-82BE-362AE8255E95}"/>
              </a:ext>
            </a:extLst>
          </p:cNvPr>
          <p:cNvSpPr txBox="1"/>
          <p:nvPr/>
        </p:nvSpPr>
        <p:spPr>
          <a:xfrm>
            <a:off x="462454" y="617684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평균 하루 로그인 통계 </a:t>
            </a:r>
            <a:r>
              <a:rPr kumimoji="1"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API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41DB4-1137-A54B-8F10-42632A4E3271}"/>
              </a:ext>
            </a:extLst>
          </p:cNvPr>
          <p:cNvSpPr txBox="1"/>
          <p:nvPr/>
        </p:nvSpPr>
        <p:spPr>
          <a:xfrm>
            <a:off x="462454" y="945029"/>
            <a:ext cx="474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평균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 하루 로그인 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4D568E-FC17-C747-84A9-E53656C9D530}"/>
              </a:ext>
            </a:extLst>
          </p:cNvPr>
          <p:cNvSpPr txBox="1"/>
          <p:nvPr/>
        </p:nvSpPr>
        <p:spPr>
          <a:xfrm>
            <a:off x="462454" y="1454681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요청</a:t>
            </a:r>
            <a:r>
              <a:rPr kumimoji="1"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url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B32C76-52EF-AF4E-9995-F80C19C358AB}"/>
              </a:ext>
            </a:extLst>
          </p:cNvPr>
          <p:cNvSpPr txBox="1"/>
          <p:nvPr/>
        </p:nvSpPr>
        <p:spPr>
          <a:xfrm>
            <a:off x="462454" y="1777846"/>
            <a:ext cx="7231118" cy="613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http://commento_.study.com/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api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/login/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dayAvg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{params(key=value)}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Ex) http://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commento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_.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study.com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api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/login/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dayAvg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beginDate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=2022-03-01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F9A4C-97FF-F449-BDA5-3D8525CA060C}"/>
              </a:ext>
            </a:extLst>
          </p:cNvPr>
          <p:cNvSpPr txBox="1"/>
          <p:nvPr/>
        </p:nvSpPr>
        <p:spPr>
          <a:xfrm>
            <a:off x="441433" y="2483086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Request Parameters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graphicFrame>
        <p:nvGraphicFramePr>
          <p:cNvPr id="15" name="표 7">
            <a:extLst>
              <a:ext uri="{FF2B5EF4-FFF2-40B4-BE49-F238E27FC236}">
                <a16:creationId xmlns:a16="http://schemas.microsoft.com/office/drawing/2014/main" id="{CE0DA8EA-A4E7-594F-987B-1ED311079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75428"/>
              </p:ext>
            </p:extLst>
          </p:nvPr>
        </p:nvGraphicFramePr>
        <p:xfrm>
          <a:off x="462454" y="2840409"/>
          <a:ext cx="5638802" cy="110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912">
                  <a:extLst>
                    <a:ext uri="{9D8B030D-6E8A-4147-A177-3AD203B41FA5}">
                      <a16:colId xmlns:a16="http://schemas.microsoft.com/office/drawing/2014/main" val="3303756810"/>
                    </a:ext>
                  </a:extLst>
                </a:gridCol>
                <a:gridCol w="882868">
                  <a:extLst>
                    <a:ext uri="{9D8B030D-6E8A-4147-A177-3AD203B41FA5}">
                      <a16:colId xmlns:a16="http://schemas.microsoft.com/office/drawing/2014/main" val="1318994601"/>
                    </a:ext>
                  </a:extLst>
                </a:gridCol>
                <a:gridCol w="1119352">
                  <a:extLst>
                    <a:ext uri="{9D8B030D-6E8A-4147-A177-3AD203B41FA5}">
                      <a16:colId xmlns:a16="http://schemas.microsoft.com/office/drawing/2014/main" val="865865100"/>
                    </a:ext>
                  </a:extLst>
                </a:gridCol>
                <a:gridCol w="930166">
                  <a:extLst>
                    <a:ext uri="{9D8B030D-6E8A-4147-A177-3AD203B41FA5}">
                      <a16:colId xmlns:a16="http://schemas.microsoft.com/office/drawing/2014/main" val="3633239047"/>
                    </a:ext>
                  </a:extLst>
                </a:gridCol>
                <a:gridCol w="1781504">
                  <a:extLst>
                    <a:ext uri="{9D8B030D-6E8A-4147-A177-3AD203B41FA5}">
                      <a16:colId xmlns:a16="http://schemas.microsoft.com/office/drawing/2014/main" val="3798114323"/>
                    </a:ext>
                  </a:extLst>
                </a:gridCol>
              </a:tblGrid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Name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Type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Description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Mandatory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Note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45466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beginDate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string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O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YYYY-MM-DD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83513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endDate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string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X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YYYY-MM-DD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17200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4060E5-C044-604B-BFDC-FFACD1DCD48A}"/>
              </a:ext>
            </a:extLst>
          </p:cNvPr>
          <p:cNvSpPr/>
          <p:nvPr/>
        </p:nvSpPr>
        <p:spPr>
          <a:xfrm>
            <a:off x="462453" y="4729651"/>
            <a:ext cx="5638802" cy="29639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35FBC3-7DAE-9746-9E69-E56206B61042}"/>
              </a:ext>
            </a:extLst>
          </p:cNvPr>
          <p:cNvSpPr txBox="1"/>
          <p:nvPr/>
        </p:nvSpPr>
        <p:spPr>
          <a:xfrm>
            <a:off x="604345" y="4919251"/>
            <a:ext cx="29875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totCnt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 1,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hasMore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 false,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“data”:[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”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logAvg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</a:t>
            </a:r>
            <a:r>
              <a: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3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“begin”: 2022-03-01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“end”: 2022-03-24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}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]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}</a:t>
            </a:r>
            <a:endParaRPr kumimoji="1" lang="ko-Kore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AEEDFF-493A-C143-A934-C5FC012372DC}"/>
              </a:ext>
            </a:extLst>
          </p:cNvPr>
          <p:cNvSpPr txBox="1"/>
          <p:nvPr/>
        </p:nvSpPr>
        <p:spPr>
          <a:xfrm>
            <a:off x="462454" y="4412745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Response Parameters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15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DD1415-E38E-AD44-82BE-362AE8255E95}"/>
              </a:ext>
            </a:extLst>
          </p:cNvPr>
          <p:cNvSpPr txBox="1"/>
          <p:nvPr/>
        </p:nvSpPr>
        <p:spPr>
          <a:xfrm>
            <a:off x="462454" y="617684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휴일 제외 로그인 통계 </a:t>
            </a:r>
            <a:r>
              <a:rPr kumimoji="1"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API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41DB4-1137-A54B-8F10-42632A4E3271}"/>
              </a:ext>
            </a:extLst>
          </p:cNvPr>
          <p:cNvSpPr txBox="1"/>
          <p:nvPr/>
        </p:nvSpPr>
        <p:spPr>
          <a:xfrm>
            <a:off x="462454" y="945029"/>
            <a:ext cx="474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휴일 제외 로그인 수 제공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4D568E-FC17-C747-84A9-E53656C9D530}"/>
              </a:ext>
            </a:extLst>
          </p:cNvPr>
          <p:cNvSpPr txBox="1"/>
          <p:nvPr/>
        </p:nvSpPr>
        <p:spPr>
          <a:xfrm>
            <a:off x="462454" y="1454681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요청</a:t>
            </a:r>
            <a:r>
              <a:rPr kumimoji="1"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url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B32C76-52EF-AF4E-9995-F80C19C358AB}"/>
              </a:ext>
            </a:extLst>
          </p:cNvPr>
          <p:cNvSpPr txBox="1"/>
          <p:nvPr/>
        </p:nvSpPr>
        <p:spPr>
          <a:xfrm>
            <a:off x="462454" y="1777846"/>
            <a:ext cx="7231118" cy="613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http://commento_.study.com/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api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/login/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excluHol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{params(key=value)}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Ex) http://commento_.study.com/api/login/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excluHol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beginDate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=2022-03-01</a:t>
            </a:r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(3.1</a:t>
            </a:r>
            <a:r>
              <a:rPr kumimoji="1"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절 공휴일</a:t>
            </a:r>
            <a:r>
              <a:rPr kumimoji="1"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F9A4C-97FF-F449-BDA5-3D8525CA060C}"/>
              </a:ext>
            </a:extLst>
          </p:cNvPr>
          <p:cNvSpPr txBox="1"/>
          <p:nvPr/>
        </p:nvSpPr>
        <p:spPr>
          <a:xfrm>
            <a:off x="441433" y="2483086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Request Parameters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4060E5-C044-604B-BFDC-FFACD1DCD48A}"/>
              </a:ext>
            </a:extLst>
          </p:cNvPr>
          <p:cNvSpPr/>
          <p:nvPr/>
        </p:nvSpPr>
        <p:spPr>
          <a:xfrm>
            <a:off x="462453" y="4824246"/>
            <a:ext cx="5638802" cy="35157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35FBC3-7DAE-9746-9E69-E56206B61042}"/>
              </a:ext>
            </a:extLst>
          </p:cNvPr>
          <p:cNvSpPr txBox="1"/>
          <p:nvPr/>
        </p:nvSpPr>
        <p:spPr>
          <a:xfrm>
            <a:off x="604345" y="5013846"/>
            <a:ext cx="29875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totCnt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 19,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hasMore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 false,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“data”:[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”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logCnt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</a:t>
            </a:r>
            <a:r>
              <a: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3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“date”: 2022-03-02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},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”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logCnt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</a:t>
            </a:r>
            <a:r>
              <a: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2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“date”: 2022-03-03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}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...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]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}</a:t>
            </a:r>
            <a:endParaRPr kumimoji="1" lang="ko-Kore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46EE4BA6-E2C5-1B49-8F77-72416F88A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3643"/>
              </p:ext>
            </p:extLst>
          </p:nvPr>
        </p:nvGraphicFramePr>
        <p:xfrm>
          <a:off x="462454" y="2840409"/>
          <a:ext cx="5638802" cy="110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912">
                  <a:extLst>
                    <a:ext uri="{9D8B030D-6E8A-4147-A177-3AD203B41FA5}">
                      <a16:colId xmlns:a16="http://schemas.microsoft.com/office/drawing/2014/main" val="3303756810"/>
                    </a:ext>
                  </a:extLst>
                </a:gridCol>
                <a:gridCol w="882868">
                  <a:extLst>
                    <a:ext uri="{9D8B030D-6E8A-4147-A177-3AD203B41FA5}">
                      <a16:colId xmlns:a16="http://schemas.microsoft.com/office/drawing/2014/main" val="1318994601"/>
                    </a:ext>
                  </a:extLst>
                </a:gridCol>
                <a:gridCol w="1119352">
                  <a:extLst>
                    <a:ext uri="{9D8B030D-6E8A-4147-A177-3AD203B41FA5}">
                      <a16:colId xmlns:a16="http://schemas.microsoft.com/office/drawing/2014/main" val="865865100"/>
                    </a:ext>
                  </a:extLst>
                </a:gridCol>
                <a:gridCol w="930166">
                  <a:extLst>
                    <a:ext uri="{9D8B030D-6E8A-4147-A177-3AD203B41FA5}">
                      <a16:colId xmlns:a16="http://schemas.microsoft.com/office/drawing/2014/main" val="3633239047"/>
                    </a:ext>
                  </a:extLst>
                </a:gridCol>
                <a:gridCol w="1781504">
                  <a:extLst>
                    <a:ext uri="{9D8B030D-6E8A-4147-A177-3AD203B41FA5}">
                      <a16:colId xmlns:a16="http://schemas.microsoft.com/office/drawing/2014/main" val="3798114323"/>
                    </a:ext>
                  </a:extLst>
                </a:gridCol>
              </a:tblGrid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Name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Type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Description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Mandatory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Note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45466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beginDate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string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O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YYYY-MM-DD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83513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endDate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string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X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YYYY-MM-DD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1720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9139E24-FB90-BD4A-9E0F-50BB52078E93}"/>
              </a:ext>
            </a:extLst>
          </p:cNvPr>
          <p:cNvSpPr txBox="1"/>
          <p:nvPr/>
        </p:nvSpPr>
        <p:spPr>
          <a:xfrm>
            <a:off x="462454" y="4475809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Response Parameters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73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DD1415-E38E-AD44-82BE-362AE8255E95}"/>
              </a:ext>
            </a:extLst>
          </p:cNvPr>
          <p:cNvSpPr txBox="1"/>
          <p:nvPr/>
        </p:nvSpPr>
        <p:spPr>
          <a:xfrm>
            <a:off x="462454" y="617684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부서별 로그인 통계 </a:t>
            </a:r>
            <a:r>
              <a:rPr kumimoji="1"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API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41DB4-1137-A54B-8F10-42632A4E3271}"/>
              </a:ext>
            </a:extLst>
          </p:cNvPr>
          <p:cNvSpPr txBox="1"/>
          <p:nvPr/>
        </p:nvSpPr>
        <p:spPr>
          <a:xfrm>
            <a:off x="462454" y="945029"/>
            <a:ext cx="474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부서별 월별 로그인 수 제공</a:t>
            </a:r>
            <a:endParaRPr kumimoji="1" lang="ko-Kore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480C8-CECE-8841-90E0-912F5C9D52D7}"/>
              </a:ext>
            </a:extLst>
          </p:cNvPr>
          <p:cNvSpPr txBox="1"/>
          <p:nvPr/>
        </p:nvSpPr>
        <p:spPr>
          <a:xfrm>
            <a:off x="462454" y="1454681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요청</a:t>
            </a:r>
            <a:r>
              <a:rPr kumimoji="1" lang="en-US" altLang="ko-KR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" panose="020B0500000101010101" pitchFamily="34" charset="-127"/>
                <a:ea typeface="Microsoft GothicNeo" panose="020B0500000101010101" pitchFamily="34" charset="-127"/>
                <a:cs typeface="Microsoft GothicNeo" panose="020B0500000101010101" pitchFamily="34" charset="-127"/>
              </a:rPr>
              <a:t>url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" panose="020B0500000101010101" pitchFamily="34" charset="-127"/>
              <a:ea typeface="Microsoft GothicNeo" panose="020B0500000101010101" pitchFamily="34" charset="-127"/>
              <a:cs typeface="Microsoft GothicNeo" panose="020B05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3326B6-B826-394E-B3C1-8D8D8F2F3075}"/>
              </a:ext>
            </a:extLst>
          </p:cNvPr>
          <p:cNvSpPr txBox="1"/>
          <p:nvPr/>
        </p:nvSpPr>
        <p:spPr>
          <a:xfrm>
            <a:off x="441433" y="2483084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Request Parameters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graphicFrame>
        <p:nvGraphicFramePr>
          <p:cNvPr id="14" name="표 7">
            <a:extLst>
              <a:ext uri="{FF2B5EF4-FFF2-40B4-BE49-F238E27FC236}">
                <a16:creationId xmlns:a16="http://schemas.microsoft.com/office/drawing/2014/main" id="{D59E8126-5A8D-CC49-B7C3-6B88797F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93935"/>
              </p:ext>
            </p:extLst>
          </p:nvPr>
        </p:nvGraphicFramePr>
        <p:xfrm>
          <a:off x="462454" y="2840409"/>
          <a:ext cx="5638802" cy="1479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912">
                  <a:extLst>
                    <a:ext uri="{9D8B030D-6E8A-4147-A177-3AD203B41FA5}">
                      <a16:colId xmlns:a16="http://schemas.microsoft.com/office/drawing/2014/main" val="3303756810"/>
                    </a:ext>
                  </a:extLst>
                </a:gridCol>
                <a:gridCol w="882868">
                  <a:extLst>
                    <a:ext uri="{9D8B030D-6E8A-4147-A177-3AD203B41FA5}">
                      <a16:colId xmlns:a16="http://schemas.microsoft.com/office/drawing/2014/main" val="1318994601"/>
                    </a:ext>
                  </a:extLst>
                </a:gridCol>
                <a:gridCol w="1119352">
                  <a:extLst>
                    <a:ext uri="{9D8B030D-6E8A-4147-A177-3AD203B41FA5}">
                      <a16:colId xmlns:a16="http://schemas.microsoft.com/office/drawing/2014/main" val="865865100"/>
                    </a:ext>
                  </a:extLst>
                </a:gridCol>
                <a:gridCol w="930166">
                  <a:extLst>
                    <a:ext uri="{9D8B030D-6E8A-4147-A177-3AD203B41FA5}">
                      <a16:colId xmlns:a16="http://schemas.microsoft.com/office/drawing/2014/main" val="3633239047"/>
                    </a:ext>
                  </a:extLst>
                </a:gridCol>
                <a:gridCol w="1781504">
                  <a:extLst>
                    <a:ext uri="{9D8B030D-6E8A-4147-A177-3AD203B41FA5}">
                      <a16:colId xmlns:a16="http://schemas.microsoft.com/office/drawing/2014/main" val="3798114323"/>
                    </a:ext>
                  </a:extLst>
                </a:gridCol>
              </a:tblGrid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Name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Type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Description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Mandatory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solidFill>
                            <a:schemeClr val="tx1"/>
                          </a:solidFill>
                          <a:latin typeface="Microsoft GothicNeo" panose="020B0500000101010101" pitchFamily="34" charset="-127"/>
                          <a:ea typeface="Microsoft GothicNeo" panose="020B0500000101010101" pitchFamily="34" charset="-127"/>
                          <a:cs typeface="Microsoft GothicNeo" panose="020B0500000101010101" pitchFamily="34" charset="-127"/>
                        </a:rPr>
                        <a:t>Note</a:t>
                      </a:r>
                      <a:endParaRPr lang="ko-Kore-KR" altLang="en-US" sz="1100" b="0" i="0" dirty="0">
                        <a:solidFill>
                          <a:schemeClr val="tx1"/>
                        </a:solidFill>
                        <a:latin typeface="Microsoft GothicNeo" panose="020B0500000101010101" pitchFamily="34" charset="-127"/>
                        <a:ea typeface="Microsoft GothicNeo" panose="020B0500000101010101" pitchFamily="34" charset="-127"/>
                        <a:cs typeface="Microsoft GothicNeo" panose="020B05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945466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beginMonth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string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O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YYYY-MM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83513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 err="1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endMonth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string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X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YYYY-MM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17200"/>
                  </a:ext>
                </a:extLst>
              </a:tr>
              <a:tr h="3699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dept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string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요청</a:t>
                      </a:r>
                      <a:r>
                        <a:rPr lang="ko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 부서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X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“</a:t>
                      </a:r>
                      <a:r>
                        <a:rPr lang="en-US" altLang="ko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[</a:t>
                      </a:r>
                      <a:r>
                        <a:rPr lang="ko-KR" altLang="en-US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부서명</a:t>
                      </a:r>
                      <a:r>
                        <a:rPr lang="en-US" altLang="ko-KR" sz="1100" b="0" i="0" dirty="0">
                          <a:latin typeface="Microsoft GothicNeo Light" panose="020B0300000101010101" pitchFamily="34" charset="-127"/>
                          <a:ea typeface="Microsoft GothicNeo Light" panose="020B0300000101010101" pitchFamily="34" charset="-127"/>
                          <a:cs typeface="Microsoft GothicNeo Light" panose="020B0300000101010101" pitchFamily="34" charset="-127"/>
                        </a:rPr>
                        <a:t>]”</a:t>
                      </a:r>
                      <a:endParaRPr lang="ko-Kore-KR" altLang="en-US" sz="1100" b="0" i="0" dirty="0">
                        <a:latin typeface="Microsoft GothicNeo Light" panose="020B0300000101010101" pitchFamily="34" charset="-127"/>
                        <a:ea typeface="Microsoft GothicNeo Light" panose="020B0300000101010101" pitchFamily="34" charset="-127"/>
                        <a:cs typeface="Microsoft GothicNeo Light" panose="020B03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45348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31B28D2-27B5-2F49-9331-E74322D792CC}"/>
              </a:ext>
            </a:extLst>
          </p:cNvPr>
          <p:cNvSpPr txBox="1"/>
          <p:nvPr/>
        </p:nvSpPr>
        <p:spPr>
          <a:xfrm>
            <a:off x="462454" y="4712293"/>
            <a:ext cx="298756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Request Parameters</a:t>
            </a:r>
            <a:endParaRPr kumimoji="1" lang="ko-Kore-KR" altLang="en-US" sz="15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5015C8-D551-5F49-A558-3DC9EC328794}"/>
              </a:ext>
            </a:extLst>
          </p:cNvPr>
          <p:cNvSpPr/>
          <p:nvPr/>
        </p:nvSpPr>
        <p:spPr>
          <a:xfrm>
            <a:off x="462453" y="5013434"/>
            <a:ext cx="5638802" cy="427488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38862D-E18F-2242-B01F-F38A7184B739}"/>
              </a:ext>
            </a:extLst>
          </p:cNvPr>
          <p:cNvSpPr txBox="1"/>
          <p:nvPr/>
        </p:nvSpPr>
        <p:spPr>
          <a:xfrm>
            <a:off x="462454" y="1777846"/>
            <a:ext cx="7231118" cy="613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http://commento_.study.com/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api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/dept/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{params(key=value)}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Ex) http://commento_.study.com/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api</a:t>
            </a:r>
            <a:r>
              <a:rPr kumimoji="1"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/dept/</a:t>
            </a:r>
            <a:r>
              <a:rPr kumimoji="1"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beginDate</a:t>
            </a:r>
            <a:r>
              <a:rPr kumimoji="1"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=2022-02</a:t>
            </a:r>
            <a:endParaRPr kumimoji="1"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3FCB8B-71AD-6B41-B12C-942B56B3E25F}"/>
              </a:ext>
            </a:extLst>
          </p:cNvPr>
          <p:cNvSpPr txBox="1"/>
          <p:nvPr/>
        </p:nvSpPr>
        <p:spPr>
          <a:xfrm>
            <a:off x="604345" y="5203035"/>
            <a:ext cx="298756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totCnt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 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10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hasMore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 false,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“data”:[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”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logCnt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</a:t>
            </a:r>
            <a:r>
              <a: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9,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“mon”: 2022-02,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“dept”: “</a:t>
            </a:r>
            <a:r>
              <a: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개발부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},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{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”</a:t>
            </a:r>
            <a:r>
              <a:rPr kumimoji="1" lang="en-US" altLang="ko-Kore-KR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logCnt</a:t>
            </a:r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”:</a:t>
            </a:r>
            <a:r>
              <a: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5,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“mon”: 2022-02,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	“dept”: “</a:t>
            </a:r>
            <a:r>
              <a:rPr kumimoji="1"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디자인부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”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     }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</a:t>
            </a:r>
            <a:r>
              <a:rPr kumimoji="1"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     </a:t>
            </a:r>
            <a:r>
              <a:rPr kumimoji="1"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...</a:t>
            </a:r>
            <a:endParaRPr kumimoji="1" lang="en-US" altLang="ko-Kore-KR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	]</a:t>
            </a:r>
          </a:p>
          <a:p>
            <a:r>
              <a:rPr kumimoji="1" lang="en-US" altLang="ko-Kore-KR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GothicNeo Light" panose="020B0300000101010101" pitchFamily="34" charset="-127"/>
                <a:ea typeface="Microsoft GothicNeo Light" panose="020B0300000101010101" pitchFamily="34" charset="-127"/>
                <a:cs typeface="Microsoft GothicNeo Light" panose="020B0300000101010101" pitchFamily="34" charset="-127"/>
              </a:rPr>
              <a:t>}</a:t>
            </a:r>
            <a:endParaRPr kumimoji="1" lang="ko-Kore-KR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Microsoft GothicNeo Light" panose="020B0300000101010101" pitchFamily="34" charset="-127"/>
              <a:ea typeface="Microsoft GothicNeo Light" panose="020B0300000101010101" pitchFamily="34" charset="-127"/>
              <a:cs typeface="Microsoft GothicNeo Light" panose="020B03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72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750</Words>
  <Application>Microsoft Macintosh PowerPoint</Application>
  <PresentationFormat>A4 용지(210x297mm)</PresentationFormat>
  <Paragraphs>225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Microsoft GothicNeo</vt:lpstr>
      <vt:lpstr>Microsoft GothicNeo 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m12568</dc:creator>
  <cp:lastModifiedBy>m12568</cp:lastModifiedBy>
  <cp:revision>2</cp:revision>
  <dcterms:created xsi:type="dcterms:W3CDTF">2022-03-24T13:37:51Z</dcterms:created>
  <dcterms:modified xsi:type="dcterms:W3CDTF">2022-03-24T15:41:06Z</dcterms:modified>
</cp:coreProperties>
</file>