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7" r:id="rId5"/>
    <p:sldId id="266" r:id="rId6"/>
    <p:sldId id="268" r:id="rId7"/>
    <p:sldId id="269" r:id="rId8"/>
    <p:sldId id="270" r:id="rId9"/>
    <p:sldId id="271" r:id="rId10"/>
    <p:sldId id="263" r:id="rId11"/>
    <p:sldId id="272" r:id="rId12"/>
    <p:sldId id="273" r:id="rId13"/>
    <p:sldId id="262"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ok Bidani" initials="AB" lastIdx="2" clrIdx="0">
    <p:extLst>
      <p:ext uri="{19B8F6BF-5375-455C-9EA6-DF929625EA0E}">
        <p15:presenceInfo xmlns:p15="http://schemas.microsoft.com/office/powerpoint/2012/main" userId="0117325f1dbc95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5" d="100"/>
          <a:sy n="115"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01T15:44:24.260" idx="2">
    <p:pos x="10" y="10"/>
    <p:text>I don't understand what "fire size" here means or is referring to. Is this left over from the last presentation?</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10/4/18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10/4/18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10/4/18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10/4/18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10/4/18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nu-bootcamp-project3-app.herokuapp.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5762-8829-4820-9C2A-F7585A30420A}"/>
              </a:ext>
            </a:extLst>
          </p:cNvPr>
          <p:cNvSpPr>
            <a:spLocks noGrp="1"/>
          </p:cNvSpPr>
          <p:nvPr>
            <p:ph type="ctrTitle"/>
          </p:nvPr>
        </p:nvSpPr>
        <p:spPr/>
        <p:txBody>
          <a:bodyPr/>
          <a:lstStyle/>
          <a:p>
            <a:r>
              <a:rPr lang="en-US" dirty="0"/>
              <a:t>Avocado Predictions</a:t>
            </a:r>
          </a:p>
        </p:txBody>
      </p:sp>
      <p:sp>
        <p:nvSpPr>
          <p:cNvPr id="3" name="Subtitle 2">
            <a:extLst>
              <a:ext uri="{FF2B5EF4-FFF2-40B4-BE49-F238E27FC236}">
                <a16:creationId xmlns:a16="http://schemas.microsoft.com/office/drawing/2014/main" id="{16DDAC0A-492B-4BE3-9FDC-94371DF19E04}"/>
              </a:ext>
            </a:extLst>
          </p:cNvPr>
          <p:cNvSpPr>
            <a:spLocks noGrp="1"/>
          </p:cNvSpPr>
          <p:nvPr>
            <p:ph type="subTitle" idx="1"/>
          </p:nvPr>
        </p:nvSpPr>
        <p:spPr>
          <a:xfrm>
            <a:off x="2595717" y="3886680"/>
            <a:ext cx="6915862" cy="1703892"/>
          </a:xfrm>
        </p:spPr>
        <p:txBody>
          <a:bodyPr>
            <a:normAutofit fontScale="92500"/>
          </a:bodyPr>
          <a:lstStyle/>
          <a:p>
            <a:r>
              <a:rPr lang="en-US" b="1" dirty="0">
                <a:latin typeface="Atlas Grotesk"/>
              </a:rPr>
              <a:t>Machine Learning</a:t>
            </a:r>
          </a:p>
          <a:p>
            <a:r>
              <a:rPr lang="en-US" b="1" dirty="0">
                <a:latin typeface="Atlas Grotesk"/>
              </a:rPr>
              <a:t>Price and Image Predictions</a:t>
            </a:r>
          </a:p>
          <a:p>
            <a:endParaRPr lang="en-US" b="1" dirty="0">
              <a:latin typeface="Atlas Grotesk"/>
            </a:endParaRPr>
          </a:p>
          <a:p>
            <a:r>
              <a:rPr lang="en-US" b="1" dirty="0">
                <a:latin typeface="Atlas Grotesk"/>
              </a:rPr>
              <a:t>By:  Brian Connell, Joe </a:t>
            </a:r>
            <a:r>
              <a:rPr lang="en-US" b="1" dirty="0" err="1">
                <a:latin typeface="Atlas Grotesk"/>
              </a:rPr>
              <a:t>Morici</a:t>
            </a:r>
            <a:r>
              <a:rPr lang="en-US" b="1" dirty="0">
                <a:latin typeface="Atlas Grotesk"/>
              </a:rPr>
              <a:t>, Ashok </a:t>
            </a:r>
            <a:r>
              <a:rPr lang="en-US" b="1" dirty="0" err="1">
                <a:latin typeface="Atlas Grotesk"/>
              </a:rPr>
              <a:t>Bidani</a:t>
            </a:r>
            <a:r>
              <a:rPr lang="en-US" b="1" dirty="0">
                <a:latin typeface="Atlas Grotesk"/>
              </a:rPr>
              <a:t>, Sandra Langston</a:t>
            </a:r>
          </a:p>
          <a:p>
            <a:endParaRPr lang="en-US" b="1" dirty="0">
              <a:latin typeface="Atlas Grotesk"/>
            </a:endParaRPr>
          </a:p>
          <a:p>
            <a:endParaRPr lang="en-US" b="1" dirty="0">
              <a:latin typeface="Atlas Grotesk"/>
            </a:endParaRPr>
          </a:p>
          <a:p>
            <a:endParaRPr lang="en-US" b="1" dirty="0">
              <a:latin typeface="Atlas Grotesk"/>
            </a:endParaRPr>
          </a:p>
          <a:p>
            <a:endParaRPr lang="en-US" b="1" dirty="0">
              <a:latin typeface="Atlas Grotesk"/>
            </a:endParaRPr>
          </a:p>
          <a:p>
            <a:endParaRPr lang="en-US" b="1" dirty="0">
              <a:latin typeface="Atlas Grotesk"/>
            </a:endParaRPr>
          </a:p>
          <a:p>
            <a:endParaRPr lang="en-US" dirty="0"/>
          </a:p>
        </p:txBody>
      </p:sp>
    </p:spTree>
    <p:extLst>
      <p:ext uri="{BB962C8B-B14F-4D97-AF65-F5344CB8AC3E}">
        <p14:creationId xmlns:p14="http://schemas.microsoft.com/office/powerpoint/2010/main" val="365720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ADED-E49D-4DE5-9B96-2CCC1597D194}"/>
              </a:ext>
            </a:extLst>
          </p:cNvPr>
          <p:cNvSpPr>
            <a:spLocks noGrp="1"/>
          </p:cNvSpPr>
          <p:nvPr>
            <p:ph type="title"/>
          </p:nvPr>
        </p:nvSpPr>
        <p:spPr>
          <a:xfrm>
            <a:off x="1295400" y="745662"/>
            <a:ext cx="9601200" cy="1485900"/>
          </a:xfrm>
        </p:spPr>
        <p:txBody>
          <a:bodyPr>
            <a:normAutofit/>
          </a:bodyPr>
          <a:lstStyle/>
          <a:p>
            <a:pPr algn="ctr"/>
            <a:r>
              <a:rPr lang="en-US" b="1" dirty="0"/>
              <a:t>Convolutional Neural Network</a:t>
            </a:r>
          </a:p>
        </p:txBody>
      </p:sp>
      <p:sp>
        <p:nvSpPr>
          <p:cNvPr id="3" name="Content Placeholder 2">
            <a:extLst>
              <a:ext uri="{FF2B5EF4-FFF2-40B4-BE49-F238E27FC236}">
                <a16:creationId xmlns:a16="http://schemas.microsoft.com/office/drawing/2014/main" id="{DDAF3D76-BB7C-4CCB-B7D5-C1FECF967870}"/>
              </a:ext>
            </a:extLst>
          </p:cNvPr>
          <p:cNvSpPr>
            <a:spLocks noGrp="1"/>
          </p:cNvSpPr>
          <p:nvPr>
            <p:ph idx="1"/>
          </p:nvPr>
        </p:nvSpPr>
        <p:spPr>
          <a:xfrm>
            <a:off x="1340708" y="1588477"/>
            <a:ext cx="9632092" cy="5914292"/>
          </a:xfrm>
        </p:spPr>
        <p:txBody>
          <a:bodyPr>
            <a:noAutofit/>
          </a:bodyPr>
          <a:lstStyle/>
          <a:p>
            <a:pPr>
              <a:buFont typeface="Wingdings" panose="05000000000000000000" pitchFamily="2" charset="2"/>
              <a:buChar char="q"/>
            </a:pPr>
            <a:endParaRPr lang="en-US" sz="3200" dirty="0"/>
          </a:p>
          <a:p>
            <a:pPr>
              <a:buFont typeface="Wingdings" panose="05000000000000000000" pitchFamily="2" charset="2"/>
              <a:buChar char="q"/>
            </a:pPr>
            <a:r>
              <a:rPr lang="en-US" sz="3200"/>
              <a:t>Supervised </a:t>
            </a:r>
            <a:r>
              <a:rPr lang="en-US" sz="3200" dirty="0"/>
              <a:t>Machine Learning</a:t>
            </a:r>
          </a:p>
          <a:p>
            <a:pPr>
              <a:buFont typeface="Wingdings" panose="05000000000000000000" pitchFamily="2" charset="2"/>
              <a:buChar char="q"/>
            </a:pPr>
            <a:r>
              <a:rPr lang="en-US" sz="3200" dirty="0"/>
              <a:t>Built a Convolutional Neural Network and trained it on images of avocados so that the Neural Network can predict whether the image of an avocado is ripe or not.</a:t>
            </a:r>
          </a:p>
          <a:p>
            <a:pPr>
              <a:buFont typeface="Wingdings" panose="05000000000000000000" pitchFamily="2" charset="2"/>
              <a:buChar char="q"/>
            </a:pPr>
            <a:r>
              <a:rPr lang="en-US" sz="3200" dirty="0"/>
              <a:t>The model can be trained on any type of class.</a:t>
            </a:r>
          </a:p>
          <a:p>
            <a:pPr marL="530352" lvl="1" indent="0">
              <a:buNone/>
            </a:pPr>
            <a:endParaRPr lang="en-US" sz="1600" dirty="0"/>
          </a:p>
        </p:txBody>
      </p:sp>
    </p:spTree>
    <p:extLst>
      <p:ext uri="{BB962C8B-B14F-4D97-AF65-F5344CB8AC3E}">
        <p14:creationId xmlns:p14="http://schemas.microsoft.com/office/powerpoint/2010/main" val="314738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EC8C-E986-C24A-A26B-4AACBDC7D860}"/>
              </a:ext>
            </a:extLst>
          </p:cNvPr>
          <p:cNvSpPr>
            <a:spLocks noGrp="1"/>
          </p:cNvSpPr>
          <p:nvPr>
            <p:ph type="title"/>
          </p:nvPr>
        </p:nvSpPr>
        <p:spPr>
          <a:xfrm>
            <a:off x="1295400" y="439616"/>
            <a:ext cx="9601200" cy="1485900"/>
          </a:xfrm>
        </p:spPr>
        <p:txBody>
          <a:bodyPr>
            <a:normAutofit/>
          </a:bodyPr>
          <a:lstStyle/>
          <a:p>
            <a:r>
              <a:rPr lang="en-US" sz="2400" b="1" dirty="0"/>
              <a:t>Ok, now lets try our CNNs using a variation of multilayer perceptron's designed to require minimal preprocessing. </a:t>
            </a:r>
            <a:br>
              <a:rPr lang="en-US" sz="2400" b="1" dirty="0"/>
            </a:br>
            <a:br>
              <a:rPr lang="en-US" sz="2400" b="1" dirty="0"/>
            </a:br>
            <a:r>
              <a:rPr lang="en-US" sz="2400" b="1" dirty="0"/>
              <a:t>Dataset details:</a:t>
            </a:r>
          </a:p>
        </p:txBody>
      </p:sp>
      <p:sp>
        <p:nvSpPr>
          <p:cNvPr id="3" name="Content Placeholder 2">
            <a:extLst>
              <a:ext uri="{FF2B5EF4-FFF2-40B4-BE49-F238E27FC236}">
                <a16:creationId xmlns:a16="http://schemas.microsoft.com/office/drawing/2014/main" id="{047EFB5E-B4CA-534D-8C3D-BB65965FB093}"/>
              </a:ext>
            </a:extLst>
          </p:cNvPr>
          <p:cNvSpPr>
            <a:spLocks noGrp="1"/>
          </p:cNvSpPr>
          <p:nvPr>
            <p:ph idx="1"/>
          </p:nvPr>
        </p:nvSpPr>
        <p:spPr/>
        <p:txBody>
          <a:bodyPr/>
          <a:lstStyle/>
          <a:p>
            <a:r>
              <a:rPr lang="en-US" dirty="0"/>
              <a:t>918 images for training</a:t>
            </a:r>
          </a:p>
          <a:p>
            <a:r>
              <a:rPr lang="en-US" dirty="0"/>
              <a:t>309 images for testing</a:t>
            </a:r>
          </a:p>
          <a:p>
            <a:pPr marL="0" indent="0">
              <a:buNone/>
            </a:pPr>
            <a:endParaRPr lang="en-US" dirty="0"/>
          </a:p>
        </p:txBody>
      </p:sp>
      <p:pic>
        <p:nvPicPr>
          <p:cNvPr id="4" name="Picture 3">
            <a:extLst>
              <a:ext uri="{FF2B5EF4-FFF2-40B4-BE49-F238E27FC236}">
                <a16:creationId xmlns:a16="http://schemas.microsoft.com/office/drawing/2014/main" id="{53D4BB8F-1C76-3143-A4BA-CAEB97A99BFA}"/>
              </a:ext>
            </a:extLst>
          </p:cNvPr>
          <p:cNvPicPr>
            <a:picLocks noChangeAspect="1"/>
          </p:cNvPicPr>
          <p:nvPr/>
        </p:nvPicPr>
        <p:blipFill>
          <a:blip r:embed="rId2"/>
          <a:stretch>
            <a:fillRect/>
          </a:stretch>
        </p:blipFill>
        <p:spPr>
          <a:xfrm>
            <a:off x="1934308" y="3593948"/>
            <a:ext cx="7340968" cy="3156543"/>
          </a:xfrm>
          <a:prstGeom prst="rect">
            <a:avLst/>
          </a:prstGeom>
        </p:spPr>
      </p:pic>
    </p:spTree>
    <p:extLst>
      <p:ext uri="{BB962C8B-B14F-4D97-AF65-F5344CB8AC3E}">
        <p14:creationId xmlns:p14="http://schemas.microsoft.com/office/powerpoint/2010/main" val="11202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F7B2-54B2-C743-AD07-65B436E4E104}"/>
              </a:ext>
            </a:extLst>
          </p:cNvPr>
          <p:cNvSpPr>
            <a:spLocks noGrp="1"/>
          </p:cNvSpPr>
          <p:nvPr>
            <p:ph type="title"/>
          </p:nvPr>
        </p:nvSpPr>
        <p:spPr>
          <a:xfrm>
            <a:off x="1739591" y="630044"/>
            <a:ext cx="9601200" cy="1485900"/>
          </a:xfrm>
        </p:spPr>
        <p:txBody>
          <a:bodyPr>
            <a:normAutofit/>
          </a:bodyPr>
          <a:lstStyle/>
          <a:p>
            <a:r>
              <a:rPr lang="en-US" sz="2400" b="1" dirty="0"/>
              <a:t>Outcome? Lets give it a try…</a:t>
            </a:r>
            <a:br>
              <a:rPr lang="en-US" sz="2400" b="1" dirty="0"/>
            </a:br>
            <a:br>
              <a:rPr lang="en-US" sz="2400" b="1" dirty="0"/>
            </a:br>
            <a:r>
              <a:rPr lang="en-US" sz="2400" b="1" dirty="0" err="1"/>
              <a:t>PythonFlask</a:t>
            </a:r>
            <a:r>
              <a:rPr lang="en-US" sz="2400" b="1" dirty="0"/>
              <a:t> Web App:</a:t>
            </a:r>
          </a:p>
        </p:txBody>
      </p:sp>
      <p:sp>
        <p:nvSpPr>
          <p:cNvPr id="3" name="Content Placeholder 2">
            <a:extLst>
              <a:ext uri="{FF2B5EF4-FFF2-40B4-BE49-F238E27FC236}">
                <a16:creationId xmlns:a16="http://schemas.microsoft.com/office/drawing/2014/main" id="{1C0C2399-A073-2941-A948-55C990DEDB67}"/>
              </a:ext>
            </a:extLst>
          </p:cNvPr>
          <p:cNvSpPr>
            <a:spLocks noGrp="1"/>
          </p:cNvSpPr>
          <p:nvPr>
            <p:ph idx="1"/>
          </p:nvPr>
        </p:nvSpPr>
        <p:spPr/>
        <p:txBody>
          <a:bodyPr>
            <a:normAutofit/>
          </a:bodyPr>
          <a:lstStyle/>
          <a:p>
            <a:pPr marL="0" indent="0" algn="ctr">
              <a:buNone/>
            </a:pPr>
            <a:r>
              <a:rPr lang="en-US" sz="4800" dirty="0">
                <a:solidFill>
                  <a:srgbClr val="00B050"/>
                </a:solidFill>
                <a:hlinkClick r:id="rId2">
                  <a:extLst>
                    <a:ext uri="{A12FA001-AC4F-418D-AE19-62706E023703}">
                      <ahyp:hlinkClr xmlns:ahyp="http://schemas.microsoft.com/office/drawing/2018/hyperlinkcolor" val="tx"/>
                    </a:ext>
                  </a:extLst>
                </a:hlinkClick>
              </a:rPr>
              <a:t>Ripe or Not?</a:t>
            </a:r>
            <a:endParaRPr lang="en-US" sz="4800" dirty="0">
              <a:solidFill>
                <a:srgbClr val="00B050"/>
              </a:solidFill>
            </a:endParaRPr>
          </a:p>
          <a:p>
            <a:pPr marL="0" indent="0">
              <a:buNone/>
            </a:pPr>
            <a:endParaRPr lang="en-US" sz="4800" dirty="0">
              <a:solidFill>
                <a:srgbClr val="00B050"/>
              </a:solidFill>
            </a:endParaRPr>
          </a:p>
          <a:p>
            <a:pPr marL="0" indent="0">
              <a:buNone/>
            </a:pPr>
            <a:endParaRPr lang="en-US" sz="4800" dirty="0">
              <a:solidFill>
                <a:srgbClr val="00B050"/>
              </a:solidFill>
            </a:endParaRPr>
          </a:p>
          <a:p>
            <a:pPr marL="0" indent="0">
              <a:buNone/>
            </a:pPr>
            <a:endParaRPr lang="en-US" sz="4800" dirty="0">
              <a:solidFill>
                <a:srgbClr val="00B050"/>
              </a:solidFill>
            </a:endParaRPr>
          </a:p>
        </p:txBody>
      </p:sp>
      <p:pic>
        <p:nvPicPr>
          <p:cNvPr id="4" name="Picture 3">
            <a:extLst>
              <a:ext uri="{FF2B5EF4-FFF2-40B4-BE49-F238E27FC236}">
                <a16:creationId xmlns:a16="http://schemas.microsoft.com/office/drawing/2014/main" id="{DE2D58F6-EA01-2346-BFBA-86259727DD09}"/>
              </a:ext>
            </a:extLst>
          </p:cNvPr>
          <p:cNvPicPr>
            <a:picLocks noChangeAspect="1"/>
          </p:cNvPicPr>
          <p:nvPr/>
        </p:nvPicPr>
        <p:blipFill>
          <a:blip r:embed="rId3"/>
          <a:stretch>
            <a:fillRect/>
          </a:stretch>
        </p:blipFill>
        <p:spPr>
          <a:xfrm>
            <a:off x="3021979" y="3331491"/>
            <a:ext cx="5710973" cy="3048324"/>
          </a:xfrm>
          <a:prstGeom prst="rect">
            <a:avLst/>
          </a:prstGeom>
        </p:spPr>
      </p:pic>
    </p:spTree>
    <p:extLst>
      <p:ext uri="{BB962C8B-B14F-4D97-AF65-F5344CB8AC3E}">
        <p14:creationId xmlns:p14="http://schemas.microsoft.com/office/powerpoint/2010/main" val="204292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32F8-5F81-40D3-8BAF-45FA3D91E41B}"/>
              </a:ext>
            </a:extLst>
          </p:cNvPr>
          <p:cNvSpPr>
            <a:spLocks noGrp="1"/>
          </p:cNvSpPr>
          <p:nvPr>
            <p:ph type="title"/>
          </p:nvPr>
        </p:nvSpPr>
        <p:spPr/>
        <p:txBody>
          <a:bodyPr/>
          <a:lstStyle/>
          <a:p>
            <a:pPr algn="ctr"/>
            <a:r>
              <a:rPr lang="en-US" b="1" dirty="0">
                <a:latin typeface="Atlas Grotesk"/>
              </a:rPr>
              <a:t>Lessons Learned</a:t>
            </a:r>
            <a:endParaRPr lang="en-US" dirty="0"/>
          </a:p>
        </p:txBody>
      </p:sp>
      <p:sp>
        <p:nvSpPr>
          <p:cNvPr id="3" name="Content Placeholder 2">
            <a:extLst>
              <a:ext uri="{FF2B5EF4-FFF2-40B4-BE49-F238E27FC236}">
                <a16:creationId xmlns:a16="http://schemas.microsoft.com/office/drawing/2014/main" id="{2C02577F-6CE2-40BA-B9A5-9704E57DD805}"/>
              </a:ext>
            </a:extLst>
          </p:cNvPr>
          <p:cNvSpPr>
            <a:spLocks noGrp="1"/>
          </p:cNvSpPr>
          <p:nvPr>
            <p:ph idx="1"/>
          </p:nvPr>
        </p:nvSpPr>
        <p:spPr>
          <a:xfrm>
            <a:off x="1550773" y="1865871"/>
            <a:ext cx="9601200" cy="3581400"/>
          </a:xfrm>
        </p:spPr>
        <p:txBody>
          <a:bodyPr/>
          <a:lstStyle/>
          <a:p>
            <a:pPr>
              <a:buFont typeface="Wingdings" panose="05000000000000000000" pitchFamily="2" charset="2"/>
              <a:buChar char="q"/>
            </a:pPr>
            <a:r>
              <a:rPr lang="en-US" sz="2800" dirty="0"/>
              <a:t>Make sure you have enough CPU for your machine learning project.</a:t>
            </a:r>
          </a:p>
          <a:p>
            <a:pPr marL="0" indent="0">
              <a:buNone/>
            </a:pPr>
            <a:endParaRPr lang="en-US" sz="2800" dirty="0"/>
          </a:p>
          <a:p>
            <a:endParaRPr lang="en-US" dirty="0"/>
          </a:p>
        </p:txBody>
      </p:sp>
    </p:spTree>
    <p:extLst>
      <p:ext uri="{BB962C8B-B14F-4D97-AF65-F5344CB8AC3E}">
        <p14:creationId xmlns:p14="http://schemas.microsoft.com/office/powerpoint/2010/main" val="374152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BE18-786C-412C-B6C4-AC9A9E8B00E6}"/>
              </a:ext>
            </a:extLst>
          </p:cNvPr>
          <p:cNvSpPr>
            <a:spLocks noGrp="1"/>
          </p:cNvSpPr>
          <p:nvPr>
            <p:ph type="title"/>
          </p:nvPr>
        </p:nvSpPr>
        <p:spPr>
          <a:xfrm>
            <a:off x="1454150" y="1225550"/>
            <a:ext cx="9601200" cy="1485900"/>
          </a:xfrm>
        </p:spPr>
        <p:txBody>
          <a:bodyPr/>
          <a:lstStyle/>
          <a:p>
            <a:pPr algn="ctr"/>
            <a:r>
              <a:rPr lang="en-US" dirty="0"/>
              <a:t>Questions???</a:t>
            </a:r>
          </a:p>
        </p:txBody>
      </p:sp>
    </p:spTree>
    <p:extLst>
      <p:ext uri="{BB962C8B-B14F-4D97-AF65-F5344CB8AC3E}">
        <p14:creationId xmlns:p14="http://schemas.microsoft.com/office/powerpoint/2010/main" val="386433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8482-CDA3-48EB-8220-DD3240F4C203}"/>
              </a:ext>
            </a:extLst>
          </p:cNvPr>
          <p:cNvSpPr>
            <a:spLocks noGrp="1"/>
          </p:cNvSpPr>
          <p:nvPr>
            <p:ph type="title"/>
          </p:nvPr>
        </p:nvSpPr>
        <p:spPr>
          <a:xfrm>
            <a:off x="1135911" y="247650"/>
            <a:ext cx="9601200" cy="1485900"/>
          </a:xfrm>
        </p:spPr>
        <p:txBody>
          <a:bodyPr>
            <a:normAutofit/>
          </a:bodyPr>
          <a:lstStyle/>
          <a:p>
            <a:pPr algn="ctr" fontAlgn="base"/>
            <a:r>
              <a:rPr lang="en-US" b="1" dirty="0">
                <a:latin typeface="Atlas Grotesk"/>
              </a:rPr>
              <a:t>Avocado Predictions</a:t>
            </a:r>
          </a:p>
        </p:txBody>
      </p:sp>
      <p:sp>
        <p:nvSpPr>
          <p:cNvPr id="3" name="Content Placeholder 2">
            <a:extLst>
              <a:ext uri="{FF2B5EF4-FFF2-40B4-BE49-F238E27FC236}">
                <a16:creationId xmlns:a16="http://schemas.microsoft.com/office/drawing/2014/main" id="{79255EDE-7BEB-4DE2-8E60-3E570336DAB0}"/>
              </a:ext>
            </a:extLst>
          </p:cNvPr>
          <p:cNvSpPr>
            <a:spLocks noGrp="1"/>
          </p:cNvSpPr>
          <p:nvPr>
            <p:ph idx="1"/>
          </p:nvPr>
        </p:nvSpPr>
        <p:spPr>
          <a:xfrm>
            <a:off x="914400" y="2019782"/>
            <a:ext cx="10937631" cy="2711545"/>
          </a:xfrm>
        </p:spPr>
        <p:txBody>
          <a:bodyPr>
            <a:normAutofit/>
          </a:bodyPr>
          <a:lstStyle/>
          <a:p>
            <a:pPr marL="530352" lvl="1" indent="0" fontAlgn="base">
              <a:buNone/>
            </a:pPr>
            <a:r>
              <a:rPr lang="en-US" sz="4000" i="0" dirty="0"/>
              <a:t>1.) Price Forecaster</a:t>
            </a:r>
          </a:p>
          <a:p>
            <a:pPr marL="530352" lvl="1" indent="0" fontAlgn="base">
              <a:buNone/>
            </a:pPr>
            <a:r>
              <a:rPr lang="pt-BR" sz="4000" i="0" dirty="0"/>
              <a:t>2.) Image </a:t>
            </a:r>
            <a:r>
              <a:rPr lang="pt-BR" sz="4000" i="0" dirty="0" err="1"/>
              <a:t>classifier</a:t>
            </a:r>
            <a:r>
              <a:rPr lang="pt-BR" sz="4000" i="0" dirty="0"/>
              <a:t> (”Ripe Avocado" / "</a:t>
            </a:r>
            <a:r>
              <a:rPr lang="pt-BR" sz="4000" i="0" dirty="0" err="1"/>
              <a:t>Not</a:t>
            </a:r>
            <a:r>
              <a:rPr lang="pt-BR" sz="4000" i="0" dirty="0"/>
              <a:t> Ripe Avocado“)</a:t>
            </a:r>
          </a:p>
          <a:p>
            <a:pPr marL="530352" lvl="1" indent="0" fontAlgn="base">
              <a:buNone/>
            </a:pPr>
            <a:r>
              <a:rPr lang="pt-BR" sz="4000" i="0" dirty="0"/>
              <a:t>3.) Flask WEB app</a:t>
            </a:r>
            <a:endParaRPr lang="en-US" sz="4000" i="0" dirty="0"/>
          </a:p>
        </p:txBody>
      </p:sp>
    </p:spTree>
    <p:extLst>
      <p:ext uri="{BB962C8B-B14F-4D97-AF65-F5344CB8AC3E}">
        <p14:creationId xmlns:p14="http://schemas.microsoft.com/office/powerpoint/2010/main" val="326912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8482-CDA3-48EB-8220-DD3240F4C203}"/>
              </a:ext>
            </a:extLst>
          </p:cNvPr>
          <p:cNvSpPr>
            <a:spLocks noGrp="1"/>
          </p:cNvSpPr>
          <p:nvPr>
            <p:ph type="title"/>
          </p:nvPr>
        </p:nvSpPr>
        <p:spPr>
          <a:xfrm>
            <a:off x="1135911" y="247650"/>
            <a:ext cx="9601200" cy="1485900"/>
          </a:xfrm>
        </p:spPr>
        <p:txBody>
          <a:bodyPr>
            <a:normAutofit/>
          </a:bodyPr>
          <a:lstStyle/>
          <a:p>
            <a:pPr algn="ctr" fontAlgn="base"/>
            <a:r>
              <a:rPr lang="en-US" b="1" dirty="0">
                <a:latin typeface="Atlas Grotesk"/>
              </a:rPr>
              <a:t>Avocado Facts</a:t>
            </a:r>
          </a:p>
        </p:txBody>
      </p:sp>
      <p:sp>
        <p:nvSpPr>
          <p:cNvPr id="3" name="Content Placeholder 2">
            <a:extLst>
              <a:ext uri="{FF2B5EF4-FFF2-40B4-BE49-F238E27FC236}">
                <a16:creationId xmlns:a16="http://schemas.microsoft.com/office/drawing/2014/main" id="{79255EDE-7BEB-4DE2-8E60-3E570336DAB0}"/>
              </a:ext>
            </a:extLst>
          </p:cNvPr>
          <p:cNvSpPr>
            <a:spLocks noGrp="1"/>
          </p:cNvSpPr>
          <p:nvPr>
            <p:ph idx="1"/>
          </p:nvPr>
        </p:nvSpPr>
        <p:spPr>
          <a:xfrm>
            <a:off x="914400" y="2019782"/>
            <a:ext cx="10937631" cy="3104669"/>
          </a:xfrm>
        </p:spPr>
        <p:txBody>
          <a:bodyPr>
            <a:normAutofit lnSpcReduction="10000"/>
          </a:bodyPr>
          <a:lstStyle/>
          <a:p>
            <a:pPr>
              <a:buFont typeface="Wingdings" panose="05000000000000000000" pitchFamily="2" charset="2"/>
              <a:buChar char="q"/>
            </a:pPr>
            <a:r>
              <a:rPr lang="en-US" sz="2800" dirty="0"/>
              <a:t>Data is taken from the Hass Avocado Board</a:t>
            </a:r>
          </a:p>
          <a:p>
            <a:pPr>
              <a:buFont typeface="Wingdings" panose="05000000000000000000" pitchFamily="2" charset="2"/>
              <a:buChar char="q"/>
            </a:pPr>
            <a:r>
              <a:rPr lang="en-US" sz="2800" dirty="0"/>
              <a:t>Dataset is specifically the prices, volume, and so on of Hass avocados sold in the U.S.</a:t>
            </a:r>
          </a:p>
          <a:p>
            <a:pPr>
              <a:buFont typeface="Wingdings" panose="05000000000000000000" pitchFamily="2" charset="2"/>
              <a:buChar char="q"/>
            </a:pPr>
            <a:r>
              <a:rPr lang="en-US" sz="2800" dirty="0"/>
              <a:t>The Hass avocado variety amounts to 95% of avocados sold in the U.S.</a:t>
            </a:r>
          </a:p>
          <a:p>
            <a:pPr>
              <a:buFont typeface="Wingdings" panose="05000000000000000000" pitchFamily="2" charset="2"/>
              <a:buChar char="q"/>
            </a:pPr>
            <a:r>
              <a:rPr lang="en-US" sz="2800" dirty="0"/>
              <a:t>93% of avocados sold in the U.S. come from Mexico, Hass and otherwise</a:t>
            </a:r>
          </a:p>
          <a:p>
            <a:pPr>
              <a:buFont typeface="Wingdings" panose="05000000000000000000" pitchFamily="2" charset="2"/>
              <a:buChar char="q"/>
            </a:pPr>
            <a:endParaRPr lang="en-US" sz="2800" dirty="0"/>
          </a:p>
        </p:txBody>
      </p:sp>
    </p:spTree>
    <p:extLst>
      <p:ext uri="{BB962C8B-B14F-4D97-AF65-F5344CB8AC3E}">
        <p14:creationId xmlns:p14="http://schemas.microsoft.com/office/powerpoint/2010/main" val="408546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8482-CDA3-48EB-8220-DD3240F4C203}"/>
              </a:ext>
            </a:extLst>
          </p:cNvPr>
          <p:cNvSpPr>
            <a:spLocks noGrp="1"/>
          </p:cNvSpPr>
          <p:nvPr>
            <p:ph type="title"/>
          </p:nvPr>
        </p:nvSpPr>
        <p:spPr>
          <a:xfrm>
            <a:off x="1135911" y="247650"/>
            <a:ext cx="9601200" cy="1485900"/>
          </a:xfrm>
        </p:spPr>
        <p:txBody>
          <a:bodyPr>
            <a:normAutofit/>
          </a:bodyPr>
          <a:lstStyle/>
          <a:p>
            <a:pPr algn="ctr" fontAlgn="base"/>
            <a:r>
              <a:rPr lang="en-US" b="1" dirty="0">
                <a:latin typeface="Atlas Grotesk"/>
              </a:rPr>
              <a:t>Avocado Data Analysis</a:t>
            </a:r>
          </a:p>
        </p:txBody>
      </p:sp>
      <p:pic>
        <p:nvPicPr>
          <p:cNvPr id="6" name="Content Placeholder 5">
            <a:extLst>
              <a:ext uri="{FF2B5EF4-FFF2-40B4-BE49-F238E27FC236}">
                <a16:creationId xmlns:a16="http://schemas.microsoft.com/office/drawing/2014/main" id="{4A366B4D-38D4-4FF2-ADD3-27ABD2C8874F}"/>
              </a:ext>
            </a:extLst>
          </p:cNvPr>
          <p:cNvPicPr>
            <a:picLocks noGrp="1" noChangeAspect="1"/>
          </p:cNvPicPr>
          <p:nvPr>
            <p:ph idx="1"/>
          </p:nvPr>
        </p:nvPicPr>
        <p:blipFill>
          <a:blip r:embed="rId2"/>
          <a:stretch>
            <a:fillRect/>
          </a:stretch>
        </p:blipFill>
        <p:spPr>
          <a:xfrm>
            <a:off x="980739" y="1044633"/>
            <a:ext cx="5406461" cy="2920985"/>
          </a:xfrm>
          <a:prstGeom prst="rect">
            <a:avLst/>
          </a:prstGeom>
        </p:spPr>
      </p:pic>
      <p:pic>
        <p:nvPicPr>
          <p:cNvPr id="7" name="Picture 6">
            <a:extLst>
              <a:ext uri="{FF2B5EF4-FFF2-40B4-BE49-F238E27FC236}">
                <a16:creationId xmlns:a16="http://schemas.microsoft.com/office/drawing/2014/main" id="{BCE10650-2E91-4A38-9267-7C464D915A23}"/>
              </a:ext>
            </a:extLst>
          </p:cNvPr>
          <p:cNvPicPr>
            <a:picLocks noChangeAspect="1"/>
          </p:cNvPicPr>
          <p:nvPr/>
        </p:nvPicPr>
        <p:blipFill>
          <a:blip r:embed="rId3"/>
          <a:stretch>
            <a:fillRect/>
          </a:stretch>
        </p:blipFill>
        <p:spPr>
          <a:xfrm>
            <a:off x="6464786" y="1053431"/>
            <a:ext cx="5406461" cy="2912187"/>
          </a:xfrm>
          <a:prstGeom prst="rect">
            <a:avLst/>
          </a:prstGeom>
        </p:spPr>
      </p:pic>
      <p:sp>
        <p:nvSpPr>
          <p:cNvPr id="9" name="TextBox 8">
            <a:extLst>
              <a:ext uri="{FF2B5EF4-FFF2-40B4-BE49-F238E27FC236}">
                <a16:creationId xmlns:a16="http://schemas.microsoft.com/office/drawing/2014/main" id="{4C946DB5-90D9-4C86-B9F1-F0260CAF9975}"/>
              </a:ext>
            </a:extLst>
          </p:cNvPr>
          <p:cNvSpPr txBox="1"/>
          <p:nvPr/>
        </p:nvSpPr>
        <p:spPr>
          <a:xfrm>
            <a:off x="903153" y="4169022"/>
            <a:ext cx="10968093" cy="230832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Seasonal variation in price and output from January through June. The volume of avocados sold steadily increases into the hot season and the price steadily decreases accordingly</a:t>
            </a:r>
          </a:p>
          <a:p>
            <a:pPr marL="285750" indent="-285750">
              <a:buFont typeface="Wingdings" panose="05000000000000000000" pitchFamily="2" charset="2"/>
              <a:buChar char="q"/>
            </a:pPr>
            <a:r>
              <a:rPr lang="en-US" sz="2400" dirty="0"/>
              <a:t>There are two interesting points on the first weeks of February and May. Not sure what the explanation for this is, perhaps there is a major shipment or purchase by supermarkets or restaurant chains in the industry at this time</a:t>
            </a:r>
          </a:p>
        </p:txBody>
      </p:sp>
    </p:spTree>
    <p:extLst>
      <p:ext uri="{BB962C8B-B14F-4D97-AF65-F5344CB8AC3E}">
        <p14:creationId xmlns:p14="http://schemas.microsoft.com/office/powerpoint/2010/main" val="376021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8482-CDA3-48EB-8220-DD3240F4C203}"/>
              </a:ext>
            </a:extLst>
          </p:cNvPr>
          <p:cNvSpPr>
            <a:spLocks noGrp="1"/>
          </p:cNvSpPr>
          <p:nvPr>
            <p:ph type="title"/>
          </p:nvPr>
        </p:nvSpPr>
        <p:spPr>
          <a:xfrm>
            <a:off x="1135911" y="247650"/>
            <a:ext cx="9601200" cy="1485900"/>
          </a:xfrm>
        </p:spPr>
        <p:txBody>
          <a:bodyPr>
            <a:normAutofit/>
          </a:bodyPr>
          <a:lstStyle/>
          <a:p>
            <a:pPr algn="ctr" fontAlgn="base"/>
            <a:r>
              <a:rPr lang="en-US" b="1" dirty="0">
                <a:latin typeface="Atlas Grotesk"/>
              </a:rPr>
              <a:t>Price Map</a:t>
            </a:r>
          </a:p>
        </p:txBody>
      </p:sp>
      <p:pic>
        <p:nvPicPr>
          <p:cNvPr id="4" name="Content Placeholder 3">
            <a:extLst>
              <a:ext uri="{FF2B5EF4-FFF2-40B4-BE49-F238E27FC236}">
                <a16:creationId xmlns:a16="http://schemas.microsoft.com/office/drawing/2014/main" id="{1735CFFE-36B5-447C-A255-E7C4BA291BA1}"/>
              </a:ext>
            </a:extLst>
          </p:cNvPr>
          <p:cNvPicPr>
            <a:picLocks noGrp="1" noChangeAspect="1"/>
          </p:cNvPicPr>
          <p:nvPr>
            <p:ph idx="1"/>
          </p:nvPr>
        </p:nvPicPr>
        <p:blipFill>
          <a:blip r:embed="rId2"/>
          <a:stretch>
            <a:fillRect/>
          </a:stretch>
        </p:blipFill>
        <p:spPr>
          <a:xfrm>
            <a:off x="1281857" y="1012467"/>
            <a:ext cx="10385209" cy="5597883"/>
          </a:xfrm>
          <a:prstGeom prst="rect">
            <a:avLst/>
          </a:prstGeom>
        </p:spPr>
      </p:pic>
    </p:spTree>
    <p:extLst>
      <p:ext uri="{BB962C8B-B14F-4D97-AF65-F5344CB8AC3E}">
        <p14:creationId xmlns:p14="http://schemas.microsoft.com/office/powerpoint/2010/main" val="1920553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A8CE-EDF2-CD4D-98DB-C5CEE6C9E9DA}"/>
              </a:ext>
            </a:extLst>
          </p:cNvPr>
          <p:cNvSpPr>
            <a:spLocks noGrp="1"/>
          </p:cNvSpPr>
          <p:nvPr>
            <p:ph type="title"/>
          </p:nvPr>
        </p:nvSpPr>
        <p:spPr>
          <a:xfrm>
            <a:off x="1371600" y="-1"/>
            <a:ext cx="9601200" cy="3182815"/>
          </a:xfrm>
        </p:spPr>
        <p:txBody>
          <a:bodyPr>
            <a:normAutofit fontScale="90000"/>
          </a:bodyPr>
          <a:lstStyle/>
          <a:p>
            <a:br>
              <a:rPr lang="en-US" sz="1800" b="1" dirty="0"/>
            </a:br>
            <a:r>
              <a:rPr lang="en-US" sz="1800" b="1" dirty="0"/>
              <a:t>                                                         </a:t>
            </a:r>
            <a:r>
              <a:rPr lang="en-US" sz="4900" b="1" dirty="0">
                <a:latin typeface="Atlas Grotesk"/>
              </a:rPr>
              <a:t>Price Forecasting</a:t>
            </a:r>
            <a:br>
              <a:rPr lang="en-US" sz="1800" b="1" dirty="0"/>
            </a:br>
            <a:br>
              <a:rPr lang="en-US" sz="1800" b="1" dirty="0"/>
            </a:br>
            <a:br>
              <a:rPr lang="en-US" sz="1800" b="1" dirty="0"/>
            </a:br>
            <a:r>
              <a:rPr lang="en-US" sz="1800" b="1" dirty="0"/>
              <a:t>Price forecasting using Facebook's "Prophet" created by Facebook's in house data scientists. 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br>
              <a:rPr lang="en-US" sz="1800" b="1" dirty="0"/>
            </a:br>
            <a:br>
              <a:rPr lang="en-US" sz="1800" b="1" dirty="0"/>
            </a:br>
            <a:r>
              <a:rPr lang="en-US" sz="1800" b="1" dirty="0"/>
              <a:t>Data:  </a:t>
            </a:r>
            <a:br>
              <a:rPr lang="en-US" sz="1800" b="1" dirty="0"/>
            </a:br>
            <a:r>
              <a:rPr lang="en-US" sz="1800" b="1" dirty="0"/>
              <a:t>9127 dates and prices for time series</a:t>
            </a:r>
            <a:br>
              <a:rPr lang="en-US" sz="1800" dirty="0"/>
            </a:br>
            <a:br>
              <a:rPr lang="en-US" sz="1800" b="1" dirty="0"/>
            </a:br>
            <a:br>
              <a:rPr lang="en-US" sz="1800" b="1" dirty="0"/>
            </a:br>
            <a:br>
              <a:rPr lang="en-US" dirty="0"/>
            </a:br>
            <a:br>
              <a:rPr lang="en-US" dirty="0"/>
            </a:br>
            <a:endParaRPr lang="en-US" dirty="0"/>
          </a:p>
        </p:txBody>
      </p:sp>
      <p:pic>
        <p:nvPicPr>
          <p:cNvPr id="4" name="Content Placeholder 3">
            <a:extLst>
              <a:ext uri="{FF2B5EF4-FFF2-40B4-BE49-F238E27FC236}">
                <a16:creationId xmlns:a16="http://schemas.microsoft.com/office/drawing/2014/main" id="{EE0E2CB4-C643-524B-8996-E6BB4A678F8F}"/>
              </a:ext>
            </a:extLst>
          </p:cNvPr>
          <p:cNvPicPr>
            <a:picLocks noGrp="1" noChangeAspect="1"/>
          </p:cNvPicPr>
          <p:nvPr>
            <p:ph idx="1"/>
          </p:nvPr>
        </p:nvPicPr>
        <p:blipFill>
          <a:blip r:embed="rId2"/>
          <a:stretch>
            <a:fillRect/>
          </a:stretch>
        </p:blipFill>
        <p:spPr>
          <a:xfrm>
            <a:off x="1567543" y="3206270"/>
            <a:ext cx="9209314" cy="3581400"/>
          </a:xfrm>
          <a:prstGeom prst="rect">
            <a:avLst/>
          </a:prstGeom>
        </p:spPr>
      </p:pic>
    </p:spTree>
    <p:extLst>
      <p:ext uri="{BB962C8B-B14F-4D97-AF65-F5344CB8AC3E}">
        <p14:creationId xmlns:p14="http://schemas.microsoft.com/office/powerpoint/2010/main" val="237704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BB3D-DD74-2249-BFBE-4A89B32B99FD}"/>
              </a:ext>
            </a:extLst>
          </p:cNvPr>
          <p:cNvSpPr>
            <a:spLocks noGrp="1"/>
          </p:cNvSpPr>
          <p:nvPr>
            <p:ph type="title"/>
          </p:nvPr>
        </p:nvSpPr>
        <p:spPr/>
        <p:txBody>
          <a:bodyPr/>
          <a:lstStyle/>
          <a:p>
            <a:r>
              <a:rPr lang="en-US" dirty="0"/>
              <a:t>Outcome:</a:t>
            </a:r>
          </a:p>
        </p:txBody>
      </p:sp>
      <p:pic>
        <p:nvPicPr>
          <p:cNvPr id="4" name="Content Placeholder 3">
            <a:extLst>
              <a:ext uri="{FF2B5EF4-FFF2-40B4-BE49-F238E27FC236}">
                <a16:creationId xmlns:a16="http://schemas.microsoft.com/office/drawing/2014/main" id="{92A04531-2304-8A4B-BA2D-21CAB27A8B70}"/>
              </a:ext>
            </a:extLst>
          </p:cNvPr>
          <p:cNvPicPr>
            <a:picLocks noGrp="1" noChangeAspect="1"/>
          </p:cNvPicPr>
          <p:nvPr>
            <p:ph idx="1"/>
          </p:nvPr>
        </p:nvPicPr>
        <p:blipFill>
          <a:blip r:embed="rId2"/>
          <a:stretch>
            <a:fillRect/>
          </a:stretch>
        </p:blipFill>
        <p:spPr>
          <a:xfrm>
            <a:off x="1371601" y="1393902"/>
            <a:ext cx="10225667" cy="5415232"/>
          </a:xfrm>
          <a:prstGeom prst="rect">
            <a:avLst/>
          </a:prstGeom>
        </p:spPr>
      </p:pic>
    </p:spTree>
    <p:extLst>
      <p:ext uri="{BB962C8B-B14F-4D97-AF65-F5344CB8AC3E}">
        <p14:creationId xmlns:p14="http://schemas.microsoft.com/office/powerpoint/2010/main" val="198100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0EE2-BE52-7D4A-BE64-2750601D0061}"/>
              </a:ext>
            </a:extLst>
          </p:cNvPr>
          <p:cNvSpPr>
            <a:spLocks noGrp="1"/>
          </p:cNvSpPr>
          <p:nvPr>
            <p:ph type="title"/>
          </p:nvPr>
        </p:nvSpPr>
        <p:spPr/>
        <p:txBody>
          <a:bodyPr/>
          <a:lstStyle/>
          <a:p>
            <a:r>
              <a:rPr lang="en-US" dirty="0"/>
              <a:t>Interesting… but can it predict stock prices???</a:t>
            </a:r>
          </a:p>
        </p:txBody>
      </p:sp>
      <p:sp>
        <p:nvSpPr>
          <p:cNvPr id="3" name="Content Placeholder 2">
            <a:extLst>
              <a:ext uri="{FF2B5EF4-FFF2-40B4-BE49-F238E27FC236}">
                <a16:creationId xmlns:a16="http://schemas.microsoft.com/office/drawing/2014/main" id="{94B25B8F-D5A7-6240-90EE-4207BB66DCDC}"/>
              </a:ext>
            </a:extLst>
          </p:cNvPr>
          <p:cNvSpPr>
            <a:spLocks noGrp="1"/>
          </p:cNvSpPr>
          <p:nvPr>
            <p:ph idx="1"/>
          </p:nvPr>
        </p:nvSpPr>
        <p:spPr/>
        <p:txBody>
          <a:bodyPr/>
          <a:lstStyle/>
          <a:p>
            <a:r>
              <a:rPr lang="en-US" dirty="0"/>
              <a:t>* Daily close day from the S&amp;P 500 Index (SPY ETF). Roughly during the same time period of our Avocado data.</a:t>
            </a:r>
          </a:p>
          <a:p>
            <a:endParaRPr lang="en-US" dirty="0"/>
          </a:p>
          <a:p>
            <a:endParaRPr lang="en-US" dirty="0"/>
          </a:p>
        </p:txBody>
      </p:sp>
      <p:pic>
        <p:nvPicPr>
          <p:cNvPr id="6" name="Picture 5">
            <a:extLst>
              <a:ext uri="{FF2B5EF4-FFF2-40B4-BE49-F238E27FC236}">
                <a16:creationId xmlns:a16="http://schemas.microsoft.com/office/drawing/2014/main" id="{99652835-D830-7E42-A00B-311BDCB90C28}"/>
              </a:ext>
            </a:extLst>
          </p:cNvPr>
          <p:cNvPicPr>
            <a:picLocks noChangeAspect="1"/>
          </p:cNvPicPr>
          <p:nvPr/>
        </p:nvPicPr>
        <p:blipFill>
          <a:blip r:embed="rId2"/>
          <a:stretch>
            <a:fillRect/>
          </a:stretch>
        </p:blipFill>
        <p:spPr>
          <a:xfrm>
            <a:off x="1371600" y="2888166"/>
            <a:ext cx="9813073" cy="3878454"/>
          </a:xfrm>
          <a:prstGeom prst="rect">
            <a:avLst/>
          </a:prstGeom>
        </p:spPr>
      </p:pic>
    </p:spTree>
    <p:extLst>
      <p:ext uri="{BB962C8B-B14F-4D97-AF65-F5344CB8AC3E}">
        <p14:creationId xmlns:p14="http://schemas.microsoft.com/office/powerpoint/2010/main" val="47531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C123-E22A-404B-B424-DA9DC90527B8}"/>
              </a:ext>
            </a:extLst>
          </p:cNvPr>
          <p:cNvSpPr>
            <a:spLocks noGrp="1"/>
          </p:cNvSpPr>
          <p:nvPr>
            <p:ph type="title"/>
          </p:nvPr>
        </p:nvSpPr>
        <p:spPr/>
        <p:txBody>
          <a:bodyPr>
            <a:normAutofit/>
          </a:bodyPr>
          <a:lstStyle/>
          <a:p>
            <a:r>
              <a:rPr lang="en-US" sz="2800" dirty="0"/>
              <a:t>Outcome!?!?</a:t>
            </a:r>
            <a:br>
              <a:rPr lang="en-US" sz="2800" dirty="0"/>
            </a:br>
            <a:br>
              <a:rPr lang="en-US" sz="2800" dirty="0"/>
            </a:br>
            <a:r>
              <a:rPr lang="en-US" sz="2800" dirty="0" err="1"/>
              <a:t>Kinda</a:t>
            </a:r>
            <a:r>
              <a:rPr lang="en-US" sz="2800" dirty="0"/>
              <a:t>….</a:t>
            </a:r>
          </a:p>
        </p:txBody>
      </p:sp>
      <p:pic>
        <p:nvPicPr>
          <p:cNvPr id="4" name="Content Placeholder 3">
            <a:extLst>
              <a:ext uri="{FF2B5EF4-FFF2-40B4-BE49-F238E27FC236}">
                <a16:creationId xmlns:a16="http://schemas.microsoft.com/office/drawing/2014/main" id="{6F3EB62F-60BD-A243-B081-A260FCA2E08F}"/>
              </a:ext>
            </a:extLst>
          </p:cNvPr>
          <p:cNvPicPr>
            <a:picLocks noGrp="1" noChangeAspect="1"/>
          </p:cNvPicPr>
          <p:nvPr>
            <p:ph idx="1"/>
          </p:nvPr>
        </p:nvPicPr>
        <p:blipFill>
          <a:blip r:embed="rId2"/>
          <a:stretch>
            <a:fillRect/>
          </a:stretch>
        </p:blipFill>
        <p:spPr>
          <a:xfrm>
            <a:off x="1449660" y="2286000"/>
            <a:ext cx="7761247" cy="4529292"/>
          </a:xfrm>
          <a:prstGeom prst="rect">
            <a:avLst/>
          </a:prstGeom>
        </p:spPr>
      </p:pic>
    </p:spTree>
    <p:extLst>
      <p:ext uri="{BB962C8B-B14F-4D97-AF65-F5344CB8AC3E}">
        <p14:creationId xmlns:p14="http://schemas.microsoft.com/office/powerpoint/2010/main" val="16662368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614</TotalTime>
  <Words>328</Words>
  <Application>Microsoft Macintosh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Atlas Grotesk</vt:lpstr>
      <vt:lpstr>Franklin Gothic Book</vt:lpstr>
      <vt:lpstr>Wingdings</vt:lpstr>
      <vt:lpstr>Crop</vt:lpstr>
      <vt:lpstr>Avocado Predictions</vt:lpstr>
      <vt:lpstr>Avocado Predictions</vt:lpstr>
      <vt:lpstr>Avocado Facts</vt:lpstr>
      <vt:lpstr>Avocado Data Analysis</vt:lpstr>
      <vt:lpstr>Price Map</vt:lpstr>
      <vt:lpstr>                                                          Price Forecasting   Price forecasting using Facebook's "Prophet" created by Facebook's in house data scientists. 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  Data:   9127 dates and prices for time series     </vt:lpstr>
      <vt:lpstr>Outcome:</vt:lpstr>
      <vt:lpstr>Interesting… but can it predict stock prices???</vt:lpstr>
      <vt:lpstr>Outcome!?!?  Kinda….</vt:lpstr>
      <vt:lpstr>Convolutional Neural Network</vt:lpstr>
      <vt:lpstr>Ok, now lets try our CNNs using a variation of multilayer perceptron's designed to require minimal preprocessing.   Dataset details:</vt:lpstr>
      <vt:lpstr>Outcome? Lets give it a try…  PythonFlask Web App:</vt:lpstr>
      <vt:lpstr>Lessons Learned</vt:lpstr>
      <vt:lpstr>Questions???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wild Fires</dc:title>
  <dc:creator>Sandra Langston</dc:creator>
  <cp:lastModifiedBy>Joe Morici</cp:lastModifiedBy>
  <cp:revision>50</cp:revision>
  <dcterms:created xsi:type="dcterms:W3CDTF">2018-08-24T01:36:21Z</dcterms:created>
  <dcterms:modified xsi:type="dcterms:W3CDTF">2018-10-04T22:42:04Z</dcterms:modified>
</cp:coreProperties>
</file>