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59" r:id="rId4"/>
    <p:sldId id="320" r:id="rId5"/>
    <p:sldId id="316" r:id="rId6"/>
    <p:sldId id="323" r:id="rId7"/>
    <p:sldId id="327" r:id="rId8"/>
    <p:sldId id="322" r:id="rId9"/>
    <p:sldId id="324" r:id="rId10"/>
    <p:sldId id="325" r:id="rId11"/>
    <p:sldId id="326" r:id="rId12"/>
    <p:sldId id="285" r:id="rId13"/>
    <p:sldId id="32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61" d="100"/>
          <a:sy n="61" d="100"/>
        </p:scale>
        <p:origin x="7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https://www.maths.ox.ac.uk/node/32370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https://towardsdatascience.com/stationarity-in-time-series-analysis-90c94f27322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https://www.investopedia.com/terms/s/sma.asp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https://timeseriesreasoning.com/contents/time-series-decomposition/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0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fruit.com/fft-fun-with-fourier-transforms/backgroun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1668-9378-4F21-B0CF-F039876D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Moving Average (MA)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2EB7-96AA-4AF3-B403-14B70E8C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Helps smooth out data over a particular time period by creating a constantly averaged value.</a:t>
            </a:r>
          </a:p>
          <a:p>
            <a:r>
              <a:rPr lang="en-US" sz="1600" dirty="0"/>
              <a:t>Calculated by adding up all the values over a  chosen time period and dividing by number of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062D1-33C4-4CDC-A311-D152E0F4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387348"/>
            <a:ext cx="6155736" cy="40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9FCA-5099-47AE-A701-104FE50C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03" y="641063"/>
            <a:ext cx="3721075" cy="5572924"/>
          </a:xfrm>
        </p:spPr>
        <p:txBody>
          <a:bodyPr anchor="t">
            <a:normAutofit/>
          </a:bodyPr>
          <a:lstStyle/>
          <a:p>
            <a:r>
              <a:rPr lang="en-US" dirty="0"/>
              <a:t>Seasonality 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145C-5AEE-4C9C-B407-E9D74E65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894" y="641064"/>
            <a:ext cx="6286571" cy="3714626"/>
          </a:xfrm>
        </p:spPr>
        <p:txBody>
          <a:bodyPr>
            <a:normAutofit/>
          </a:bodyPr>
          <a:lstStyle/>
          <a:p>
            <a:r>
              <a:rPr lang="en-US" dirty="0"/>
              <a:t>Pattern that occurs at a regular interval</a:t>
            </a:r>
          </a:p>
          <a:p>
            <a:r>
              <a:rPr lang="en-US" dirty="0"/>
              <a:t>Can be additive or multiplicative</a:t>
            </a:r>
          </a:p>
          <a:p>
            <a:r>
              <a:rPr lang="en-US" dirty="0"/>
              <a:t>Can decompose the data to understand the seasonality component</a:t>
            </a:r>
          </a:p>
        </p:txBody>
      </p:sp>
      <p:pic>
        <p:nvPicPr>
          <p:cNvPr id="4098" name="Picture 2" descr="Output of seasonal_decompose() on the Retail Used Car Sales data set">
            <a:extLst>
              <a:ext uri="{FF2B5EF4-FFF2-40B4-BE49-F238E27FC236}">
                <a16:creationId xmlns:a16="http://schemas.microsoft.com/office/drawing/2014/main" id="{AF2BCCF4-A7CD-4DD2-8A97-F72AB0CF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4354" y="2279691"/>
            <a:ext cx="8678416" cy="42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5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C3A8-C1C5-49C2-A32E-60DAD587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801F-85C0-4CC1-933D-A2C42B08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this article (also in GitHub repo for week 11): </a:t>
            </a:r>
            <a:r>
              <a:rPr lang="en-US" dirty="0">
                <a:hlinkClick r:id="rId2"/>
              </a:rPr>
              <a:t>https://learn.adafruit.com/fft-fun-with-fourier-transforms/background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your own words, what does Fourier transform represent?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do we use Fast Fourier Transform instead of discreet?</a:t>
            </a:r>
          </a:p>
        </p:txBody>
      </p:sp>
    </p:spTree>
    <p:extLst>
      <p:ext uri="{BB962C8B-B14F-4D97-AF65-F5344CB8AC3E}">
        <p14:creationId xmlns:p14="http://schemas.microsoft.com/office/powerpoint/2010/main" val="20023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recursion?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recursive function to multiply a number by two until the square of the original number is reached or passed (only passed by a single value). Pay careful attention to where your print or return is located.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(20 mins)</a:t>
            </a:r>
          </a:p>
          <a:p>
            <a:r>
              <a:rPr lang="en-US" dirty="0"/>
              <a:t>Time Series Analysis Concepts (30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Time Series Analysis in Python (20 mins)</a:t>
            </a:r>
          </a:p>
          <a:p>
            <a:r>
              <a:rPr lang="en-US" dirty="0"/>
              <a:t>Fourier transform (20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5286-551F-497F-A4D5-AB32B935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homework (20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CC0D-1C71-4D74-8F9E-A89611DE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brave!</a:t>
            </a:r>
          </a:p>
          <a:p>
            <a:r>
              <a:rPr lang="en-US" dirty="0"/>
              <a:t>Someone should share their screen</a:t>
            </a:r>
          </a:p>
          <a:p>
            <a:r>
              <a:rPr lang="en-US" dirty="0"/>
              <a:t>If someone has a different approach to one of the questions, that person should share their screen so you can discuss that approach</a:t>
            </a:r>
          </a:p>
          <a:p>
            <a:r>
              <a:rPr lang="en-US" dirty="0"/>
              <a:t>It is important to discuss your code so you can grow </a:t>
            </a:r>
          </a:p>
        </p:txBody>
      </p:sp>
    </p:spTree>
    <p:extLst>
      <p:ext uri="{BB962C8B-B14F-4D97-AF65-F5344CB8AC3E}">
        <p14:creationId xmlns:p14="http://schemas.microsoft.com/office/powerpoint/2010/main" val="35410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993-23A3-46D7-94C8-8D55EFD6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5EED-DF95-4DE2-B756-1AA0546E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52160" cy="435133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Time series data – sequence of data taken at points in time (ideally equally spaced)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Stochastic – random; processes generating timeseries data, where the values evolve in time based on laws of probability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Many statistical models for analyzing timeseries data:</a:t>
            </a:r>
          </a:p>
          <a:p>
            <a:pPr lvl="1">
              <a:buFontTx/>
              <a:buChar char="-"/>
            </a:pPr>
            <a:r>
              <a:rPr lang="en-US" dirty="0"/>
              <a:t>SES</a:t>
            </a:r>
          </a:p>
          <a:p>
            <a:pPr lvl="1">
              <a:buFontTx/>
              <a:buChar char="-"/>
            </a:pPr>
            <a:r>
              <a:rPr lang="en-US" dirty="0"/>
              <a:t>ARMA</a:t>
            </a:r>
          </a:p>
          <a:p>
            <a:pPr lvl="1">
              <a:buFontTx/>
              <a:buChar char="-"/>
            </a:pPr>
            <a:r>
              <a:rPr lang="en-US" dirty="0"/>
              <a:t>ARIMA</a:t>
            </a:r>
          </a:p>
          <a:p>
            <a:pPr lvl="1">
              <a:buFontTx/>
              <a:buChar char="-"/>
            </a:pPr>
            <a:r>
              <a:rPr lang="en-US" dirty="0"/>
              <a:t>SARIMA</a:t>
            </a:r>
          </a:p>
          <a:p>
            <a:pPr lvl="1">
              <a:buFontTx/>
              <a:buChar char="-"/>
            </a:pPr>
            <a:r>
              <a:rPr lang="en-US" dirty="0"/>
              <a:t>ARCH</a:t>
            </a:r>
          </a:p>
          <a:p>
            <a:pPr lvl="1">
              <a:buFontTx/>
              <a:buChar char="-"/>
            </a:pPr>
            <a:r>
              <a:rPr lang="en-US" dirty="0"/>
              <a:t>GARCH</a:t>
            </a:r>
          </a:p>
        </p:txBody>
      </p:sp>
      <p:pic>
        <p:nvPicPr>
          <p:cNvPr id="2050" name="Picture 2" descr="Learning from Stochastic Processes | Mathematical Institute">
            <a:extLst>
              <a:ext uri="{FF2B5EF4-FFF2-40B4-BE49-F238E27FC236}">
                <a16:creationId xmlns:a16="http://schemas.microsoft.com/office/drawing/2014/main" id="{15CB60A2-B3E1-456B-AE78-2E546BBE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8664" y="2101200"/>
            <a:ext cx="3304622" cy="330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1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82A-C1B0-4CB2-9C17-3DCEB82A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we care about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4DB8-36F2-4F82-BE45-3A105475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Smoothing (ES)</a:t>
            </a:r>
          </a:p>
          <a:p>
            <a:r>
              <a:rPr lang="en-US" dirty="0"/>
              <a:t>Autoregression (AR)</a:t>
            </a:r>
          </a:p>
          <a:p>
            <a:r>
              <a:rPr lang="en-US" dirty="0"/>
              <a:t>Order of integration (I)</a:t>
            </a:r>
          </a:p>
          <a:p>
            <a:r>
              <a:rPr lang="en-US" dirty="0"/>
              <a:t>Moving Average (MA)</a:t>
            </a:r>
          </a:p>
          <a:p>
            <a:r>
              <a:rPr lang="en-US" dirty="0"/>
              <a:t>Seasonality 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E12B-716F-4A58-8F2C-55433F29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Exponential Smoothing 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87C9-A6E7-42F6-A794-85A8BE556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52160" cy="4351337"/>
          </a:xfrm>
        </p:spPr>
        <p:txBody>
          <a:bodyPr>
            <a:normAutofit/>
          </a:bodyPr>
          <a:lstStyle/>
          <a:p>
            <a:r>
              <a:rPr lang="en-US" dirty="0"/>
              <a:t>Used when there is no clear trend or pattern</a:t>
            </a:r>
          </a:p>
          <a:p>
            <a:r>
              <a:rPr lang="en-US" dirty="0"/>
              <a:t>Controls rate by which the influence of recent values decays exponentially</a:t>
            </a:r>
          </a:p>
          <a:p>
            <a:r>
              <a:rPr lang="en-US" dirty="0"/>
              <a:t>Damping factor (alpha) -  a value from 0-1, with 1 indicating more attention is paid to recent values and 0 indicating attention is paid to the history of the series</a:t>
            </a:r>
          </a:p>
        </p:txBody>
      </p:sp>
      <p:pic>
        <p:nvPicPr>
          <p:cNvPr id="3074" name="Picture 2" descr="Blog: Time-Series Forecasting: Exponential Smoothing Part 2 | Time series,  Exponential, Forecast">
            <a:extLst>
              <a:ext uri="{FF2B5EF4-FFF2-40B4-BE49-F238E27FC236}">
                <a16:creationId xmlns:a16="http://schemas.microsoft.com/office/drawing/2014/main" id="{02DD3510-A17D-4CCE-9E7C-34296D4B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8664" y="3001709"/>
            <a:ext cx="3304622" cy="15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E91F13-95F2-4028-8269-E0C9E4AB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73" y="1266092"/>
            <a:ext cx="7538190" cy="34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BA47-C922-42F6-8C88-BB50B35F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Autoregression (AR)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84EA-E98B-4A43-AB0C-44A8AB5E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Autoregressive models use input from previous steps in time, where the past steps are input into a regression model to predict the next step. </a:t>
            </a:r>
          </a:p>
          <a:p>
            <a:r>
              <a:rPr lang="en-US" dirty="0"/>
              <a:t>Assumption is that past events are useful for predicting future ones, that there is some correlation between past and future</a:t>
            </a:r>
          </a:p>
          <a:p>
            <a:r>
              <a:rPr lang="en-US" dirty="0"/>
              <a:t>Lag (also called “backshift”) – past series values, important to consider how many are relevant and what spacing makes sense</a:t>
            </a:r>
          </a:p>
          <a:p>
            <a:r>
              <a:rPr lang="en-US" dirty="0"/>
              <a:t>AR(1) looks at the most recent past value, AR(2) looks at the past two values,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0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7100-754D-4D53-8BD0-1B3B4390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503200" cy="1325562"/>
          </a:xfrm>
        </p:spPr>
        <p:txBody>
          <a:bodyPr>
            <a:normAutofit/>
          </a:bodyPr>
          <a:lstStyle/>
          <a:p>
            <a:r>
              <a:rPr lang="en-US" dirty="0"/>
              <a:t>Order of Integration (I)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ationarity in time series analysis | by Shay Palachy | Towards Data  Science">
            <a:extLst>
              <a:ext uri="{FF2B5EF4-FFF2-40B4-BE49-F238E27FC236}">
                <a16:creationId xmlns:a16="http://schemas.microsoft.com/office/drawing/2014/main" id="{C18C02A7-A58B-4E3B-9FD4-8AE1B9D2F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03385"/>
            <a:ext cx="5187461" cy="51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9F76-E9CD-4F10-8AC1-5893C6B8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828800"/>
            <a:ext cx="5521094" cy="4351337"/>
          </a:xfrm>
        </p:spPr>
        <p:txBody>
          <a:bodyPr>
            <a:normAutofit/>
          </a:bodyPr>
          <a:lstStyle/>
          <a:p>
            <a:r>
              <a:rPr lang="en-US" dirty="0"/>
              <a:t>Used to make a series stationary</a:t>
            </a:r>
          </a:p>
          <a:p>
            <a:r>
              <a:rPr lang="en-US" dirty="0"/>
              <a:t>Stationarity – statistical processes that govern the way a timeseries dataset changes over time do not themselves change</a:t>
            </a:r>
          </a:p>
          <a:p>
            <a:r>
              <a:rPr lang="en-US" dirty="0"/>
              <a:t>How: subtract an observation from the observation at the previous time step</a:t>
            </a:r>
          </a:p>
        </p:txBody>
      </p:sp>
    </p:spTree>
    <p:extLst>
      <p:ext uri="{BB962C8B-B14F-4D97-AF65-F5344CB8AC3E}">
        <p14:creationId xmlns:p14="http://schemas.microsoft.com/office/powerpoint/2010/main" val="5393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12411</TotalTime>
  <Words>639</Words>
  <Application>Microsoft Office PowerPoint</Application>
  <PresentationFormat>Widescreen</PresentationFormat>
  <Paragraphs>78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Slack-Lato</vt:lpstr>
      <vt:lpstr>Wingdings 2</vt:lpstr>
      <vt:lpstr>View</vt:lpstr>
      <vt:lpstr>Week 11</vt:lpstr>
      <vt:lpstr>Warm-up (10 minutes)</vt:lpstr>
      <vt:lpstr>Today's Activities</vt:lpstr>
      <vt:lpstr>Review homework (20 mins)</vt:lpstr>
      <vt:lpstr>Time series Analysis</vt:lpstr>
      <vt:lpstr>Some things we care about </vt:lpstr>
      <vt:lpstr>Exponential Smoothing (ES)</vt:lpstr>
      <vt:lpstr>Autoregression (AR)</vt:lpstr>
      <vt:lpstr>Order of Integration (I)</vt:lpstr>
      <vt:lpstr>Moving Average (MA)</vt:lpstr>
      <vt:lpstr>Seasonality (S)</vt:lpstr>
      <vt:lpstr>Break (15 Minutes)</vt:lpstr>
      <vt:lpstr>Fourier Transform (10 mins)</vt:lpstr>
      <vt:lpstr>Week 10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568</cp:revision>
  <dcterms:created xsi:type="dcterms:W3CDTF">2020-08-22T14:57:00Z</dcterms:created>
  <dcterms:modified xsi:type="dcterms:W3CDTF">2021-11-22T04:46:28Z</dcterms:modified>
</cp:coreProperties>
</file>