
<file path=[Content_Types].xml><?xml version="1.0" encoding="utf-8"?>
<Types xmlns="http://schemas.openxmlformats.org/package/2006/content-types">
  <Override PartName="/ppt/slides/slide6.xml" ContentType="application/vnd.openxmlformats-officedocument.presentationml.slide+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28"/>
  </p:notesMasterIdLst>
  <p:handoutMasterIdLst>
    <p:handoutMasterId r:id="rId29"/>
  </p:handoutMasterIdLst>
  <p:sldIdLst>
    <p:sldId id="256" r:id="rId2"/>
    <p:sldId id="264" r:id="rId3"/>
    <p:sldId id="257" r:id="rId4"/>
    <p:sldId id="260" r:id="rId5"/>
    <p:sldId id="261" r:id="rId6"/>
    <p:sldId id="262" r:id="rId7"/>
    <p:sldId id="265" r:id="rId8"/>
    <p:sldId id="267" r:id="rId9"/>
    <p:sldId id="268" r:id="rId10"/>
    <p:sldId id="269" r:id="rId11"/>
    <p:sldId id="266" r:id="rId12"/>
    <p:sldId id="270" r:id="rId13"/>
    <p:sldId id="272" r:id="rId14"/>
    <p:sldId id="271" r:id="rId15"/>
    <p:sldId id="273" r:id="rId16"/>
    <p:sldId id="275" r:id="rId17"/>
    <p:sldId id="276" r:id="rId18"/>
    <p:sldId id="274" r:id="rId19"/>
    <p:sldId id="277" r:id="rId20"/>
    <p:sldId id="279" r:id="rId21"/>
    <p:sldId id="280" r:id="rId22"/>
    <p:sldId id="278" r:id="rId23"/>
    <p:sldId id="281" r:id="rId24"/>
    <p:sldId id="282" r:id="rId25"/>
    <p:sldId id="284" r:id="rId26"/>
    <p:sldId id="285" r:id="rId27"/>
  </p:sldIdLst>
  <p:sldSz cx="9906000" cy="6858000" type="A4"/>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8485E"/>
    <a:srgbClr val="177B57"/>
    <a:srgbClr val="C5E4BA"/>
    <a:srgbClr val="000000"/>
    <a:srgbClr val="4D4D4D"/>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5" autoAdjust="0"/>
    <p:restoredTop sz="97183" autoAdjust="0"/>
  </p:normalViewPr>
  <p:slideViewPr>
    <p:cSldViewPr snapToGrid="0" snapToObjects="1" showGuides="1">
      <p:cViewPr>
        <p:scale>
          <a:sx n="66" d="100"/>
          <a:sy n="66" d="100"/>
        </p:scale>
        <p:origin x="-864" y="-156"/>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3" d="100"/>
          <a:sy n="53" d="100"/>
        </p:scale>
        <p:origin x="-23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85575E-CC28-42FE-82E7-1AFE2ABF9603}" type="datetimeFigureOut">
              <a:rPr lang="en-US" smtClean="0"/>
              <a:pPr/>
              <a:t>8/2/2016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769BAF-332F-484D-91FC-A71F48E15B6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5A6CE-42F9-4E01-AD14-17456ACECB09}" type="datetimeFigureOut">
              <a:rPr lang="en-US" smtClean="0"/>
              <a:pPr/>
              <a:t>8/2/2016</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C575A-FA3C-4170-BDE2-E20A383993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B1C575A-FA3C-4170-BDE2-E20A3839939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779600" y="692248"/>
            <a:ext cx="1670400" cy="663993"/>
          </a:xfrm>
          <a:prstGeom prst="rect">
            <a:avLst/>
          </a:prstGeom>
        </p:spPr>
        <p:txBody>
          <a:bodyPr lIns="90000" tIns="90000" rIns="90000" bIns="90000" anchor="ctr"/>
          <a:lstStyle>
            <a:lvl1pPr algn="ctr">
              <a:defRPr sz="1400" b="0" baseline="0">
                <a:solidFill>
                  <a:srgbClr val="808080"/>
                </a:solidFill>
                <a:latin typeface="Arial" pitchFamily="34" charset="0"/>
                <a:cs typeface="Arial" pitchFamily="34" charset="0"/>
              </a:defRPr>
            </a:lvl1pPr>
          </a:lstStyle>
          <a:p>
            <a:pPr lvl="0"/>
            <a:r>
              <a:rPr lang="en-US" smtClean="0"/>
              <a:t>Placeholder for client logo</a:t>
            </a:r>
            <a:endParaRPr lang="en-US" dirty="0"/>
          </a:p>
        </p:txBody>
      </p:sp>
      <p:pic>
        <p:nvPicPr>
          <p:cNvPr id="11" name="Picture 1"/>
          <p:cNvPicPr>
            <a:picLocks noChangeAspect="1" noChangeArrowheads="1"/>
          </p:cNvPicPr>
          <p:nvPr userDrawn="1"/>
        </p:nvPicPr>
        <p:blipFill>
          <a:blip r:embed="rId2" cstate="print"/>
          <a:srcRect/>
          <a:stretch>
            <a:fillRect/>
          </a:stretch>
        </p:blipFill>
        <p:spPr bwMode="auto">
          <a:xfrm>
            <a:off x="2825350" y="5821402"/>
            <a:ext cx="4241800" cy="258763"/>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57199" y="1508760"/>
            <a:ext cx="8997696" cy="4590288"/>
          </a:xfrm>
        </p:spPr>
        <p:txBody>
          <a:bodyPr lIns="0" tIns="0" rIns="0" bIns="0"/>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457200" y="1508400"/>
            <a:ext cx="8992800" cy="4590000"/>
          </a:xfrm>
          <a:prstGeom prst="rect">
            <a:avLst/>
          </a:prstGeom>
        </p:spPr>
        <p:txBody>
          <a:bodyPr lIns="0" tIns="0" rIns="0" bIns="0"/>
          <a:lstStyle>
            <a:lvl1pPr marL="172800" indent="-172800">
              <a:spcBef>
                <a:spcPts val="384"/>
              </a:spcBef>
              <a:buClr>
                <a:schemeClr val="tx2"/>
              </a:buClr>
              <a:buFont typeface="Arial" pitchFamily="34" charset="0"/>
              <a:buChar char="•"/>
              <a:tabLst/>
              <a:defRPr b="0"/>
            </a:lvl1pPr>
            <a:lvl2pPr marL="630000" indent="-230400">
              <a:spcBef>
                <a:spcPts val="384"/>
              </a:spcBef>
              <a:buFont typeface="Arial" pitchFamily="34" charset="0"/>
              <a:buChar char="–"/>
              <a:defRPr/>
            </a:lvl2pPr>
            <a:lvl3pPr marL="1076400" indent="-230400">
              <a:spcBef>
                <a:spcPts val="384"/>
              </a:spcBef>
              <a:defRPr/>
            </a:lvl3pPr>
            <a:lvl4pPr marL="1544400" indent="-230400">
              <a:spcBef>
                <a:spcPts val="384"/>
              </a:spcBef>
              <a:defRPr/>
            </a:lvl4pPr>
            <a:lvl5pPr marL="2059200" indent="-230400">
              <a:spcBef>
                <a:spcPts val="384"/>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587" y="1588"/>
          <a:ext cx="1587" cy="1587"/>
        </p:xfrm>
        <a:graphic>
          <a:graphicData uri="http://schemas.openxmlformats.org/presentationml/2006/ole">
            <p:oleObj spid="_x0000_s1026" name="think-cell Slide" r:id="rId3" imgW="360" imgH="360" progId="TCLayout.ActiveDocument.1">
              <p:embed/>
            </p:oleObj>
          </a:graphicData>
        </a:graphic>
      </p:graphicFrame>
      <p:sp>
        <p:nvSpPr>
          <p:cNvPr id="7" name="Rectangle 6"/>
          <p:cNvSpPr/>
          <p:nvPr userDrawn="1"/>
        </p:nvSpPr>
        <p:spPr>
          <a:xfrm>
            <a:off x="0" y="0"/>
            <a:ext cx="9906000" cy="6858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pic>
        <p:nvPicPr>
          <p:cNvPr id="3" name="Picture 6"/>
          <p:cNvPicPr>
            <a:picLocks noChangeAspect="1" noChangeArrowheads="1"/>
          </p:cNvPicPr>
          <p:nvPr userDrawn="1"/>
        </p:nvPicPr>
        <p:blipFill>
          <a:blip r:embed="rId4" cstate="print"/>
          <a:srcRect/>
          <a:stretch>
            <a:fillRect/>
          </a:stretch>
        </p:blipFill>
        <p:spPr bwMode="ltGray">
          <a:xfrm>
            <a:off x="2044700" y="1738313"/>
            <a:ext cx="5816600" cy="2947987"/>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5" cstate="print"/>
          <a:stretch>
            <a:fillRect/>
          </a:stretch>
        </p:blipFill>
        <p:spPr bwMode="black">
          <a:xfrm>
            <a:off x="4284996" y="2957695"/>
            <a:ext cx="2801250" cy="866250"/>
          </a:xfrm>
          <a:prstGeom prst="rect">
            <a:avLst/>
          </a:prstGeom>
          <a:noFill/>
          <a:ln>
            <a:noFill/>
          </a:ln>
        </p:spPr>
      </p:pic>
      <p:sp>
        <p:nvSpPr>
          <p:cNvPr id="5" name="TextBox 4"/>
          <p:cNvSpPr txBox="1"/>
          <p:nvPr userDrawn="1"/>
        </p:nvSpPr>
        <p:spPr>
          <a:xfrm>
            <a:off x="4080807" y="5078640"/>
            <a:ext cx="1744387" cy="581867"/>
          </a:xfrm>
          <a:prstGeom prst="rect">
            <a:avLst/>
          </a:prstGeom>
          <a:noFill/>
          <a:ln>
            <a:noFill/>
          </a:ln>
        </p:spPr>
        <p:txBody>
          <a:bodyPr wrap="none" tIns="90000" bIns="90000" rtlCol="0" anchor="t">
            <a:spAutoFit/>
          </a:bodyPr>
          <a:lstStyle/>
          <a:p>
            <a:pPr algn="ctr"/>
            <a:r>
              <a:rPr lang="en-US" sz="2600" smtClean="0">
                <a:solidFill>
                  <a:schemeClr val="bg1"/>
                </a:solidFill>
                <a:latin typeface="Arial" pitchFamily="34" charset="0"/>
                <a:cs typeface="Arial" pitchFamily="34" charset="0"/>
              </a:rPr>
              <a:t>Thank you</a:t>
            </a:r>
            <a:endParaRPr lang="en-US" sz="2600" dirty="0" smtClean="0">
              <a:solidFill>
                <a:schemeClr val="bg1"/>
              </a:solidFill>
              <a:latin typeface="Arial" pitchFamily="34" charset="0"/>
              <a:cs typeface="Arial" pitchFamily="34" charset="0"/>
            </a:endParaRPr>
          </a:p>
        </p:txBody>
      </p:sp>
      <p:sp>
        <p:nvSpPr>
          <p:cNvPr id="6" name="TextBox 5"/>
          <p:cNvSpPr txBox="1"/>
          <p:nvPr userDrawn="1"/>
        </p:nvSpPr>
        <p:spPr>
          <a:xfrm>
            <a:off x="3979376" y="6062515"/>
            <a:ext cx="1970411" cy="335646"/>
          </a:xfrm>
          <a:prstGeom prst="rect">
            <a:avLst/>
          </a:prstGeom>
          <a:noFill/>
          <a:ln>
            <a:noFill/>
          </a:ln>
        </p:spPr>
        <p:txBody>
          <a:bodyPr wrap="none" tIns="90000" bIns="90000" rtlCol="0" anchor="t">
            <a:spAutoFit/>
          </a:bodyPr>
          <a:lstStyle/>
          <a:p>
            <a:pPr algn="ctr"/>
            <a:r>
              <a:rPr lang="en-US" sz="1000" smtClean="0">
                <a:solidFill>
                  <a:schemeClr val="bg1"/>
                </a:solidFill>
                <a:latin typeface="Arial" pitchFamily="34" charset="0"/>
                <a:cs typeface="Arial" pitchFamily="34" charset="0"/>
              </a:rPr>
              <a:t>bcg.com | bcgperspectives.com</a:t>
            </a:r>
            <a:endParaRPr lang="en-US" sz="1000" dirty="0" smtClean="0">
              <a:solidFill>
                <a:schemeClr val="bg1"/>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9" imgW="360" imgH="360" progId="TCLayout.ActiveDocument.1">
              <p:embed/>
            </p:oleObj>
          </a:graphicData>
        </a:graphic>
      </p:graphicFrame>
      <p:sp>
        <p:nvSpPr>
          <p:cNvPr id="2" name="Title Placeholder 1"/>
          <p:cNvSpPr>
            <a:spLocks noGrp="1"/>
          </p:cNvSpPr>
          <p:nvPr>
            <p:ph type="title"/>
          </p:nvPr>
        </p:nvSpPr>
        <p:spPr>
          <a:xfrm>
            <a:off x="457200" y="162000"/>
            <a:ext cx="8992800" cy="831600"/>
          </a:xfrm>
          <a:prstGeom prst="rect">
            <a:avLst/>
          </a:prstGeom>
        </p:spPr>
        <p:txBody>
          <a:bodyPr vert="horz" lIns="0" tIns="45720" rIns="0" bIns="45720" rtlCol="0" anchor="b" anchorCtr="0">
            <a:noAutofit/>
          </a:bodyPr>
          <a:lstStyle/>
          <a:p>
            <a:r>
              <a:rPr lang="en-US" noProof="0" smtClean="0"/>
              <a:t>Click to edit Master title style</a:t>
            </a:r>
            <a:endParaRPr lang="en-US" noProof="0" dirty="0"/>
          </a:p>
        </p:txBody>
      </p:sp>
      <p:sp>
        <p:nvSpPr>
          <p:cNvPr id="7" name="FooterSimple"/>
          <p:cNvSpPr/>
          <p:nvPr/>
        </p:nvSpPr>
        <p:spPr>
          <a:xfrm>
            <a:off x="457200" y="6699600"/>
            <a:ext cx="644400"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l"/>
            <a:r>
              <a:rPr lang="en-US" sz="700" noProof="0" smtClean="0">
                <a:solidFill>
                  <a:srgbClr val="808080"/>
                </a:solidFill>
              </a:rPr>
              <a:t>Capstone presentation - Jorge Moscat_vf.pptx</a:t>
            </a:r>
            <a:endParaRPr lang="en-US" sz="700" noProof="0" dirty="0">
              <a:solidFill>
                <a:srgbClr val="808080"/>
              </a:solidFill>
            </a:endParaRPr>
          </a:p>
        </p:txBody>
      </p:sp>
      <p:sp>
        <p:nvSpPr>
          <p:cNvPr id="8" name="Line 115"/>
          <p:cNvSpPr>
            <a:spLocks noChangeShapeType="1"/>
          </p:cNvSpPr>
          <p:nvPr/>
        </p:nvSpPr>
        <p:spPr bwMode="auto">
          <a:xfrm flipH="1">
            <a:off x="0" y="1003300"/>
            <a:ext cx="9906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noProof="0"/>
          </a:p>
        </p:txBody>
      </p:sp>
      <p:sp>
        <p:nvSpPr>
          <p:cNvPr id="10" name="TextBox 9"/>
          <p:cNvSpPr txBox="1"/>
          <p:nvPr/>
        </p:nvSpPr>
        <p:spPr>
          <a:xfrm>
            <a:off x="9259200" y="6674400"/>
            <a:ext cx="190500" cy="127000"/>
          </a:xfrm>
          <a:prstGeom prst="rect">
            <a:avLst/>
          </a:prstGeom>
          <a:noFill/>
          <a:ln/>
          <a:effectLst/>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53E389-1311-4796-9190-1F74A8EADEA2}" type="slidenum">
              <a:rPr kumimoji="0" lang="en-US" sz="9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smtClean="0">
              <a:ln>
                <a:noFill/>
              </a:ln>
              <a:solidFill>
                <a:srgbClr val="000000"/>
              </a:solidFill>
              <a:effectLst/>
              <a:uLnTx/>
              <a:uFillTx/>
              <a:latin typeface="+mn-lt"/>
              <a:ea typeface="+mn-ea"/>
              <a:cs typeface="+mn-cs"/>
            </a:endParaRPr>
          </a:p>
          <a:p>
            <a:endParaRPr lang="en-US" sz="900" dirty="0" smtClean="0">
              <a:latin typeface="Arial"/>
            </a:endParaRPr>
          </a:p>
        </p:txBody>
      </p:sp>
      <p:sp>
        <p:nvSpPr>
          <p:cNvPr id="13" name="Text Placeholder 12"/>
          <p:cNvSpPr>
            <a:spLocks noGrp="1"/>
          </p:cNvSpPr>
          <p:nvPr>
            <p:ph type="body" idx="1"/>
          </p:nvPr>
        </p:nvSpPr>
        <p:spPr>
          <a:xfrm>
            <a:off x="457200" y="1508760"/>
            <a:ext cx="8997696" cy="459028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4" r:id="rId4"/>
    <p:sldLayoutId id="2147483655" r:id="rId5"/>
    <p:sldLayoutId id="2147483660" r:id="rId6"/>
  </p:sldLayoutIdLst>
  <p:hf hdr="0" ftr="0" dt="0"/>
  <p:txStyles>
    <p:titleStyle>
      <a:lvl1pPr algn="l" defTabSz="914400" rtl="0" eaLnBrk="1" latinLnBrk="0" hangingPunct="1">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tags" Target="../tags/tag12.xml"/><Relationship Id="rId7" Type="http://schemas.openxmlformats.org/officeDocument/2006/relationships/oleObject" Target="../embeddings/oleObject6.bin"/><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slideLayout" Target="../slideLayouts/slideLayout4.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 Target="slide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4.xml"/><Relationship Id="rId7" Type="http://schemas.openxmlformats.org/officeDocument/2006/relationships/oleObject" Target="../embeddings/oleObject4.bin"/><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slideLayout" Target="../slideLayouts/slideLayout4.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endesaenergychallenges.com/datath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tags" Target="../tags/tag8.xml"/><Relationship Id="rId7" Type="http://schemas.openxmlformats.org/officeDocument/2006/relationships/oleObject" Target="../embeddings/oleObject5.bin"/><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slideLayout" Target="../slideLayouts/slideLayout4.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slide" Target="slide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587" y="1588"/>
          <a:ext cx="1587" cy="1587"/>
        </p:xfrm>
        <a:graphic>
          <a:graphicData uri="http://schemas.openxmlformats.org/presentationml/2006/ole">
            <p:oleObj spid="_x0000_s16387" name="think-cell Slide" r:id="rId5" imgW="360" imgH="360" progId="TCLayout.ActiveDocument.1">
              <p:embed/>
            </p:oleObj>
          </a:graphicData>
        </a:graphic>
      </p:graphicFrame>
      <p:sp>
        <p:nvSpPr>
          <p:cNvPr id="4" name="coverslide_title"/>
          <p:cNvSpPr/>
          <p:nvPr/>
        </p:nvSpPr>
        <p:spPr bwMode="auto">
          <a:xfrm>
            <a:off x="457200" y="1926000"/>
            <a:ext cx="8690400" cy="196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smtClean="0">
                <a:solidFill>
                  <a:srgbClr val="4D4D4D"/>
                </a:solidFill>
                <a:latin typeface="Arial" pitchFamily="34" charset="0"/>
                <a:cs typeface="Arial" pitchFamily="34" charset="0"/>
              </a:rPr>
              <a:t>Energy consumption analysis of </a:t>
            </a:r>
            <a:r>
              <a:rPr lang="en-US" sz="3000" b="1" dirty="0" smtClean="0">
                <a:solidFill>
                  <a:srgbClr val="4D4D4D"/>
                </a:solidFill>
                <a:latin typeface="Arial" pitchFamily="34" charset="0"/>
                <a:cs typeface="Arial" pitchFamily="34" charset="0"/>
              </a:rPr>
              <a:t>a</a:t>
            </a:r>
            <a:r>
              <a:rPr lang="en-US" sz="3000" b="1" dirty="0" smtClean="0">
                <a:solidFill>
                  <a:srgbClr val="4D4D4D"/>
                </a:solidFill>
                <a:latin typeface="Arial" pitchFamily="34" charset="0"/>
                <a:cs typeface="Arial" pitchFamily="34" charset="0"/>
              </a:rPr>
              <a:t> </a:t>
            </a:r>
            <a:r>
              <a:rPr lang="en-US" sz="3000" b="1" dirty="0" smtClean="0">
                <a:solidFill>
                  <a:srgbClr val="4D4D4D"/>
                </a:solidFill>
                <a:latin typeface="Arial" pitchFamily="34" charset="0"/>
                <a:cs typeface="Arial" pitchFamily="34" charset="0"/>
              </a:rPr>
              <a:t>S</a:t>
            </a:r>
            <a:r>
              <a:rPr lang="en-US" sz="3000" b="1" dirty="0" smtClean="0">
                <a:solidFill>
                  <a:srgbClr val="4D4D4D"/>
                </a:solidFill>
                <a:latin typeface="Arial" pitchFamily="34" charset="0"/>
                <a:cs typeface="Arial" pitchFamily="34" charset="0"/>
              </a:rPr>
              <a:t>mart Meter </a:t>
            </a:r>
            <a:r>
              <a:rPr lang="en-US" sz="3000" b="1" dirty="0" smtClean="0">
                <a:solidFill>
                  <a:srgbClr val="4D4D4D"/>
                </a:solidFill>
                <a:latin typeface="Arial" pitchFamily="34" charset="0"/>
                <a:cs typeface="Arial" pitchFamily="34" charset="0"/>
              </a:rPr>
              <a:t>dataset</a:t>
            </a:r>
          </a:p>
          <a:p>
            <a:r>
              <a:rPr lang="en-US" sz="2800" dirty="0" smtClean="0">
                <a:solidFill>
                  <a:srgbClr val="4D4D4D"/>
                </a:solidFill>
                <a:latin typeface="Arial" pitchFamily="34" charset="0"/>
                <a:cs typeface="Arial" pitchFamily="34" charset="0"/>
              </a:rPr>
              <a:t>Springboard Capstone project</a:t>
            </a:r>
            <a:endParaRPr lang="en-US" sz="2800" dirty="0">
              <a:solidFill>
                <a:srgbClr val="4D4D4D"/>
              </a:solidFill>
              <a:latin typeface="Arial" pitchFamily="34" charset="0"/>
              <a:cs typeface="Arial" pitchFamily="34" charset="0"/>
            </a:endParaRPr>
          </a:p>
        </p:txBody>
      </p:sp>
      <p:sp>
        <p:nvSpPr>
          <p:cNvPr id="5" name="coverslide_date"/>
          <p:cNvSpPr/>
          <p:nvPr/>
        </p:nvSpPr>
        <p:spPr bwMode="auto">
          <a:xfrm>
            <a:off x="457200" y="4431600"/>
            <a:ext cx="8690400" cy="37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4D4D4D"/>
                </a:solidFill>
                <a:latin typeface="Arial" pitchFamily="34" charset="0"/>
                <a:cs typeface="Arial" pitchFamily="34" charset="0"/>
              </a:rPr>
              <a:t>Jorge Moscat (BCG sponsored)</a:t>
            </a:r>
          </a:p>
          <a:p>
            <a:r>
              <a:rPr lang="en-US" sz="2000" dirty="0" smtClean="0">
                <a:solidFill>
                  <a:srgbClr val="4D4D4D"/>
                </a:solidFill>
                <a:latin typeface="Arial" pitchFamily="34" charset="0"/>
                <a:cs typeface="Arial" pitchFamily="34" charset="0"/>
              </a:rPr>
              <a:t> July 2016</a:t>
            </a:r>
            <a:endParaRPr lang="en-US" sz="2000" dirty="0">
              <a:solidFill>
                <a:srgbClr val="4D4D4D"/>
              </a:solidFill>
              <a:latin typeface="Arial" pitchFamily="34" charset="0"/>
              <a:cs typeface="Arial" pitchFamily="34" charset="0"/>
            </a:endParaRPr>
          </a:p>
        </p:txBody>
      </p:sp>
      <p:sp>
        <p:nvSpPr>
          <p:cNvPr id="6" name="Rectangle 5"/>
          <p:cNvSpPr/>
          <p:nvPr/>
        </p:nvSpPr>
        <p:spPr>
          <a:xfrm>
            <a:off x="0" y="5662246"/>
            <a:ext cx="9906000" cy="1209822"/>
          </a:xfrm>
          <a:prstGeom prst="rect">
            <a:avLst/>
          </a:prstGeom>
          <a:solidFill>
            <a:srgbClr val="48485E"/>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smtClean="0">
              <a:solidFill>
                <a:srgbClr val="000000"/>
              </a:solidFill>
              <a:latin typeface="Arial" pitchFamily="34" charset="0"/>
              <a:cs typeface="Arial" pitchFamily="34" charset="0"/>
            </a:endParaRPr>
          </a:p>
        </p:txBody>
      </p:sp>
      <p:pic>
        <p:nvPicPr>
          <p:cNvPr id="16386" name="Picture 2" descr="springboard"/>
          <p:cNvPicPr>
            <a:picLocks noChangeAspect="1" noChangeArrowheads="1"/>
          </p:cNvPicPr>
          <p:nvPr/>
        </p:nvPicPr>
        <p:blipFill>
          <a:blip r:embed="rId6" cstate="print"/>
          <a:srcRect/>
          <a:stretch>
            <a:fillRect/>
          </a:stretch>
        </p:blipFill>
        <p:spPr bwMode="auto">
          <a:xfrm>
            <a:off x="6281308" y="5832206"/>
            <a:ext cx="3429000" cy="819151"/>
          </a:xfrm>
          <a:prstGeom prst="rect">
            <a:avLst/>
          </a:prstGeom>
          <a:noFill/>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Across 10 cities selected in our dataset, the daily peak of electricity consumption occurs on average at ~23:00</a:t>
            </a: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370116" y="2433872"/>
            <a:ext cx="5251699" cy="393806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4" name="ColumnHeader"/>
          <p:cNvSpPr>
            <a:spLocks noChangeArrowheads="1"/>
          </p:cNvSpPr>
          <p:nvPr/>
        </p:nvSpPr>
        <p:spPr bwMode="gray">
          <a:xfrm>
            <a:off x="5935162" y="1547728"/>
            <a:ext cx="3716838"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400" b="1" dirty="0" smtClean="0">
                <a:solidFill>
                  <a:srgbClr val="000000"/>
                </a:solidFill>
                <a:latin typeface="Arial" pitchFamily="34" charset="0"/>
                <a:cs typeface="Arial" pitchFamily="34" charset="0"/>
              </a:rPr>
              <a:t>Key observations</a:t>
            </a:r>
            <a:endParaRPr lang="en-US" sz="1400" b="1" dirty="0">
              <a:solidFill>
                <a:srgbClr val="000000"/>
              </a:solidFill>
              <a:latin typeface="Arial" pitchFamily="34" charset="0"/>
              <a:cs typeface="Arial" pitchFamily="34" charset="0"/>
            </a:endParaRPr>
          </a:p>
        </p:txBody>
      </p:sp>
      <p:sp>
        <p:nvSpPr>
          <p:cNvPr id="5" name="TextColumnContent"/>
          <p:cNvSpPr>
            <a:spLocks noChangeArrowheads="1"/>
          </p:cNvSpPr>
          <p:nvPr/>
        </p:nvSpPr>
        <p:spPr bwMode="gray">
          <a:xfrm>
            <a:off x="5935162" y="2195548"/>
            <a:ext cx="3716839" cy="3602038"/>
          </a:xfrm>
          <a:prstGeom prst="rect">
            <a:avLst/>
          </a:prstGeom>
          <a:noFill/>
          <a:ln w="9525" algn="ctr">
            <a:noFill/>
            <a:miter lim="800000"/>
            <a:headEnd type="none" w="lg" len="lg"/>
            <a:tailEnd type="none" w="lg" len="lg"/>
          </a:ln>
          <a:effectLst/>
        </p:spPr>
        <p:txBody>
          <a:bodyPr tIns="91440" bIns="91440"/>
          <a:lstStyle/>
          <a:p>
            <a:pPr fontAlgn="base">
              <a:buClr>
                <a:srgbClr val="000000"/>
              </a:buClr>
              <a:buSzPct val="100000"/>
              <a:buFont typeface=""/>
            </a:pPr>
            <a:r>
              <a:rPr lang="en-US" sz="1200" b="1" dirty="0" smtClean="0">
                <a:solidFill>
                  <a:schemeClr val="accent1"/>
                </a:solidFill>
                <a:latin typeface="Arial"/>
                <a:cs typeface="Arial" pitchFamily="34" charset="0"/>
              </a:rPr>
              <a:t>Sevilla</a:t>
            </a:r>
            <a:r>
              <a:rPr lang="en-US" sz="1200" b="1" baseline="30000" dirty="0" smtClean="0">
                <a:solidFill>
                  <a:schemeClr val="accent1"/>
                </a:solidFill>
                <a:latin typeface="Arial"/>
                <a:cs typeface="Arial" pitchFamily="34" charset="0"/>
              </a:rPr>
              <a:t>1</a:t>
            </a:r>
            <a:r>
              <a:rPr lang="en-US" sz="1200" b="1" dirty="0" smtClean="0">
                <a:solidFill>
                  <a:srgbClr val="000000"/>
                </a:solidFill>
                <a:latin typeface="Arial"/>
                <a:cs typeface="Arial" pitchFamily="34" charset="0"/>
              </a:rPr>
              <a:t>  is a clear outlier with a significantly high peak at 16:00-18:00,  probably due to high AC usage:</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Seville is one of the hottest places in Spain</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16:00-18:00 are central hours of the day, the hottest moment in the day</a:t>
            </a:r>
          </a:p>
          <a:p>
            <a:pPr marL="288925" lvl="1" indent="-174625" fontAlgn="base">
              <a:buClr>
                <a:srgbClr val="177B57"/>
              </a:buClr>
              <a:buSzPct val="100000"/>
              <a:buFont typeface="Arial"/>
              <a:buChar char="•"/>
            </a:pPr>
            <a:endParaRPr lang="en-US" sz="1200" dirty="0" smtClean="0">
              <a:solidFill>
                <a:srgbClr val="000000"/>
              </a:solidFill>
              <a:latin typeface="Arial"/>
              <a:cs typeface="Arial" pitchFamily="34" charset="0"/>
            </a:endParaRPr>
          </a:p>
          <a:p>
            <a:pPr fontAlgn="base">
              <a:buClr>
                <a:srgbClr val="000000"/>
              </a:buClr>
              <a:buSzPct val="100000"/>
              <a:buFont typeface=""/>
            </a:pPr>
            <a:r>
              <a:rPr lang="en-US" sz="1200" b="1" dirty="0" err="1" smtClean="0">
                <a:solidFill>
                  <a:schemeClr val="accent1"/>
                </a:solidFill>
                <a:cs typeface="Arial" pitchFamily="34" charset="0"/>
              </a:rPr>
              <a:t>Pozuelo</a:t>
            </a:r>
            <a:r>
              <a:rPr lang="en-US" sz="1200" b="1" dirty="0" smtClean="0">
                <a:solidFill>
                  <a:schemeClr val="accent1"/>
                </a:solidFill>
                <a:cs typeface="Arial" pitchFamily="34" charset="0"/>
              </a:rPr>
              <a:t> de Alarcon</a:t>
            </a:r>
            <a:r>
              <a:rPr lang="en-US" sz="1200" b="1" baseline="30000" dirty="0" smtClean="0">
                <a:solidFill>
                  <a:srgbClr val="000000"/>
                </a:solidFill>
                <a:cs typeface="Arial" pitchFamily="34" charset="0"/>
              </a:rPr>
              <a:t>2</a:t>
            </a:r>
            <a:r>
              <a:rPr lang="en-US" sz="1200" b="1" dirty="0" smtClean="0">
                <a:solidFill>
                  <a:srgbClr val="000000"/>
                </a:solidFill>
                <a:cs typeface="Arial" pitchFamily="34" charset="0"/>
              </a:rPr>
              <a:t>  is the second region with higher hourly energy usage most certainly due to the socio-economic level of this small region </a:t>
            </a:r>
          </a:p>
          <a:p>
            <a:pPr marL="288925" lvl="1" indent="-174625" fontAlgn="base">
              <a:buClr>
                <a:srgbClr val="177B57"/>
              </a:buClr>
              <a:buSzPct val="100000"/>
              <a:buFont typeface="Arial"/>
              <a:buChar char="•"/>
            </a:pPr>
            <a:r>
              <a:rPr lang="en-US" sz="1200" dirty="0" err="1" smtClean="0">
                <a:solidFill>
                  <a:srgbClr val="000000"/>
                </a:solidFill>
                <a:latin typeface="Arial"/>
                <a:cs typeface="Arial" pitchFamily="34" charset="0"/>
              </a:rPr>
              <a:t>Pozuelo</a:t>
            </a:r>
            <a:r>
              <a:rPr lang="en-US" sz="1200" dirty="0" smtClean="0">
                <a:solidFill>
                  <a:srgbClr val="000000"/>
                </a:solidFill>
                <a:latin typeface="Arial"/>
                <a:cs typeface="Arial" pitchFamily="34" charset="0"/>
              </a:rPr>
              <a:t> de Alarcon is one of the wealthiest municipalities in Spain </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Most of the household here are large houses and very few flats</a:t>
            </a:r>
          </a:p>
          <a:p>
            <a:pPr marL="288925" lvl="1" indent="-174625" fontAlgn="base">
              <a:buClr>
                <a:srgbClr val="177B57"/>
              </a:buClr>
              <a:buSzPct val="100000"/>
              <a:buFont typeface="Arial"/>
              <a:buChar char="•"/>
            </a:pPr>
            <a:endParaRPr lang="en-US" sz="1200" dirty="0" smtClean="0">
              <a:solidFill>
                <a:srgbClr val="000000"/>
              </a:solidFill>
              <a:latin typeface="Arial"/>
              <a:cs typeface="Arial" pitchFamily="34" charset="0"/>
            </a:endParaRPr>
          </a:p>
          <a:p>
            <a:pPr fontAlgn="base">
              <a:buClr>
                <a:srgbClr val="000000"/>
              </a:buClr>
              <a:buSzPct val="100000"/>
              <a:buFont typeface=""/>
            </a:pPr>
            <a:r>
              <a:rPr lang="en-US" sz="1200" b="1" dirty="0" smtClean="0">
                <a:solidFill>
                  <a:srgbClr val="000000"/>
                </a:solidFill>
                <a:cs typeface="Arial" pitchFamily="34" charset="0"/>
              </a:rPr>
              <a:t>For </a:t>
            </a:r>
            <a:r>
              <a:rPr lang="en-US" sz="1200" b="1" dirty="0" smtClean="0">
                <a:solidFill>
                  <a:schemeClr val="accent1"/>
                </a:solidFill>
                <a:cs typeface="Arial" pitchFamily="34" charset="0"/>
              </a:rPr>
              <a:t>Madrid</a:t>
            </a:r>
            <a:r>
              <a:rPr lang="en-US" sz="1200" b="1" baseline="30000" dirty="0" smtClean="0">
                <a:solidFill>
                  <a:schemeClr val="accent1"/>
                </a:solidFill>
                <a:cs typeface="Arial" pitchFamily="34" charset="0"/>
              </a:rPr>
              <a:t>3</a:t>
            </a:r>
            <a:r>
              <a:rPr lang="en-US" sz="1200" b="1" dirty="0" smtClean="0">
                <a:solidFill>
                  <a:srgbClr val="000000"/>
                </a:solidFill>
                <a:cs typeface="Arial" pitchFamily="34" charset="0"/>
              </a:rPr>
              <a:t> , we see that the peak of energy consumption on average for a given day is at 23.00, followed by 17.00.</a:t>
            </a:r>
            <a:endParaRPr lang="en-US" sz="1200" b="1" dirty="0" smtClean="0">
              <a:solidFill>
                <a:srgbClr val="000000"/>
              </a:solidFill>
              <a:latin typeface="Arial"/>
              <a:cs typeface="Arial" pitchFamily="34" charset="0"/>
            </a:endParaRPr>
          </a:p>
          <a:p>
            <a:pPr marL="288925" lvl="1" indent="-174625" fontAlgn="base">
              <a:buClr>
                <a:srgbClr val="177B57"/>
              </a:buClr>
              <a:buSzPct val="100000"/>
            </a:pPr>
            <a:endParaRPr lang="en-US" sz="1200" dirty="0" smtClean="0">
              <a:solidFill>
                <a:srgbClr val="000000"/>
              </a:solidFill>
              <a:latin typeface="Arial"/>
              <a:cs typeface="Arial" pitchFamily="34" charset="0"/>
            </a:endParaRPr>
          </a:p>
          <a:p>
            <a:pPr fontAlgn="base">
              <a:buClr>
                <a:srgbClr val="000000"/>
              </a:buClr>
              <a:buSzPct val="100000"/>
              <a:buFont typeface=""/>
            </a:pPr>
            <a:endParaRPr lang="en-US" sz="1200" dirty="0" smtClean="0">
              <a:solidFill>
                <a:srgbClr val="000000"/>
              </a:solidFill>
              <a:latin typeface="Arial"/>
              <a:cs typeface="Arial" pitchFamily="34" charset="0"/>
            </a:endParaRPr>
          </a:p>
          <a:p>
            <a:pPr fontAlgn="base">
              <a:buClr>
                <a:srgbClr val="000000"/>
              </a:buClr>
              <a:buSzPct val="100000"/>
              <a:buFont typeface=""/>
            </a:pPr>
            <a:endParaRPr lang="en-US" sz="1200" b="1" dirty="0" smtClean="0">
              <a:solidFill>
                <a:srgbClr val="000000"/>
              </a:solidFill>
              <a:latin typeface="Arial"/>
              <a:cs typeface="Arial" pitchFamily="34" charset="0"/>
            </a:endParaRPr>
          </a:p>
          <a:p>
            <a:pPr fontAlgn="base">
              <a:buClr>
                <a:srgbClr val="000000"/>
              </a:buClr>
              <a:buSzPct val="100000"/>
              <a:buFont typeface=""/>
            </a:pPr>
            <a:endParaRPr lang="en-US" sz="1200" b="1" dirty="0" smtClean="0">
              <a:solidFill>
                <a:srgbClr val="000000"/>
              </a:solidFill>
              <a:latin typeface="Arial"/>
              <a:cs typeface="Arial" pitchFamily="34" charset="0"/>
            </a:endParaRPr>
          </a:p>
        </p:txBody>
      </p:sp>
      <p:sp>
        <p:nvSpPr>
          <p:cNvPr id="6" name="FlowTriangle"/>
          <p:cNvSpPr>
            <a:spLocks noChangeArrowheads="1"/>
          </p:cNvSpPr>
          <p:nvPr/>
        </p:nvSpPr>
        <p:spPr bwMode="gray">
          <a:xfrm rot="5400000">
            <a:off x="4084955" y="3788595"/>
            <a:ext cx="3505200" cy="195211"/>
          </a:xfrm>
          <a:prstGeom prst="triangle">
            <a:avLst>
              <a:gd name="adj" fmla="val 50000"/>
            </a:avLst>
          </a:prstGeom>
          <a:solidFill>
            <a:srgbClr val="B2B2B2"/>
          </a:solidFill>
          <a:ln w="9525" algn="ctr">
            <a:solidFill>
              <a:srgbClr val="B2B2B2"/>
            </a:solidFill>
            <a:miter lim="800000"/>
            <a:headEnd/>
            <a:tailEnd/>
          </a:ln>
        </p:spPr>
        <p:txBody>
          <a:bodyPr rot="10800000" vert="eaVert" wrap="none" anchor="ctr"/>
          <a:lstStyle/>
          <a:p>
            <a:pPr algn="ctr"/>
            <a:endParaRPr lang="es-ES" sz="1400" b="1" dirty="0">
              <a:solidFill>
                <a:srgbClr val="000000"/>
              </a:solidFill>
              <a:latin typeface="Arial" pitchFamily="34" charset="0"/>
              <a:cs typeface="Arial" pitchFamily="34" charset="0"/>
            </a:endParaRPr>
          </a:p>
        </p:txBody>
      </p:sp>
      <p:sp>
        <p:nvSpPr>
          <p:cNvPr id="8" name="ColumnHeader"/>
          <p:cNvSpPr>
            <a:spLocks noChangeArrowheads="1"/>
          </p:cNvSpPr>
          <p:nvPr/>
        </p:nvSpPr>
        <p:spPr bwMode="gray">
          <a:xfrm>
            <a:off x="457199" y="1332285"/>
            <a:ext cx="5164615" cy="61555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400" b="1" dirty="0" smtClean="0">
                <a:solidFill>
                  <a:srgbClr val="000000"/>
                </a:solidFill>
                <a:latin typeface="Arial" pitchFamily="34" charset="0"/>
                <a:cs typeface="Arial" pitchFamily="34" charset="0"/>
              </a:rPr>
              <a:t>Aggregated average hourly energy </a:t>
            </a:r>
          </a:p>
          <a:p>
            <a:pPr algn="ctr"/>
            <a:r>
              <a:rPr lang="en-US" sz="1400" b="1" dirty="0" smtClean="0">
                <a:solidFill>
                  <a:srgbClr val="000000"/>
                </a:solidFill>
                <a:latin typeface="Arial" pitchFamily="34" charset="0"/>
                <a:cs typeface="Arial" pitchFamily="34" charset="0"/>
              </a:rPr>
              <a:t>consumption (month of July) </a:t>
            </a:r>
            <a:endParaRPr lang="en-US" sz="1400" b="1" dirty="0">
              <a:solidFill>
                <a:srgbClr val="000000"/>
              </a:solidFill>
              <a:latin typeface="Arial" pitchFamily="34" charset="0"/>
              <a:cs typeface="Arial" pitchFamily="34" charset="0"/>
            </a:endParaRPr>
          </a:p>
        </p:txBody>
      </p:sp>
      <p:sp>
        <p:nvSpPr>
          <p:cNvPr id="9"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s-ES" sz="800" dirty="0" smtClean="0">
                <a:solidFill>
                  <a:srgbClr val="000000"/>
                </a:solidFill>
                <a:latin typeface="Arial" pitchFamily="34" charset="0"/>
                <a:cs typeface="Arial" pitchFamily="34" charset="0"/>
              </a:rPr>
              <a:t>1. n=72 </a:t>
            </a:r>
            <a:r>
              <a:rPr lang="es-ES" sz="800" dirty="0" err="1" smtClean="0">
                <a:solidFill>
                  <a:srgbClr val="000000"/>
                </a:solidFill>
                <a:latin typeface="Arial" pitchFamily="34" charset="0"/>
                <a:cs typeface="Arial" pitchFamily="34" charset="0"/>
              </a:rPr>
              <a:t>customers</a:t>
            </a:r>
            <a:r>
              <a:rPr lang="es-ES" sz="800" dirty="0" smtClean="0">
                <a:solidFill>
                  <a:srgbClr val="000000"/>
                </a:solidFill>
                <a:latin typeface="Arial" pitchFamily="34" charset="0"/>
                <a:cs typeface="Arial" pitchFamily="34" charset="0"/>
              </a:rPr>
              <a:t>  2. n=70 </a:t>
            </a:r>
            <a:r>
              <a:rPr lang="es-ES" sz="800" dirty="0" err="1" smtClean="0">
                <a:solidFill>
                  <a:srgbClr val="000000"/>
                </a:solidFill>
                <a:latin typeface="Arial" pitchFamily="34" charset="0"/>
                <a:cs typeface="Arial" pitchFamily="34" charset="0"/>
              </a:rPr>
              <a:t>unique</a:t>
            </a:r>
            <a:r>
              <a:rPr lang="es-ES" sz="800" dirty="0" smtClean="0">
                <a:solidFill>
                  <a:srgbClr val="000000"/>
                </a:solidFill>
                <a:latin typeface="Arial" pitchFamily="34" charset="0"/>
                <a:cs typeface="Arial" pitchFamily="34" charset="0"/>
              </a:rPr>
              <a:t> </a:t>
            </a:r>
            <a:r>
              <a:rPr lang="es-ES" sz="800" dirty="0" err="1" smtClean="0">
                <a:solidFill>
                  <a:srgbClr val="000000"/>
                </a:solidFill>
                <a:latin typeface="Arial" pitchFamily="34" charset="0"/>
                <a:cs typeface="Arial" pitchFamily="34" charset="0"/>
              </a:rPr>
              <a:t>customers</a:t>
            </a:r>
            <a:r>
              <a:rPr lang="es-ES" sz="800" dirty="0" smtClean="0">
                <a:solidFill>
                  <a:srgbClr val="000000"/>
                </a:solidFill>
                <a:latin typeface="Arial" pitchFamily="34" charset="0"/>
                <a:cs typeface="Arial" pitchFamily="34" charset="0"/>
              </a:rPr>
              <a:t>  3.  n=6.5k </a:t>
            </a:r>
            <a:r>
              <a:rPr lang="es-ES" sz="800" dirty="0" err="1" smtClean="0">
                <a:solidFill>
                  <a:srgbClr val="000000"/>
                </a:solidFill>
                <a:latin typeface="Arial" pitchFamily="34" charset="0"/>
                <a:cs typeface="Arial" pitchFamily="34" charset="0"/>
              </a:rPr>
              <a:t>unique</a:t>
            </a:r>
            <a:r>
              <a:rPr lang="es-ES" sz="800" dirty="0" smtClean="0">
                <a:solidFill>
                  <a:srgbClr val="000000"/>
                </a:solidFill>
                <a:latin typeface="Arial" pitchFamily="34" charset="0"/>
                <a:cs typeface="Arial" pitchFamily="34" charset="0"/>
              </a:rPr>
              <a:t> </a:t>
            </a:r>
            <a:r>
              <a:rPr lang="es-ES" sz="800" dirty="0" err="1" smtClean="0">
                <a:solidFill>
                  <a:srgbClr val="000000"/>
                </a:solidFill>
                <a:latin typeface="Arial" pitchFamily="34" charset="0"/>
                <a:cs typeface="Arial" pitchFamily="34" charset="0"/>
              </a:rPr>
              <a:t>customers</a:t>
            </a:r>
            <a:endParaRPr lang="es-ES" sz="800" dirty="0" smtClean="0">
              <a:solidFill>
                <a:srgbClr val="000000"/>
              </a:solidFill>
              <a:latin typeface="Arial" pitchFamily="34" charset="0"/>
              <a:cs typeface="Arial" pitchFamily="34" charset="0"/>
            </a:endParaRPr>
          </a:p>
        </p:txBody>
      </p:sp>
      <p:sp>
        <p:nvSpPr>
          <p:cNvPr id="10" name="Rectangle 9"/>
          <p:cNvSpPr/>
          <p:nvPr/>
        </p:nvSpPr>
        <p:spPr>
          <a:xfrm>
            <a:off x="3657600" y="2644725"/>
            <a:ext cx="196948" cy="3227437"/>
          </a:xfrm>
          <a:prstGeom prst="rect">
            <a:avLst/>
          </a:prstGeom>
          <a:solidFill>
            <a:schemeClr val="accent1">
              <a:lumMod val="40000"/>
              <a:lumOff val="60000"/>
              <a:alpha val="59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3" name="TextBox 12"/>
          <p:cNvSpPr txBox="1"/>
          <p:nvPr/>
        </p:nvSpPr>
        <p:spPr>
          <a:xfrm>
            <a:off x="3569903" y="2422034"/>
            <a:ext cx="1770035" cy="343341"/>
          </a:xfrm>
          <a:prstGeom prst="rect">
            <a:avLst/>
          </a:prstGeom>
          <a:noFill/>
        </p:spPr>
        <p:txBody>
          <a:bodyPr wrap="none" tIns="90000" bIns="90000" rtlCol="0" anchor="t">
            <a:spAutoFit/>
          </a:bodyPr>
          <a:lstStyle/>
          <a:p>
            <a:pPr algn="ctr"/>
            <a:r>
              <a:rPr lang="en-US" sz="1050" dirty="0" smtClean="0">
                <a:solidFill>
                  <a:schemeClr val="accent1"/>
                </a:solidFill>
                <a:latin typeface="Arial" pitchFamily="34" charset="0"/>
                <a:cs typeface="Arial" pitchFamily="34" charset="0"/>
              </a:rPr>
              <a:t>Daily usage peak @ 23:00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21506" name="think-cell Slide" r:id="rId7" imgW="360" imgH="360" progId="TCLayout.ActiveDocument.1">
              <p:embed/>
            </p:oleObj>
          </a:graphicData>
        </a:graphic>
      </p:graphicFrame>
      <p:sp>
        <p:nvSpPr>
          <p:cNvPr id="4" name="Rectangle 3" hidden="1"/>
          <p:cNvSpPr/>
          <p:nvPr>
            <p:custDataLst>
              <p:tags r:id="rId2"/>
            </p:custDataLst>
          </p:nvPr>
        </p:nvSpPr>
        <p:spPr bwMode="gray">
          <a:xfrm>
            <a:off x="0" y="0"/>
            <a:ext cx="158750" cy="158750"/>
          </a:xfrm>
          <a:prstGeom prst="rect">
            <a:avLst/>
          </a:prstGeom>
          <a:solidFill>
            <a:schemeClr val="accent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000" dirty="0" smtClean="0">
              <a:solidFill>
                <a:srgbClr val="000000"/>
              </a:solidFill>
              <a:latin typeface="Arial"/>
              <a:sym typeface="Arial"/>
            </a:endParaRPr>
          </a:p>
        </p:txBody>
      </p:sp>
      <p:sp>
        <p:nvSpPr>
          <p:cNvPr id="2" name="Title 1"/>
          <p:cNvSpPr>
            <a:spLocks noGrp="1"/>
          </p:cNvSpPr>
          <p:nvPr>
            <p:ph type="title"/>
          </p:nvPr>
        </p:nvSpPr>
        <p:spPr/>
        <p:txBody>
          <a:bodyPr/>
          <a:lstStyle/>
          <a:p>
            <a:fld id="{F2771632-0F41-48B6-AD68-9CBAEF71E305}" type="datetime'Agenda'">
              <a:rPr lang="en-US" altLang="en-US" smtClean="0"/>
              <a:pPr/>
              <a:t>Agenda</a:t>
            </a:fld>
            <a:endParaRPr lang="en-US" dirty="0"/>
          </a:p>
        </p:txBody>
      </p:sp>
      <p:sp>
        <p:nvSpPr>
          <p:cNvPr id="20" name="Text Placeholder 12">
            <a:hlinkClick r:id="rId8"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rgbClr val="B2B2B2"/>
                </a:solidFill>
              </a:rPr>
              <a:t>Introduction: </a:t>
            </a:r>
            <a:r>
              <a:rPr lang="en-US" sz="2000" b="0" dirty="0" smtClean="0">
                <a:solidFill>
                  <a:srgbClr val="B2B2B2"/>
                </a:solidFill>
              </a:rPr>
              <a:t>Objectives and overview of the dataset</a:t>
            </a:r>
            <a:endParaRPr lang="en-US" sz="2000" b="0" dirty="0">
              <a:solidFill>
                <a:srgbClr val="B2B2B2"/>
              </a:solidFill>
            </a:endParaRPr>
          </a:p>
        </p:txBody>
      </p:sp>
      <p:sp>
        <p:nvSpPr>
          <p:cNvPr id="17" name="Text Placeholder 12">
            <a:hlinkClick r:id="rId9"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rgbClr val="B2B2B2"/>
                </a:solidFill>
              </a:rPr>
              <a:t>Exploratory Analysis: </a:t>
            </a:r>
            <a:r>
              <a:rPr lang="en-US" sz="2000" b="0" dirty="0" smtClean="0">
                <a:solidFill>
                  <a:srgbClr val="B2B2B2"/>
                </a:solidFill>
              </a:rPr>
              <a:t>Reduced dataset</a:t>
            </a:r>
            <a:endParaRPr lang="en-US" sz="2000" b="0" dirty="0">
              <a:solidFill>
                <a:srgbClr val="B2B2B2"/>
              </a:solidFill>
            </a:endParaRPr>
          </a:p>
        </p:txBody>
      </p:sp>
      <p:sp>
        <p:nvSpPr>
          <p:cNvPr id="3" name="Text Placeholder 12"/>
          <p:cNvSpPr>
            <a:spLocks noGrp="1"/>
          </p:cNvSpPr>
          <p:nvPr>
            <p:custDataLst>
              <p:tags r:id="rId5"/>
            </p:custDataLst>
          </p:nvPr>
        </p:nvSpPr>
        <p:spPr bwMode="gray">
          <a:xfrm>
            <a:off x="0" y="3606800"/>
            <a:ext cx="9906000" cy="762000"/>
          </a:xfrm>
          <a:prstGeom prst="rect">
            <a:avLst/>
          </a:prstGeom>
          <a:noFill/>
          <a:effectLst/>
        </p:spPr>
        <p:txBody>
          <a:bodyPr vert="horz" lIns="457200" tIns="228600" rIns="0" bIns="2286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chemeClr val="tx2"/>
                </a:solidFill>
              </a:rPr>
              <a:t>Deep-dive analysis: </a:t>
            </a:r>
            <a:r>
              <a:rPr lang="en-US" sz="2000" b="0" dirty="0" smtClean="0">
                <a:solidFill>
                  <a:schemeClr val="tx2"/>
                </a:solidFill>
              </a:rPr>
              <a:t>Madrid customers</a:t>
            </a:r>
            <a:endParaRPr lang="en-US" sz="2000" b="0" dirty="0">
              <a:solidFill>
                <a:schemeClr val="tx2"/>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 of the energy consumptions across products for customer located in Madrid</a:t>
            </a:r>
            <a:endParaRPr lang="en-US" dirty="0"/>
          </a:p>
        </p:txBody>
      </p:sp>
      <p:grpSp>
        <p:nvGrpSpPr>
          <p:cNvPr id="28" name="Group 27"/>
          <p:cNvGrpSpPr/>
          <p:nvPr/>
        </p:nvGrpSpPr>
        <p:grpSpPr>
          <a:xfrm>
            <a:off x="251672" y="1286683"/>
            <a:ext cx="5866512" cy="5382635"/>
            <a:chOff x="589305" y="1427363"/>
            <a:chExt cx="5333193" cy="4893304"/>
          </a:xfrm>
        </p:grpSpPr>
        <p:pic>
          <p:nvPicPr>
            <p:cNvPr id="29" name="Picture 2"/>
            <p:cNvPicPr>
              <a:picLocks noChangeAspect="1" noChangeArrowheads="1"/>
            </p:cNvPicPr>
            <p:nvPr/>
          </p:nvPicPr>
          <p:blipFill>
            <a:blip r:embed="rId2" cstate="print"/>
            <a:srcRect r="22154"/>
            <a:stretch>
              <a:fillRect/>
            </a:stretch>
          </p:blipFill>
          <p:spPr bwMode="auto">
            <a:xfrm>
              <a:off x="589305" y="1427363"/>
              <a:ext cx="5333193" cy="4893304"/>
            </a:xfrm>
            <a:prstGeom prst="rect">
              <a:avLst/>
            </a:prstGeom>
            <a:noFill/>
            <a:ln w="9525">
              <a:noFill/>
              <a:miter lim="800000"/>
              <a:headEnd/>
              <a:tailEnd/>
            </a:ln>
          </p:spPr>
        </p:pic>
        <p:sp>
          <p:nvSpPr>
            <p:cNvPr id="30" name="Rectangle 29"/>
            <p:cNvSpPr/>
            <p:nvPr/>
          </p:nvSpPr>
          <p:spPr>
            <a:xfrm>
              <a:off x="1627716" y="1666875"/>
              <a:ext cx="171450" cy="4029075"/>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31" name="Rectangle 30"/>
            <p:cNvSpPr/>
            <p:nvPr/>
          </p:nvSpPr>
          <p:spPr>
            <a:xfrm>
              <a:off x="1911085" y="1666875"/>
              <a:ext cx="171450" cy="4029075"/>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32" name="Rectangle 31"/>
            <p:cNvSpPr/>
            <p:nvPr/>
          </p:nvSpPr>
          <p:spPr>
            <a:xfrm>
              <a:off x="2915969" y="1666875"/>
              <a:ext cx="171450" cy="4029075"/>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grpSp>
      <p:sp>
        <p:nvSpPr>
          <p:cNvPr id="34" name="TextColumnContent"/>
          <p:cNvSpPr>
            <a:spLocks noChangeArrowheads="1"/>
          </p:cNvSpPr>
          <p:nvPr/>
        </p:nvSpPr>
        <p:spPr bwMode="gray">
          <a:xfrm>
            <a:off x="6118185" y="2195548"/>
            <a:ext cx="3588523" cy="3602038"/>
          </a:xfrm>
          <a:prstGeom prst="rect">
            <a:avLst/>
          </a:prstGeom>
          <a:noFill/>
          <a:ln w="9525" algn="ctr">
            <a:noFill/>
            <a:miter lim="800000"/>
            <a:headEnd type="none" w="lg" len="lg"/>
            <a:tailEnd type="none" w="lg" len="lg"/>
          </a:ln>
          <a:effectLst/>
        </p:spPr>
        <p:txBody>
          <a:bodyPr tIns="91440" bIns="91440"/>
          <a:lstStyle/>
          <a:p>
            <a:pPr fontAlgn="base">
              <a:buClr>
                <a:srgbClr val="000000"/>
              </a:buClr>
              <a:buSzPct val="100000"/>
              <a:buFont typeface=""/>
            </a:pPr>
            <a:r>
              <a:rPr lang="en-US" sz="1400" b="1" dirty="0" smtClean="0">
                <a:solidFill>
                  <a:schemeClr val="accent1"/>
                </a:solidFill>
              </a:rPr>
              <a:t>P13, P17,P30</a:t>
            </a:r>
            <a:r>
              <a:rPr lang="en-US" sz="1400" b="1" dirty="0" smtClean="0"/>
              <a:t> satisfy two conditions that make customers in these product ideal for our subsequent analysis</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Contain most of the customers in our data</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Exhibit some of the  lowest standard deviation</a:t>
            </a:r>
          </a:p>
          <a:p>
            <a:pPr fontAlgn="base">
              <a:buClr>
                <a:srgbClr val="000000"/>
              </a:buClr>
              <a:buSzPct val="100000"/>
              <a:buFont typeface=""/>
            </a:pPr>
            <a:endParaRPr lang="en-US" sz="1400" b="1" dirty="0" smtClean="0">
              <a:solidFill>
                <a:srgbClr val="000000"/>
              </a:solidFill>
              <a:latin typeface="Arial"/>
              <a:cs typeface="Arial" pitchFamily="34" charset="0"/>
            </a:endParaRPr>
          </a:p>
          <a:p>
            <a:pPr fontAlgn="base">
              <a:buClr>
                <a:srgbClr val="000000"/>
              </a:buClr>
              <a:buSzPct val="100000"/>
              <a:buFont typeface=""/>
            </a:pPr>
            <a:r>
              <a:rPr lang="en-US" sz="1400" b="1" dirty="0" smtClean="0">
                <a:solidFill>
                  <a:srgbClr val="000000"/>
                </a:solidFill>
                <a:latin typeface="Arial"/>
                <a:cs typeface="Arial" pitchFamily="34" charset="0"/>
              </a:rPr>
              <a:t>Therefore, based on the std. deviation we can assume that customers in these product a very similar in terms of the amount of energy they consume</a:t>
            </a:r>
          </a:p>
        </p:txBody>
      </p:sp>
      <p:sp>
        <p:nvSpPr>
          <p:cNvPr id="36" name="ColumnHeader"/>
          <p:cNvSpPr>
            <a:spLocks noChangeArrowheads="1"/>
          </p:cNvSpPr>
          <p:nvPr/>
        </p:nvSpPr>
        <p:spPr bwMode="gray">
          <a:xfrm>
            <a:off x="6118185" y="1795438"/>
            <a:ext cx="3588522" cy="400110"/>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400" b="1" dirty="0" smtClean="0">
                <a:solidFill>
                  <a:srgbClr val="000000"/>
                </a:solidFill>
                <a:latin typeface="Arial" pitchFamily="34" charset="0"/>
                <a:cs typeface="Arial" pitchFamily="34" charset="0"/>
              </a:rPr>
              <a:t>Key observations</a:t>
            </a:r>
            <a:endParaRPr lang="en-US" sz="1400" b="1" dirty="0">
              <a:solidFill>
                <a:srgbClr val="000000"/>
              </a:solidFill>
              <a:latin typeface="Arial" pitchFamily="34" charset="0"/>
              <a:cs typeface="Arial" pitchFamily="34" charset="0"/>
            </a:endParaRPr>
          </a:p>
        </p:txBody>
      </p:sp>
      <p:sp>
        <p:nvSpPr>
          <p:cNvPr id="37" name="FlowTriangle"/>
          <p:cNvSpPr>
            <a:spLocks noChangeArrowheads="1"/>
          </p:cNvSpPr>
          <p:nvPr/>
        </p:nvSpPr>
        <p:spPr bwMode="gray">
          <a:xfrm rot="10800000">
            <a:off x="6629320" y="5025639"/>
            <a:ext cx="2482930" cy="195211"/>
          </a:xfrm>
          <a:prstGeom prst="triangle">
            <a:avLst>
              <a:gd name="adj" fmla="val 50000"/>
            </a:avLst>
          </a:prstGeom>
          <a:solidFill>
            <a:srgbClr val="B2B2B2"/>
          </a:solidFill>
          <a:ln w="9525" algn="ctr">
            <a:solidFill>
              <a:srgbClr val="B2B2B2"/>
            </a:solidFill>
            <a:miter lim="800000"/>
            <a:headEnd/>
            <a:tailEnd/>
          </a:ln>
        </p:spPr>
        <p:txBody>
          <a:bodyPr rot="10800000" vert="eaVert" wrap="none" anchor="ctr"/>
          <a:lstStyle/>
          <a:p>
            <a:pPr algn="ctr"/>
            <a:endParaRPr lang="es-ES" sz="1400" b="1" dirty="0">
              <a:solidFill>
                <a:srgbClr val="000000"/>
              </a:solidFill>
              <a:latin typeface="Arial" pitchFamily="34" charset="0"/>
              <a:cs typeface="Arial" pitchFamily="34" charset="0"/>
            </a:endParaRPr>
          </a:p>
        </p:txBody>
      </p:sp>
      <p:sp>
        <p:nvSpPr>
          <p:cNvPr id="38" name="TextBox 37"/>
          <p:cNvSpPr txBox="1"/>
          <p:nvPr/>
        </p:nvSpPr>
        <p:spPr>
          <a:xfrm>
            <a:off x="6525101" y="5258951"/>
            <a:ext cx="2710974" cy="828089"/>
          </a:xfrm>
          <a:prstGeom prst="rect">
            <a:avLst/>
          </a:prstGeom>
          <a:noFill/>
        </p:spPr>
        <p:txBody>
          <a:bodyPr wrap="square" tIns="90000" bIns="90000" rtlCol="0" anchor="t">
            <a:spAutoFit/>
          </a:bodyPr>
          <a:lstStyle/>
          <a:p>
            <a:pPr algn="ctr"/>
            <a:r>
              <a:rPr lang="en-US" sz="1400" b="1" dirty="0" smtClean="0">
                <a:solidFill>
                  <a:schemeClr val="accent1"/>
                </a:solidFill>
                <a:latin typeface="Arial" pitchFamily="34" charset="0"/>
                <a:cs typeface="Arial" pitchFamily="34" charset="0"/>
              </a:rPr>
              <a:t>P13, P17 and P30 customers will be the focus on the rest of the analysis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main analyses will be performed focused on customers in Madrid during a 6 month period</a:t>
            </a:r>
            <a:endParaRPr lang="en-US" dirty="0"/>
          </a:p>
        </p:txBody>
      </p:sp>
      <p:sp>
        <p:nvSpPr>
          <p:cNvPr id="3" name="ColumnHeader"/>
          <p:cNvSpPr>
            <a:spLocks noChangeArrowheads="1"/>
          </p:cNvSpPr>
          <p:nvPr/>
        </p:nvSpPr>
        <p:spPr bwMode="gray">
          <a:xfrm>
            <a:off x="455613" y="1508125"/>
            <a:ext cx="3722492"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smtClean="0">
                <a:solidFill>
                  <a:srgbClr val="000000"/>
                </a:solidFill>
                <a:latin typeface="Arial" pitchFamily="34" charset="0"/>
                <a:cs typeface="Arial" pitchFamily="34" charset="0"/>
              </a:rPr>
              <a:t>Datasets for analysis</a:t>
            </a:r>
            <a:endParaRPr lang="en-US" sz="1600" b="1">
              <a:solidFill>
                <a:srgbClr val="000000"/>
              </a:solidFill>
              <a:latin typeface="Arial" pitchFamily="34" charset="0"/>
              <a:cs typeface="Arial" pitchFamily="34" charset="0"/>
            </a:endParaRPr>
          </a:p>
        </p:txBody>
      </p:sp>
      <p:sp>
        <p:nvSpPr>
          <p:cNvPr id="4" name="TextColumnContent"/>
          <p:cNvSpPr>
            <a:spLocks noChangeArrowheads="1"/>
          </p:cNvSpPr>
          <p:nvPr/>
        </p:nvSpPr>
        <p:spPr bwMode="gray">
          <a:xfrm>
            <a:off x="717451" y="2038350"/>
            <a:ext cx="3657601"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latin typeface="Arial" pitchFamily="34" charset="0"/>
                <a:cs typeface="Arial" pitchFamily="34" charset="0"/>
              </a:rPr>
              <a:t>A new dataset just focused on </a:t>
            </a:r>
            <a:r>
              <a:rPr lang="en-US" sz="1400" b="1" dirty="0" smtClean="0">
                <a:solidFill>
                  <a:schemeClr val="accent1"/>
                </a:solidFill>
                <a:latin typeface="Arial" pitchFamily="34" charset="0"/>
                <a:cs typeface="Arial" pitchFamily="34" charset="0"/>
              </a:rPr>
              <a:t>Madrid</a:t>
            </a:r>
            <a:r>
              <a:rPr lang="en-US" sz="1400" b="1" dirty="0" smtClean="0">
                <a:solidFill>
                  <a:srgbClr val="000000"/>
                </a:solidFill>
                <a:latin typeface="Arial" pitchFamily="34" charset="0"/>
                <a:cs typeface="Arial" pitchFamily="34" charset="0"/>
              </a:rPr>
              <a:t> customers will be derived from the full dataset:</a:t>
            </a:r>
          </a:p>
          <a:p>
            <a:pPr marL="288925" lvl="1" indent="-174625">
              <a:buClr>
                <a:schemeClr val="tx2"/>
              </a:buClr>
              <a:buFontTx/>
              <a:buChar char="•"/>
            </a:pPr>
            <a:r>
              <a:rPr lang="en-US" sz="1400" b="1" dirty="0" smtClean="0">
                <a:solidFill>
                  <a:srgbClr val="000000"/>
                </a:solidFill>
                <a:latin typeface="Arial" pitchFamily="34" charset="0"/>
                <a:cs typeface="Arial" pitchFamily="34" charset="0"/>
              </a:rPr>
              <a:t>City</a:t>
            </a:r>
            <a:r>
              <a:rPr lang="en-US" sz="1400" dirty="0" smtClean="0">
                <a:solidFill>
                  <a:srgbClr val="000000"/>
                </a:solidFill>
                <a:latin typeface="Arial" pitchFamily="34" charset="0"/>
                <a:cs typeface="Arial" pitchFamily="34" charset="0"/>
              </a:rPr>
              <a:t>: Madrid</a:t>
            </a:r>
          </a:p>
          <a:p>
            <a:pPr marL="288925" lvl="1" indent="-174625">
              <a:buClr>
                <a:schemeClr val="tx2"/>
              </a:buClr>
              <a:buFontTx/>
              <a:buChar char="•"/>
            </a:pPr>
            <a:r>
              <a:rPr lang="en-US" sz="1400" b="1" dirty="0" smtClean="0">
                <a:solidFill>
                  <a:srgbClr val="000000"/>
                </a:solidFill>
                <a:latin typeface="Arial" pitchFamily="34" charset="0"/>
                <a:cs typeface="Arial" pitchFamily="34" charset="0"/>
              </a:rPr>
              <a:t>Products</a:t>
            </a:r>
            <a:r>
              <a:rPr lang="en-US" sz="1400" dirty="0" smtClean="0">
                <a:solidFill>
                  <a:srgbClr val="000000"/>
                </a:solidFill>
                <a:latin typeface="Arial" pitchFamily="34" charset="0"/>
                <a:cs typeface="Arial" pitchFamily="34" charset="0"/>
              </a:rPr>
              <a:t>: P17, P13, P30</a:t>
            </a:r>
          </a:p>
          <a:p>
            <a:pPr marL="288925" lvl="1" indent="-174625">
              <a:buClr>
                <a:schemeClr val="tx2"/>
              </a:buClr>
              <a:buFontTx/>
              <a:buChar char="•"/>
            </a:pPr>
            <a:r>
              <a:rPr lang="en-US" sz="1400" b="1" dirty="0" smtClean="0">
                <a:solidFill>
                  <a:srgbClr val="000000"/>
                </a:solidFill>
                <a:latin typeface="Arial" pitchFamily="34" charset="0"/>
                <a:cs typeface="Arial" pitchFamily="34" charset="0"/>
              </a:rPr>
              <a:t>Dates</a:t>
            </a:r>
            <a:r>
              <a:rPr lang="en-US" sz="1400" dirty="0" smtClean="0">
                <a:solidFill>
                  <a:srgbClr val="000000"/>
                </a:solidFill>
                <a:latin typeface="Arial" pitchFamily="34" charset="0"/>
                <a:cs typeface="Arial" pitchFamily="34" charset="0"/>
              </a:rPr>
              <a:t>: Jan '15 through Jul '15</a:t>
            </a:r>
          </a:p>
          <a:p>
            <a:pPr marL="288925" lvl="1" indent="-174625">
              <a:buClr>
                <a:schemeClr val="tx2"/>
              </a:buClr>
              <a:buFontTx/>
              <a:buChar char="•"/>
            </a:pPr>
            <a:endParaRPr lang="en-US" sz="1400" dirty="0" smtClean="0">
              <a:solidFill>
                <a:srgbClr val="000000"/>
              </a:solidFill>
              <a:latin typeface="Arial" pitchFamily="34" charset="0"/>
              <a:cs typeface="Arial" pitchFamily="34" charset="0"/>
            </a:endParaRPr>
          </a:p>
          <a:p>
            <a:pPr fontAlgn="base">
              <a:buClr>
                <a:srgbClr val="000000"/>
              </a:buClr>
              <a:buSzPct val="100000"/>
              <a:buFont typeface=""/>
            </a:pPr>
            <a:r>
              <a:rPr lang="en-US" sz="1400" b="1" dirty="0" smtClean="0">
                <a:solidFill>
                  <a:schemeClr val="accent1"/>
                </a:solidFill>
                <a:latin typeface="Arial" pitchFamily="34" charset="0"/>
                <a:cs typeface="Arial" pitchFamily="34" charset="0"/>
              </a:rPr>
              <a:t>Weather dataset</a:t>
            </a:r>
            <a:r>
              <a:rPr lang="en-US" sz="1400" b="1" dirty="0" smtClean="0">
                <a:solidFill>
                  <a:srgbClr val="000000"/>
                </a:solidFill>
                <a:latin typeface="Arial" pitchFamily="34" charset="0"/>
                <a:cs typeface="Arial" pitchFamily="34" charset="0"/>
              </a:rPr>
              <a:t> downloaded from wunderground.com</a:t>
            </a:r>
          </a:p>
          <a:p>
            <a:pPr marL="288925" lvl="1" indent="-174625" fontAlgn="base">
              <a:buClr>
                <a:srgbClr val="177B57"/>
              </a:buClr>
              <a:buSzPct val="100000"/>
              <a:buFont typeface="Arial"/>
              <a:buChar char="•"/>
            </a:pPr>
            <a:r>
              <a:rPr lang="en-US" sz="1400" b="1" dirty="0" smtClean="0">
                <a:solidFill>
                  <a:srgbClr val="000000"/>
                </a:solidFill>
                <a:latin typeface="Arial" pitchFamily="34" charset="0"/>
                <a:cs typeface="Arial" pitchFamily="34" charset="0"/>
              </a:rPr>
              <a:t>City: </a:t>
            </a:r>
            <a:r>
              <a:rPr lang="en-US" sz="1400" dirty="0" smtClean="0">
                <a:solidFill>
                  <a:srgbClr val="000000"/>
                </a:solidFill>
                <a:latin typeface="Arial" pitchFamily="34" charset="0"/>
                <a:cs typeface="Arial" pitchFamily="34" charset="0"/>
              </a:rPr>
              <a:t>Madrid</a:t>
            </a:r>
          </a:p>
          <a:p>
            <a:pPr marL="288925" lvl="1" indent="-174625" fontAlgn="base">
              <a:buClr>
                <a:srgbClr val="177B57"/>
              </a:buClr>
              <a:buSzPct val="100000"/>
              <a:buFont typeface="Arial"/>
              <a:buChar char="•"/>
            </a:pPr>
            <a:r>
              <a:rPr lang="en-US" sz="1400" b="1" dirty="0" smtClean="0">
                <a:solidFill>
                  <a:srgbClr val="000000"/>
                </a:solidFill>
                <a:latin typeface="Arial" pitchFamily="34" charset="0"/>
                <a:cs typeface="Arial" pitchFamily="34" charset="0"/>
              </a:rPr>
              <a:t>Features: </a:t>
            </a:r>
            <a:r>
              <a:rPr lang="en-US" sz="1400" dirty="0" smtClean="0">
                <a:solidFill>
                  <a:srgbClr val="000000"/>
                </a:solidFill>
                <a:latin typeface="Arial" pitchFamily="34" charset="0"/>
                <a:cs typeface="Arial" pitchFamily="34" charset="0"/>
              </a:rPr>
              <a:t>Max temp in day, humidity, </a:t>
            </a:r>
          </a:p>
          <a:p>
            <a:pPr marL="288925" lvl="1" indent="-174625" fontAlgn="base">
              <a:buClr>
                <a:srgbClr val="177B57"/>
              </a:buClr>
              <a:buSzPct val="100000"/>
            </a:pPr>
            <a:r>
              <a:rPr lang="en-US" sz="1400" dirty="0" smtClean="0">
                <a:solidFill>
                  <a:srgbClr val="000000"/>
                </a:solidFill>
                <a:latin typeface="Arial" pitchFamily="34" charset="0"/>
                <a:cs typeface="Arial" pitchFamily="34" charset="0"/>
              </a:rPr>
              <a:t>	wind speed</a:t>
            </a:r>
          </a:p>
          <a:p>
            <a:pPr marL="288925" lvl="1" indent="-174625" fontAlgn="base">
              <a:buClr>
                <a:srgbClr val="177B57"/>
              </a:buClr>
              <a:buSzPct val="100000"/>
              <a:buFont typeface="Arial"/>
              <a:buChar char="•"/>
            </a:pPr>
            <a:r>
              <a:rPr lang="en-US" sz="1400" b="1" dirty="0" smtClean="0">
                <a:solidFill>
                  <a:srgbClr val="000000"/>
                </a:solidFill>
                <a:latin typeface="Arial" pitchFamily="34" charset="0"/>
                <a:cs typeface="Arial" pitchFamily="34" charset="0"/>
              </a:rPr>
              <a:t>Dates: </a:t>
            </a:r>
            <a:r>
              <a:rPr lang="en-US" sz="1400" dirty="0" smtClean="0">
                <a:solidFill>
                  <a:srgbClr val="000000"/>
                </a:solidFill>
                <a:latin typeface="Arial" pitchFamily="34" charset="0"/>
                <a:cs typeface="Arial" pitchFamily="34" charset="0"/>
              </a:rPr>
              <a:t>May '15 through Jul '15</a:t>
            </a:r>
            <a:endParaRPr lang="en-US" sz="1400" b="1" dirty="0" smtClean="0">
              <a:solidFill>
                <a:srgbClr val="000000"/>
              </a:solidFill>
              <a:latin typeface="Arial"/>
              <a:cs typeface="Arial" pitchFamily="34" charset="0"/>
            </a:endParaRPr>
          </a:p>
        </p:txBody>
      </p:sp>
      <p:sp>
        <p:nvSpPr>
          <p:cNvPr id="5" name="ColumnHeader"/>
          <p:cNvSpPr>
            <a:spLocks noChangeArrowheads="1"/>
          </p:cNvSpPr>
          <p:nvPr/>
        </p:nvSpPr>
        <p:spPr bwMode="gray">
          <a:xfrm>
            <a:off x="4811151" y="1508125"/>
            <a:ext cx="4638849"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Analysis to be performed</a:t>
            </a:r>
            <a:endParaRPr lang="en-US" sz="1600" b="1" dirty="0">
              <a:solidFill>
                <a:srgbClr val="000000"/>
              </a:solidFill>
              <a:latin typeface="Arial" pitchFamily="34" charset="0"/>
              <a:cs typeface="Arial" pitchFamily="34" charset="0"/>
            </a:endParaRPr>
          </a:p>
        </p:txBody>
      </p:sp>
      <p:grpSp>
        <p:nvGrpSpPr>
          <p:cNvPr id="36" name="Group 35"/>
          <p:cNvGrpSpPr/>
          <p:nvPr/>
        </p:nvGrpSpPr>
        <p:grpSpPr>
          <a:xfrm>
            <a:off x="5016539" y="2034182"/>
            <a:ext cx="3972716" cy="779350"/>
            <a:chOff x="5016539" y="2217066"/>
            <a:chExt cx="3972716" cy="779350"/>
          </a:xfrm>
        </p:grpSpPr>
        <p:sp>
          <p:nvSpPr>
            <p:cNvPr id="7" name="Rectangle 6"/>
            <p:cNvSpPr/>
            <p:nvPr/>
          </p:nvSpPr>
          <p:spPr>
            <a:xfrm>
              <a:off x="5162843" y="2363370"/>
              <a:ext cx="3826412" cy="633046"/>
            </a:xfrm>
            <a:prstGeom prst="rect">
              <a:avLst/>
            </a:prstGeom>
            <a:solidFill>
              <a:schemeClr val="bg1"/>
            </a:solidFill>
            <a:ln w="285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400" dirty="0" smtClean="0">
                  <a:solidFill>
                    <a:srgbClr val="000000"/>
                  </a:solidFill>
                  <a:latin typeface="Arial" pitchFamily="34" charset="0"/>
                  <a:cs typeface="Arial" pitchFamily="34" charset="0"/>
                </a:rPr>
                <a:t>Impact of </a:t>
              </a:r>
              <a:r>
                <a:rPr lang="en-US" sz="1400" b="1" dirty="0" smtClean="0">
                  <a:solidFill>
                    <a:srgbClr val="000000"/>
                  </a:solidFill>
                  <a:latin typeface="Arial" pitchFamily="34" charset="0"/>
                  <a:cs typeface="Arial" pitchFamily="34" charset="0"/>
                </a:rPr>
                <a:t>AC usage</a:t>
              </a:r>
              <a:r>
                <a:rPr lang="en-US" sz="1400" dirty="0" smtClean="0">
                  <a:solidFill>
                    <a:srgbClr val="000000"/>
                  </a:solidFill>
                  <a:latin typeface="Arial" pitchFamily="34" charset="0"/>
                  <a:cs typeface="Arial" pitchFamily="34" charset="0"/>
                </a:rPr>
                <a:t> in energy consumption</a:t>
              </a:r>
            </a:p>
          </p:txBody>
        </p:sp>
        <p:sp>
          <p:nvSpPr>
            <p:cNvPr id="22" name="Oval 21"/>
            <p:cNvSpPr/>
            <p:nvPr/>
          </p:nvSpPr>
          <p:spPr>
            <a:xfrm>
              <a:off x="5016539" y="2217066"/>
              <a:ext cx="292608" cy="292608"/>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9259" tIns="28800" rIns="29259" bIns="28800" rtlCol="0" anchor="ctr" anchorCtr="0"/>
            <a:lstStyle/>
            <a:p>
              <a:pPr algn="ctr"/>
              <a:r>
                <a:rPr lang="en-US" sz="1600" b="1" dirty="0" smtClean="0">
                  <a:solidFill>
                    <a:schemeClr val="bg1"/>
                  </a:solidFill>
                  <a:latin typeface="Arial" pitchFamily="34" charset="0"/>
                  <a:cs typeface="Arial" pitchFamily="34" charset="0"/>
                </a:rPr>
                <a:t>1</a:t>
              </a:r>
            </a:p>
          </p:txBody>
        </p:sp>
      </p:grpSp>
      <p:grpSp>
        <p:nvGrpSpPr>
          <p:cNvPr id="37" name="Group 36"/>
          <p:cNvGrpSpPr/>
          <p:nvPr/>
        </p:nvGrpSpPr>
        <p:grpSpPr>
          <a:xfrm>
            <a:off x="5016539" y="2966871"/>
            <a:ext cx="3972716" cy="779350"/>
            <a:chOff x="5016539" y="3203898"/>
            <a:chExt cx="3972716" cy="779350"/>
          </a:xfrm>
        </p:grpSpPr>
        <p:sp>
          <p:nvSpPr>
            <p:cNvPr id="8" name="Rectangle 7"/>
            <p:cNvSpPr/>
            <p:nvPr/>
          </p:nvSpPr>
          <p:spPr>
            <a:xfrm>
              <a:off x="5162843" y="3350202"/>
              <a:ext cx="3826412" cy="633046"/>
            </a:xfrm>
            <a:prstGeom prst="rect">
              <a:avLst/>
            </a:prstGeom>
            <a:solidFill>
              <a:schemeClr val="bg1"/>
            </a:solidFill>
            <a:ln w="285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400" b="1" dirty="0" smtClean="0">
                  <a:solidFill>
                    <a:srgbClr val="000000"/>
                  </a:solidFill>
                  <a:latin typeface="Arial" pitchFamily="34" charset="0"/>
                  <a:cs typeface="Arial" pitchFamily="34" charset="0"/>
                </a:rPr>
                <a:t>Correlation</a:t>
              </a:r>
              <a:r>
                <a:rPr lang="en-US" sz="1400" dirty="0" smtClean="0">
                  <a:solidFill>
                    <a:srgbClr val="000000"/>
                  </a:solidFill>
                  <a:latin typeface="Arial" pitchFamily="34" charset="0"/>
                  <a:cs typeface="Arial" pitchFamily="34" charset="0"/>
                </a:rPr>
                <a:t> between temperature and energy consumption</a:t>
              </a:r>
            </a:p>
          </p:txBody>
        </p:sp>
        <p:sp>
          <p:nvSpPr>
            <p:cNvPr id="23" name="Oval 22"/>
            <p:cNvSpPr/>
            <p:nvPr/>
          </p:nvSpPr>
          <p:spPr>
            <a:xfrm>
              <a:off x="5016539" y="3203898"/>
              <a:ext cx="292608" cy="292608"/>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9259" tIns="28800" rIns="29259" bIns="28800" rtlCol="0" anchor="ctr" anchorCtr="0"/>
            <a:lstStyle/>
            <a:p>
              <a:pPr algn="ctr"/>
              <a:r>
                <a:rPr lang="en-US" sz="1600" b="1" dirty="0" smtClean="0">
                  <a:solidFill>
                    <a:schemeClr val="bg1"/>
                  </a:solidFill>
                  <a:latin typeface="Arial" pitchFamily="34" charset="0"/>
                  <a:cs typeface="Arial" pitchFamily="34" charset="0"/>
                </a:rPr>
                <a:t>2</a:t>
              </a:r>
            </a:p>
          </p:txBody>
        </p:sp>
      </p:grpSp>
      <p:grpSp>
        <p:nvGrpSpPr>
          <p:cNvPr id="38" name="Group 37"/>
          <p:cNvGrpSpPr/>
          <p:nvPr/>
        </p:nvGrpSpPr>
        <p:grpSpPr>
          <a:xfrm>
            <a:off x="5016539" y="3899560"/>
            <a:ext cx="3972716" cy="779350"/>
            <a:chOff x="5016539" y="4190730"/>
            <a:chExt cx="3972716" cy="779350"/>
          </a:xfrm>
        </p:grpSpPr>
        <p:sp>
          <p:nvSpPr>
            <p:cNvPr id="11" name="Rectangle 10"/>
            <p:cNvSpPr/>
            <p:nvPr/>
          </p:nvSpPr>
          <p:spPr>
            <a:xfrm>
              <a:off x="5162843" y="4337034"/>
              <a:ext cx="3826412" cy="633046"/>
            </a:xfrm>
            <a:prstGeom prst="rect">
              <a:avLst/>
            </a:prstGeom>
            <a:solidFill>
              <a:schemeClr val="bg1"/>
            </a:solidFill>
            <a:ln w="285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400" b="1" dirty="0" smtClean="0">
                  <a:solidFill>
                    <a:srgbClr val="000000"/>
                  </a:solidFill>
                  <a:latin typeface="Arial" pitchFamily="34" charset="0"/>
                  <a:cs typeface="Arial" pitchFamily="34" charset="0"/>
                </a:rPr>
                <a:t>Customer clustering </a:t>
              </a:r>
              <a:r>
                <a:rPr lang="en-US" sz="1400" dirty="0" smtClean="0">
                  <a:solidFill>
                    <a:srgbClr val="000000"/>
                  </a:solidFill>
                  <a:latin typeface="Arial" pitchFamily="34" charset="0"/>
                  <a:cs typeface="Arial" pitchFamily="34" charset="0"/>
                </a:rPr>
                <a:t>based on weekly </a:t>
              </a:r>
            </a:p>
            <a:p>
              <a:pPr algn="ctr"/>
              <a:r>
                <a:rPr lang="en-US" sz="1400" dirty="0" smtClean="0">
                  <a:solidFill>
                    <a:srgbClr val="000000"/>
                  </a:solidFill>
                  <a:latin typeface="Arial" pitchFamily="34" charset="0"/>
                  <a:cs typeface="Arial" pitchFamily="34" charset="0"/>
                </a:rPr>
                <a:t>energy consumption</a:t>
              </a:r>
            </a:p>
          </p:txBody>
        </p:sp>
        <p:sp>
          <p:nvSpPr>
            <p:cNvPr id="24" name="Oval 23"/>
            <p:cNvSpPr/>
            <p:nvPr/>
          </p:nvSpPr>
          <p:spPr>
            <a:xfrm>
              <a:off x="5016539" y="4190730"/>
              <a:ext cx="292608" cy="292608"/>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9259" tIns="28800" rIns="29259" bIns="28800" rtlCol="0" anchor="ctr" anchorCtr="0"/>
            <a:lstStyle/>
            <a:p>
              <a:pPr algn="ctr"/>
              <a:r>
                <a:rPr lang="en-US" sz="1600" b="1" dirty="0" smtClean="0">
                  <a:solidFill>
                    <a:schemeClr val="bg1"/>
                  </a:solidFill>
                  <a:latin typeface="Arial" pitchFamily="34" charset="0"/>
                  <a:cs typeface="Arial" pitchFamily="34" charset="0"/>
                </a:rPr>
                <a:t>3</a:t>
              </a:r>
            </a:p>
          </p:txBody>
        </p:sp>
      </p:grpSp>
      <p:grpSp>
        <p:nvGrpSpPr>
          <p:cNvPr id="39" name="Group 38"/>
          <p:cNvGrpSpPr/>
          <p:nvPr/>
        </p:nvGrpSpPr>
        <p:grpSpPr>
          <a:xfrm>
            <a:off x="5016539" y="4832249"/>
            <a:ext cx="3972716" cy="779350"/>
            <a:chOff x="5016539" y="5177561"/>
            <a:chExt cx="3972716" cy="779350"/>
          </a:xfrm>
        </p:grpSpPr>
        <p:sp>
          <p:nvSpPr>
            <p:cNvPr id="12" name="Rectangle 11"/>
            <p:cNvSpPr/>
            <p:nvPr/>
          </p:nvSpPr>
          <p:spPr>
            <a:xfrm>
              <a:off x="5162843" y="5323865"/>
              <a:ext cx="3826412" cy="633046"/>
            </a:xfrm>
            <a:prstGeom prst="rect">
              <a:avLst/>
            </a:prstGeom>
            <a:solidFill>
              <a:schemeClr val="bg1"/>
            </a:solidFill>
            <a:ln w="285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400" b="1" dirty="0" smtClean="0">
                  <a:solidFill>
                    <a:srgbClr val="000000"/>
                  </a:solidFill>
                  <a:latin typeface="Arial" pitchFamily="34" charset="0"/>
                  <a:cs typeface="Arial" pitchFamily="34" charset="0"/>
                </a:rPr>
                <a:t>Customer clustering </a:t>
              </a:r>
              <a:r>
                <a:rPr lang="en-US" sz="1400" dirty="0" smtClean="0">
                  <a:solidFill>
                    <a:srgbClr val="000000"/>
                  </a:solidFill>
                  <a:latin typeface="Arial" pitchFamily="34" charset="0"/>
                  <a:cs typeface="Arial" pitchFamily="34" charset="0"/>
                </a:rPr>
                <a:t>based on day of the week percentage energy consumption</a:t>
              </a:r>
            </a:p>
          </p:txBody>
        </p:sp>
        <p:sp>
          <p:nvSpPr>
            <p:cNvPr id="25" name="Oval 24"/>
            <p:cNvSpPr/>
            <p:nvPr/>
          </p:nvSpPr>
          <p:spPr>
            <a:xfrm>
              <a:off x="5016539" y="5177561"/>
              <a:ext cx="292608" cy="292608"/>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9259" tIns="28800" rIns="29259" bIns="28800" rtlCol="0" anchor="ctr" anchorCtr="0"/>
            <a:lstStyle/>
            <a:p>
              <a:pPr algn="ctr"/>
              <a:r>
                <a:rPr lang="en-US" sz="1600" b="1" dirty="0" smtClean="0">
                  <a:solidFill>
                    <a:schemeClr val="bg1"/>
                  </a:solidFill>
                  <a:latin typeface="Arial" pitchFamily="34" charset="0"/>
                  <a:cs typeface="Arial" pitchFamily="34" charset="0"/>
                </a:rPr>
                <a:t>4</a:t>
              </a:r>
            </a:p>
          </p:txBody>
        </p:sp>
      </p:grpSp>
      <p:cxnSp>
        <p:nvCxnSpPr>
          <p:cNvPr id="27" name="Straight Connector 26"/>
          <p:cNvCxnSpPr/>
          <p:nvPr/>
        </p:nvCxnSpPr>
        <p:spPr>
          <a:xfrm>
            <a:off x="457200" y="3496506"/>
            <a:ext cx="3720905" cy="0"/>
          </a:xfrm>
          <a:prstGeom prst="line">
            <a:avLst/>
          </a:prstGeom>
          <a:ln>
            <a:solidFill>
              <a:schemeClr val="bg2"/>
            </a:solidFill>
            <a:prstDash val="dashDot"/>
          </a:ln>
        </p:spPr>
        <p:style>
          <a:lnRef idx="1">
            <a:schemeClr val="accent1"/>
          </a:lnRef>
          <a:fillRef idx="0">
            <a:schemeClr val="accent1"/>
          </a:fillRef>
          <a:effectRef idx="0">
            <a:schemeClr val="accent1"/>
          </a:effectRef>
          <a:fontRef idx="minor">
            <a:schemeClr val="tx1"/>
          </a:fontRef>
        </p:style>
      </p:cxnSp>
      <p:pic>
        <p:nvPicPr>
          <p:cNvPr id="32" name="Picture 31" descr="C:\Users\Moscat Jorge\Downloads\file.png"/>
          <p:cNvPicPr>
            <a:picLocks noChangeArrowheads="1"/>
          </p:cNvPicPr>
          <p:nvPr/>
        </p:nvPicPr>
        <p:blipFill>
          <a:blip r:embed="rId2" cstate="print"/>
          <a:srcRect/>
          <a:stretch>
            <a:fillRect/>
          </a:stretch>
        </p:blipFill>
        <p:spPr bwMode="auto">
          <a:xfrm>
            <a:off x="151087" y="2229275"/>
            <a:ext cx="448253" cy="448253"/>
          </a:xfrm>
          <a:prstGeom prst="rect">
            <a:avLst/>
          </a:prstGeom>
          <a:noFill/>
        </p:spPr>
      </p:pic>
      <p:sp>
        <p:nvSpPr>
          <p:cNvPr id="33" name="Freeform 32"/>
          <p:cNvSpPr/>
          <p:nvPr/>
        </p:nvSpPr>
        <p:spPr>
          <a:xfrm>
            <a:off x="4234375" y="2110154"/>
            <a:ext cx="759656" cy="4434135"/>
          </a:xfrm>
          <a:custGeom>
            <a:avLst/>
            <a:gdLst>
              <a:gd name="connsiteX0" fmla="*/ 14068 w 759656"/>
              <a:gd name="connsiteY0" fmla="*/ 56271 h 3840480"/>
              <a:gd name="connsiteX1" fmla="*/ 14068 w 759656"/>
              <a:gd name="connsiteY1" fmla="*/ 2785403 h 3840480"/>
              <a:gd name="connsiteX2" fmla="*/ 759656 w 759656"/>
              <a:gd name="connsiteY2" fmla="*/ 3840480 h 3840480"/>
              <a:gd name="connsiteX3" fmla="*/ 759656 w 759656"/>
              <a:gd name="connsiteY3" fmla="*/ 295421 h 3840480"/>
              <a:gd name="connsiteX4" fmla="*/ 84407 w 759656"/>
              <a:gd name="connsiteY4" fmla="*/ 28135 h 3840480"/>
              <a:gd name="connsiteX5" fmla="*/ 0 w 759656"/>
              <a:gd name="connsiteY5" fmla="*/ 0 h 3840480"/>
              <a:gd name="connsiteX6" fmla="*/ 14068 w 759656"/>
              <a:gd name="connsiteY6" fmla="*/ 253218 h 3840480"/>
              <a:gd name="connsiteX0" fmla="*/ 14068 w 759656"/>
              <a:gd name="connsiteY0" fmla="*/ 56271 h 4434135"/>
              <a:gd name="connsiteX1" fmla="*/ 14068 w 759656"/>
              <a:gd name="connsiteY1" fmla="*/ 2785403 h 4434135"/>
              <a:gd name="connsiteX2" fmla="*/ 759656 w 759656"/>
              <a:gd name="connsiteY2" fmla="*/ 4434135 h 4434135"/>
              <a:gd name="connsiteX3" fmla="*/ 759656 w 759656"/>
              <a:gd name="connsiteY3" fmla="*/ 295421 h 4434135"/>
              <a:gd name="connsiteX4" fmla="*/ 84407 w 759656"/>
              <a:gd name="connsiteY4" fmla="*/ 28135 h 4434135"/>
              <a:gd name="connsiteX5" fmla="*/ 0 w 759656"/>
              <a:gd name="connsiteY5" fmla="*/ 0 h 4434135"/>
              <a:gd name="connsiteX6" fmla="*/ 14068 w 759656"/>
              <a:gd name="connsiteY6" fmla="*/ 253218 h 4434135"/>
              <a:gd name="connsiteX0" fmla="*/ 14068 w 759656"/>
              <a:gd name="connsiteY0" fmla="*/ 56271 h 4434135"/>
              <a:gd name="connsiteX1" fmla="*/ 14068 w 759656"/>
              <a:gd name="connsiteY1" fmla="*/ 2785403 h 4434135"/>
              <a:gd name="connsiteX2" fmla="*/ 759656 w 759656"/>
              <a:gd name="connsiteY2" fmla="*/ 4434135 h 4434135"/>
              <a:gd name="connsiteX3" fmla="*/ 759656 w 759656"/>
              <a:gd name="connsiteY3" fmla="*/ 119121 h 4434135"/>
              <a:gd name="connsiteX4" fmla="*/ 84407 w 759656"/>
              <a:gd name="connsiteY4" fmla="*/ 28135 h 4434135"/>
              <a:gd name="connsiteX5" fmla="*/ 0 w 759656"/>
              <a:gd name="connsiteY5" fmla="*/ 0 h 4434135"/>
              <a:gd name="connsiteX6" fmla="*/ 14068 w 759656"/>
              <a:gd name="connsiteY6" fmla="*/ 253218 h 443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656" h="4434135">
                <a:moveTo>
                  <a:pt x="14068" y="56271"/>
                </a:moveTo>
                <a:lnTo>
                  <a:pt x="14068" y="2785403"/>
                </a:lnTo>
                <a:lnTo>
                  <a:pt x="759656" y="4434135"/>
                </a:lnTo>
                <a:lnTo>
                  <a:pt x="759656" y="119121"/>
                </a:lnTo>
                <a:lnTo>
                  <a:pt x="84407" y="28135"/>
                </a:lnTo>
                <a:lnTo>
                  <a:pt x="0" y="0"/>
                </a:lnTo>
                <a:lnTo>
                  <a:pt x="14068" y="253218"/>
                </a:lnTo>
              </a:path>
            </a:pathLst>
          </a:custGeom>
          <a:solidFill>
            <a:schemeClr val="bg1">
              <a:lumMod val="9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p:cNvGrpSpPr/>
          <p:nvPr/>
        </p:nvGrpSpPr>
        <p:grpSpPr>
          <a:xfrm>
            <a:off x="5016539" y="5764939"/>
            <a:ext cx="3972716" cy="779350"/>
            <a:chOff x="5016539" y="6078650"/>
            <a:chExt cx="3972716" cy="779350"/>
          </a:xfrm>
        </p:grpSpPr>
        <p:sp>
          <p:nvSpPr>
            <p:cNvPr id="34" name="Rectangle 33"/>
            <p:cNvSpPr/>
            <p:nvPr/>
          </p:nvSpPr>
          <p:spPr>
            <a:xfrm>
              <a:off x="5162843" y="6224954"/>
              <a:ext cx="3826412" cy="633046"/>
            </a:xfrm>
            <a:prstGeom prst="rect">
              <a:avLst/>
            </a:prstGeom>
            <a:solidFill>
              <a:schemeClr val="bg1"/>
            </a:solidFill>
            <a:ln w="285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r>
                <a:rPr lang="en-US" sz="1400" b="1" dirty="0" smtClean="0">
                  <a:solidFill>
                    <a:srgbClr val="000000"/>
                  </a:solidFill>
                  <a:latin typeface="Arial" pitchFamily="34" charset="0"/>
                  <a:cs typeface="Arial" pitchFamily="34" charset="0"/>
                </a:rPr>
                <a:t>Identifying when customers are away</a:t>
              </a:r>
              <a:r>
                <a:rPr lang="en-US" sz="1400" dirty="0" smtClean="0">
                  <a:solidFill>
                    <a:srgbClr val="000000"/>
                  </a:solidFill>
                  <a:latin typeface="Arial" pitchFamily="34" charset="0"/>
                  <a:cs typeface="Arial" pitchFamily="34" charset="0"/>
                </a:rPr>
                <a:t> from home based on historical energy usage</a:t>
              </a:r>
            </a:p>
          </p:txBody>
        </p:sp>
        <p:sp>
          <p:nvSpPr>
            <p:cNvPr id="35" name="Oval 34"/>
            <p:cNvSpPr/>
            <p:nvPr/>
          </p:nvSpPr>
          <p:spPr>
            <a:xfrm>
              <a:off x="5016539" y="6078650"/>
              <a:ext cx="292608" cy="292608"/>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9259" tIns="28800" rIns="29259" bIns="28800" rtlCol="0" anchor="ctr" anchorCtr="0"/>
            <a:lstStyle/>
            <a:p>
              <a:pPr algn="ctr"/>
              <a:r>
                <a:rPr lang="en-US" sz="1600" b="1" dirty="0" smtClean="0">
                  <a:solidFill>
                    <a:schemeClr val="bg1"/>
                  </a:solidFill>
                  <a:latin typeface="Arial" pitchFamily="34" charset="0"/>
                  <a:cs typeface="Arial" pitchFamily="34" charset="0"/>
                </a:rPr>
                <a:t>5</a:t>
              </a:r>
            </a:p>
          </p:txBody>
        </p:sp>
      </p:grpSp>
      <p:pic>
        <p:nvPicPr>
          <p:cNvPr id="32770" name="Picture 2" descr="C:\Users\Moscat Jorge\Downloads\umbrella.png"/>
          <p:cNvPicPr>
            <a:picLocks noChangeAspect="1" noChangeArrowheads="1"/>
          </p:cNvPicPr>
          <p:nvPr/>
        </p:nvPicPr>
        <p:blipFill>
          <a:blip r:embed="rId3" cstate="print"/>
          <a:srcRect/>
          <a:stretch>
            <a:fillRect/>
          </a:stretch>
        </p:blipFill>
        <p:spPr bwMode="auto">
          <a:xfrm>
            <a:off x="208237" y="3639140"/>
            <a:ext cx="448253" cy="44825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difference in the energy consumed between January and July, most certainly due to increase in AC usage</a:t>
            </a:r>
            <a:endParaRPr lang="en-US" dirty="0"/>
          </a:p>
        </p:txBody>
      </p:sp>
      <p:pic>
        <p:nvPicPr>
          <p:cNvPr id="30722" name="Picture 2"/>
          <p:cNvPicPr>
            <a:picLocks noChangeAspect="1" noChangeArrowheads="1"/>
          </p:cNvPicPr>
          <p:nvPr/>
        </p:nvPicPr>
        <p:blipFill>
          <a:blip r:embed="rId2" cstate="print"/>
          <a:srcRect r="19011"/>
          <a:stretch>
            <a:fillRect/>
          </a:stretch>
        </p:blipFill>
        <p:spPr bwMode="auto">
          <a:xfrm>
            <a:off x="2375867" y="1384983"/>
            <a:ext cx="4478810" cy="3949930"/>
          </a:xfrm>
          <a:prstGeom prst="rect">
            <a:avLst/>
          </a:prstGeom>
          <a:noFill/>
          <a:ln w="9525">
            <a:noFill/>
            <a:miter lim="800000"/>
            <a:headEnd/>
            <a:tailEnd/>
          </a:ln>
        </p:spPr>
      </p:pic>
      <p:cxnSp>
        <p:nvCxnSpPr>
          <p:cNvPr id="13" name="Straight Arrow Connector 12"/>
          <p:cNvCxnSpPr/>
          <p:nvPr/>
        </p:nvCxnSpPr>
        <p:spPr>
          <a:xfrm flipH="1">
            <a:off x="2375867" y="4305608"/>
            <a:ext cx="845635" cy="0"/>
          </a:xfrm>
          <a:prstGeom prst="straightConnector1">
            <a:avLst/>
          </a:prstGeom>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57038" y="1183025"/>
            <a:ext cx="2277805" cy="829993"/>
          </a:xfrm>
          <a:prstGeom prst="rect">
            <a:avLst/>
          </a:prstGeom>
          <a:solidFill>
            <a:schemeClr val="bg1"/>
          </a:solidFill>
          <a:ln w="9525">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fontAlgn="base">
              <a:buClr>
                <a:srgbClr val="000000"/>
              </a:buClr>
              <a:buSzPct val="100000"/>
              <a:buFont typeface=""/>
            </a:pPr>
            <a:r>
              <a:rPr lang="en-US" sz="1100" b="1" dirty="0" smtClean="0">
                <a:solidFill>
                  <a:srgbClr val="000000"/>
                </a:solidFill>
                <a:latin typeface="Arial"/>
                <a:cs typeface="Arial" pitchFamily="34" charset="0"/>
              </a:rPr>
              <a:t>Data analyzed: </a:t>
            </a:r>
          </a:p>
          <a:p>
            <a:pPr marL="288925" lvl="1" indent="-174625" fontAlgn="base">
              <a:buClr>
                <a:srgbClr val="177B57"/>
              </a:buClr>
              <a:buSzPct val="100000"/>
              <a:buFont typeface="Arial"/>
              <a:buChar char="•"/>
            </a:pPr>
            <a:r>
              <a:rPr lang="en-US" sz="1100" b="1" dirty="0" smtClean="0">
                <a:solidFill>
                  <a:srgbClr val="000000"/>
                </a:solidFill>
                <a:latin typeface="Arial"/>
                <a:cs typeface="Arial" pitchFamily="34" charset="0"/>
              </a:rPr>
              <a:t>City</a:t>
            </a:r>
            <a:r>
              <a:rPr lang="en-US" sz="1100" dirty="0" smtClean="0">
                <a:solidFill>
                  <a:srgbClr val="000000"/>
                </a:solidFill>
                <a:latin typeface="Arial"/>
                <a:cs typeface="Arial" pitchFamily="34" charset="0"/>
              </a:rPr>
              <a:t>: Madrid</a:t>
            </a:r>
          </a:p>
          <a:p>
            <a:pPr marL="288925" lvl="1" indent="-174625" fontAlgn="base">
              <a:buClr>
                <a:srgbClr val="177B57"/>
              </a:buClr>
              <a:buSzPct val="100000"/>
              <a:buFont typeface="Arial"/>
              <a:buChar char="•"/>
            </a:pPr>
            <a:r>
              <a:rPr lang="en-US" sz="1100" b="1" dirty="0" smtClean="0">
                <a:solidFill>
                  <a:srgbClr val="000000"/>
                </a:solidFill>
                <a:latin typeface="Arial"/>
                <a:cs typeface="Arial" pitchFamily="34" charset="0"/>
              </a:rPr>
              <a:t>Dates</a:t>
            </a:r>
            <a:r>
              <a:rPr lang="en-US" sz="1100" dirty="0" smtClean="0">
                <a:solidFill>
                  <a:srgbClr val="000000"/>
                </a:solidFill>
                <a:latin typeface="Arial"/>
                <a:cs typeface="Arial" pitchFamily="34" charset="0"/>
              </a:rPr>
              <a:t>: Jan '15 vs. July '15</a:t>
            </a:r>
          </a:p>
          <a:p>
            <a:pPr marL="288925" lvl="1" indent="-174625" fontAlgn="base">
              <a:buClr>
                <a:srgbClr val="177B57"/>
              </a:buClr>
              <a:buSzPct val="100000"/>
              <a:buFont typeface="Arial"/>
              <a:buChar char="•"/>
            </a:pPr>
            <a:r>
              <a:rPr lang="en-US" sz="1100" b="1" dirty="0" smtClean="0">
                <a:solidFill>
                  <a:srgbClr val="000000"/>
                </a:solidFill>
                <a:latin typeface="Arial"/>
                <a:cs typeface="Arial" pitchFamily="34" charset="0"/>
              </a:rPr>
              <a:t>Products</a:t>
            </a:r>
            <a:r>
              <a:rPr lang="en-US" sz="1100" dirty="0" smtClean="0">
                <a:solidFill>
                  <a:srgbClr val="000000"/>
                </a:solidFill>
                <a:latin typeface="Arial"/>
                <a:cs typeface="Arial" pitchFamily="34" charset="0"/>
              </a:rPr>
              <a:t>: P13, P30, P17</a:t>
            </a:r>
          </a:p>
        </p:txBody>
      </p:sp>
      <p:cxnSp>
        <p:nvCxnSpPr>
          <p:cNvPr id="25" name="Straight Connector 24"/>
          <p:cNvCxnSpPr/>
          <p:nvPr/>
        </p:nvCxnSpPr>
        <p:spPr>
          <a:xfrm rot="10800000">
            <a:off x="3961031" y="5469553"/>
            <a:ext cx="1841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5795170" y="5137219"/>
            <a:ext cx="0" cy="335733"/>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3958650" y="5137219"/>
            <a:ext cx="0" cy="335733"/>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053865" y="5630018"/>
            <a:ext cx="7668104" cy="859683"/>
          </a:xfrm>
          <a:prstGeom prst="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fontAlgn="base">
              <a:buClr>
                <a:srgbClr val="000000"/>
              </a:buClr>
              <a:buSzPct val="100000"/>
              <a:buFont typeface=""/>
            </a:pPr>
            <a:r>
              <a:rPr lang="en-US" sz="1400" b="1" dirty="0" smtClean="0">
                <a:solidFill>
                  <a:srgbClr val="000000"/>
                </a:solidFill>
                <a:latin typeface="Arial"/>
                <a:cs typeface="Arial" pitchFamily="34" charset="0"/>
              </a:rPr>
              <a:t>Given that both samples are not normally distributed, a non-parametric test (Wilcox test) was use to test significance of diff between averages</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Difference of means is significant with </a:t>
            </a:r>
            <a:r>
              <a:rPr lang="en-US" sz="1400" b="1" dirty="0" smtClean="0">
                <a:solidFill>
                  <a:schemeClr val="accent1"/>
                </a:solidFill>
                <a:cs typeface="Arial" pitchFamily="34" charset="0"/>
              </a:rPr>
              <a:t>p-value = 5.088e-06</a:t>
            </a:r>
            <a:endParaRPr lang="en-US" sz="1400" b="1" dirty="0" smtClean="0">
              <a:solidFill>
                <a:schemeClr val="accent1"/>
              </a:solidFill>
              <a:latin typeface="Arial"/>
              <a:cs typeface="Arial" pitchFamily="34" charset="0"/>
            </a:endParaRPr>
          </a:p>
        </p:txBody>
      </p:sp>
      <p:sp>
        <p:nvSpPr>
          <p:cNvPr id="36" name="TextBox 35"/>
          <p:cNvSpPr txBox="1"/>
          <p:nvPr/>
        </p:nvSpPr>
        <p:spPr>
          <a:xfrm>
            <a:off x="111106" y="3902693"/>
            <a:ext cx="2264759" cy="735756"/>
          </a:xfrm>
          <a:prstGeom prst="rect">
            <a:avLst/>
          </a:prstGeom>
          <a:noFill/>
        </p:spPr>
        <p:txBody>
          <a:bodyPr wrap="square" tIns="90000" bIns="90000" rtlCol="0" anchor="t">
            <a:spAutoFit/>
          </a:bodyPr>
          <a:lstStyle/>
          <a:p>
            <a:pPr algn="ctr"/>
            <a:r>
              <a:rPr lang="en-US" sz="1200" b="1" dirty="0" smtClean="0"/>
              <a:t>January sample is </a:t>
            </a:r>
            <a:r>
              <a:rPr lang="en-US" sz="1200" b="1" dirty="0" smtClean="0">
                <a:solidFill>
                  <a:schemeClr val="accent1"/>
                </a:solidFill>
              </a:rPr>
              <a:t>not normally distributed</a:t>
            </a:r>
            <a:r>
              <a:rPr lang="en-US" sz="1200" b="1" dirty="0" smtClean="0"/>
              <a:t> based on</a:t>
            </a:r>
            <a:r>
              <a:rPr lang="en-US" sz="1200" b="1" i="1" dirty="0" smtClean="0"/>
              <a:t> </a:t>
            </a:r>
            <a:r>
              <a:rPr lang="en-US" sz="1200" b="1" i="1" dirty="0" err="1" smtClean="0"/>
              <a:t>Jarque</a:t>
            </a:r>
            <a:r>
              <a:rPr lang="en-US" sz="1200" b="1" i="1" dirty="0" smtClean="0"/>
              <a:t> </a:t>
            </a:r>
            <a:r>
              <a:rPr lang="en-US" sz="1200" b="1" i="1" dirty="0" err="1" smtClean="0"/>
              <a:t>Bera</a:t>
            </a:r>
            <a:r>
              <a:rPr lang="en-US" sz="1200" b="1" i="1" dirty="0" smtClean="0"/>
              <a:t> Test</a:t>
            </a:r>
            <a:endParaRPr lang="en-US" sz="1200" b="1" i="1" dirty="0" smtClean="0">
              <a:solidFill>
                <a:srgbClr val="000000"/>
              </a:solidFill>
              <a:latin typeface="Arial" pitchFamily="34" charset="0"/>
              <a:cs typeface="Arial" pitchFamily="34" charset="0"/>
            </a:endParaRPr>
          </a:p>
        </p:txBody>
      </p:sp>
      <p:sp>
        <p:nvSpPr>
          <p:cNvPr id="39" name="TextBox 38"/>
          <p:cNvSpPr txBox="1"/>
          <p:nvPr/>
        </p:nvSpPr>
        <p:spPr>
          <a:xfrm>
            <a:off x="7185241" y="3902693"/>
            <a:ext cx="2264759" cy="735756"/>
          </a:xfrm>
          <a:prstGeom prst="rect">
            <a:avLst/>
          </a:prstGeom>
          <a:noFill/>
        </p:spPr>
        <p:txBody>
          <a:bodyPr wrap="square" tIns="90000" bIns="90000" rtlCol="0" anchor="t">
            <a:spAutoFit/>
          </a:bodyPr>
          <a:lstStyle/>
          <a:p>
            <a:pPr algn="ctr"/>
            <a:r>
              <a:rPr lang="en-US" sz="1200" b="1" dirty="0" smtClean="0"/>
              <a:t>January sample is </a:t>
            </a:r>
            <a:r>
              <a:rPr lang="en-US" sz="1200" b="1" dirty="0" smtClean="0">
                <a:solidFill>
                  <a:schemeClr val="accent1"/>
                </a:solidFill>
              </a:rPr>
              <a:t>not normally distributed</a:t>
            </a:r>
            <a:r>
              <a:rPr lang="en-US" sz="1200" b="1" dirty="0" smtClean="0"/>
              <a:t> based on </a:t>
            </a:r>
            <a:r>
              <a:rPr lang="en-US" sz="1200" b="1" i="1" dirty="0" err="1" smtClean="0"/>
              <a:t>Jarque</a:t>
            </a:r>
            <a:r>
              <a:rPr lang="en-US" sz="1200" b="1" i="1" dirty="0" smtClean="0"/>
              <a:t> </a:t>
            </a:r>
            <a:r>
              <a:rPr lang="en-US" sz="1200" b="1" i="1" dirty="0" err="1" smtClean="0"/>
              <a:t>Bera</a:t>
            </a:r>
            <a:r>
              <a:rPr lang="en-US" sz="1200" b="1" i="1" dirty="0" smtClean="0"/>
              <a:t> Test</a:t>
            </a:r>
            <a:endParaRPr lang="en-US" sz="1200" b="1" i="1" dirty="0" smtClean="0">
              <a:solidFill>
                <a:srgbClr val="000000"/>
              </a:solidFill>
              <a:latin typeface="Arial" pitchFamily="34" charset="0"/>
              <a:cs typeface="Arial" pitchFamily="34" charset="0"/>
            </a:endParaRPr>
          </a:p>
        </p:txBody>
      </p:sp>
      <p:cxnSp>
        <p:nvCxnSpPr>
          <p:cNvPr id="40" name="Straight Arrow Connector 39"/>
          <p:cNvCxnSpPr/>
          <p:nvPr/>
        </p:nvCxnSpPr>
        <p:spPr>
          <a:xfrm>
            <a:off x="6489700" y="4305608"/>
            <a:ext cx="695541" cy="0"/>
          </a:xfrm>
          <a:prstGeom prst="straightConnector1">
            <a:avLst/>
          </a:prstGeom>
          <a:ln>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881780" y="5469554"/>
            <a:ext cx="0" cy="145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dirty="0" smtClean="0">
                <a:solidFill>
                  <a:schemeClr val="bg1"/>
                </a:solidFill>
                <a:latin typeface="Arial" pitchFamily="34" charset="0"/>
                <a:cs typeface="Arial" pitchFamily="34" charset="0"/>
              </a:rPr>
              <a:t>1</a:t>
            </a:r>
          </a:p>
        </p:txBody>
      </p:sp>
      <p:sp>
        <p:nvSpPr>
          <p:cNvPr id="53" name="TextBox 52"/>
          <p:cNvSpPr txBox="1"/>
          <p:nvPr/>
        </p:nvSpPr>
        <p:spPr>
          <a:xfrm>
            <a:off x="477541" y="-28136"/>
            <a:ext cx="1494253"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Impact of AC usage</a:t>
            </a:r>
          </a:p>
        </p:txBody>
      </p:sp>
      <p:sp>
        <p:nvSpPr>
          <p:cNvPr id="24" name="clipart_tick"/>
          <p:cNvSpPr>
            <a:spLocks/>
          </p:cNvSpPr>
          <p:nvPr/>
        </p:nvSpPr>
        <p:spPr bwMode="gray">
          <a:xfrm>
            <a:off x="936792" y="5485238"/>
            <a:ext cx="268649" cy="289560"/>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s-ES" sz="1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Object 29" hidden="1"/>
          <p:cNvGraphicFramePr>
            <a:graphicFrameLocks noChangeAspect="1"/>
          </p:cNvGraphicFramePr>
          <p:nvPr/>
        </p:nvGraphicFramePr>
        <p:xfrm>
          <a:off x="1587" y="1588"/>
          <a:ext cx="1587" cy="1587"/>
        </p:xfrm>
        <a:graphic>
          <a:graphicData uri="http://schemas.openxmlformats.org/presentationml/2006/ole">
            <p:oleObj spid="_x0000_s48130" name="think-cell Slide" r:id="rId3" imgW="270" imgH="270" progId="TCLayout.ActiveDocument.1">
              <p:embed/>
            </p:oleObj>
          </a:graphicData>
        </a:graphic>
      </p:graphicFrame>
      <p:sp>
        <p:nvSpPr>
          <p:cNvPr id="2" name="Title 1"/>
          <p:cNvSpPr>
            <a:spLocks noGrp="1"/>
          </p:cNvSpPr>
          <p:nvPr>
            <p:ph type="title"/>
          </p:nvPr>
        </p:nvSpPr>
        <p:spPr/>
        <p:txBody>
          <a:bodyPr/>
          <a:lstStyle/>
          <a:p>
            <a:r>
              <a:rPr lang="en-US" smtClean="0"/>
              <a:t>High correlation between energy consumed in the Madrid region and the temperature of the day</a:t>
            </a:r>
            <a:endParaRPr lang="en-US"/>
          </a:p>
        </p:txBody>
      </p:sp>
      <p:sp>
        <p:nvSpPr>
          <p:cNvPr id="3" name="Oval 2"/>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2</a:t>
            </a:r>
          </a:p>
        </p:txBody>
      </p:sp>
      <p:sp>
        <p:nvSpPr>
          <p:cNvPr id="4" name="TextBox 3"/>
          <p:cNvSpPr txBox="1"/>
          <p:nvPr/>
        </p:nvSpPr>
        <p:spPr>
          <a:xfrm>
            <a:off x="411833" y="-28136"/>
            <a:ext cx="3257557" cy="317761"/>
          </a:xfrm>
          <a:prstGeom prst="rect">
            <a:avLst/>
          </a:prstGeom>
          <a:noFill/>
        </p:spPr>
        <p:txBody>
          <a:bodyPr wrap="none" lIns="73151" tIns="72000" rIns="73151" bIns="72000" rtlCol="0" anchor="t">
            <a:spAutoFit/>
          </a:bodyPr>
          <a:lstStyle/>
          <a:p>
            <a:pPr algn="ctr"/>
            <a:r>
              <a:rPr lang="en-US" sz="1120" b="1" smtClean="0">
                <a:solidFill>
                  <a:schemeClr val="accent1"/>
                </a:solidFill>
                <a:latin typeface="Arial" pitchFamily="34" charset="0"/>
                <a:cs typeface="Arial" pitchFamily="34" charset="0"/>
              </a:rPr>
              <a:t>Correlation between temperature and energy </a:t>
            </a:r>
          </a:p>
        </p:txBody>
      </p:sp>
      <p:pic>
        <p:nvPicPr>
          <p:cNvPr id="31748" name="Picture 4"/>
          <p:cNvPicPr>
            <a:picLocks noChangeAspect="1" noChangeArrowheads="1"/>
          </p:cNvPicPr>
          <p:nvPr/>
        </p:nvPicPr>
        <p:blipFill>
          <a:blip r:embed="rId4" cstate="print"/>
          <a:srcRect/>
          <a:stretch>
            <a:fillRect/>
          </a:stretch>
        </p:blipFill>
        <p:spPr bwMode="auto">
          <a:xfrm>
            <a:off x="6699221" y="4466856"/>
            <a:ext cx="1886030" cy="1347096"/>
          </a:xfrm>
          <a:prstGeom prst="rect">
            <a:avLst/>
          </a:prstGeom>
          <a:noFill/>
          <a:ln w="9525">
            <a:noFill/>
            <a:miter lim="800000"/>
            <a:headEnd/>
            <a:tailEnd/>
          </a:ln>
        </p:spPr>
      </p:pic>
      <p:pic>
        <p:nvPicPr>
          <p:cNvPr id="9" name="Picture 5"/>
          <p:cNvPicPr>
            <a:picLocks noChangeAspect="1" noChangeArrowheads="1"/>
          </p:cNvPicPr>
          <p:nvPr/>
        </p:nvPicPr>
        <p:blipFill>
          <a:blip r:embed="rId5" cstate="print"/>
          <a:srcRect/>
          <a:stretch>
            <a:fillRect/>
          </a:stretch>
        </p:blipFill>
        <p:spPr bwMode="auto">
          <a:xfrm>
            <a:off x="1399068" y="4408700"/>
            <a:ext cx="1886027" cy="1347095"/>
          </a:xfrm>
          <a:prstGeom prst="rect">
            <a:avLst/>
          </a:prstGeom>
          <a:noFill/>
          <a:ln w="9525">
            <a:noFill/>
            <a:miter lim="800000"/>
            <a:headEnd/>
            <a:tailEnd/>
          </a:ln>
        </p:spPr>
      </p:pic>
      <p:sp>
        <p:nvSpPr>
          <p:cNvPr id="14" name="clipart_cross"/>
          <p:cNvSpPr>
            <a:spLocks/>
          </p:cNvSpPr>
          <p:nvPr/>
        </p:nvSpPr>
        <p:spPr bwMode="gray">
          <a:xfrm>
            <a:off x="2996122" y="4408700"/>
            <a:ext cx="288973" cy="358933"/>
          </a:xfrm>
          <a:custGeom>
            <a:avLst/>
            <a:gdLst>
              <a:gd name="T0" fmla="*/ 2147483647 w 324"/>
              <a:gd name="T1" fmla="*/ 2147483647 h 403"/>
              <a:gd name="T2" fmla="*/ 2147483647 w 324"/>
              <a:gd name="T3" fmla="*/ 2147483647 h 403"/>
              <a:gd name="T4" fmla="*/ 2147483647 w 324"/>
              <a:gd name="T5" fmla="*/ 2147483647 h 403"/>
              <a:gd name="T6" fmla="*/ 2147483647 w 324"/>
              <a:gd name="T7" fmla="*/ 2147483647 h 403"/>
              <a:gd name="T8" fmla="*/ 2147483647 w 324"/>
              <a:gd name="T9" fmla="*/ 2147483647 h 403"/>
              <a:gd name="T10" fmla="*/ 2147483647 w 324"/>
              <a:gd name="T11" fmla="*/ 2147483647 h 403"/>
              <a:gd name="T12" fmla="*/ 2147483647 w 324"/>
              <a:gd name="T13" fmla="*/ 2147483647 h 403"/>
              <a:gd name="T14" fmla="*/ 2147483647 w 324"/>
              <a:gd name="T15" fmla="*/ 2147483647 h 403"/>
              <a:gd name="T16" fmla="*/ 2147483647 w 324"/>
              <a:gd name="T17" fmla="*/ 2147483647 h 403"/>
              <a:gd name="T18" fmla="*/ 2147483647 w 324"/>
              <a:gd name="T19" fmla="*/ 2147483647 h 403"/>
              <a:gd name="T20" fmla="*/ 2147483647 w 324"/>
              <a:gd name="T21" fmla="*/ 2147483647 h 403"/>
              <a:gd name="T22" fmla="*/ 2147483647 w 324"/>
              <a:gd name="T23" fmla="*/ 2147483647 h 403"/>
              <a:gd name="T24" fmla="*/ 2147483647 w 324"/>
              <a:gd name="T25" fmla="*/ 2147483647 h 4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4"/>
              <a:gd name="T40" fmla="*/ 0 h 403"/>
              <a:gd name="T41" fmla="*/ 324 w 324"/>
              <a:gd name="T42" fmla="*/ 403 h 4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4" h="403">
                <a:moveTo>
                  <a:pt x="8" y="363"/>
                </a:moveTo>
                <a:cubicBezTo>
                  <a:pt x="8" y="363"/>
                  <a:pt x="49" y="278"/>
                  <a:pt x="127" y="208"/>
                </a:cubicBezTo>
                <a:cubicBezTo>
                  <a:pt x="87" y="122"/>
                  <a:pt x="84" y="64"/>
                  <a:pt x="84" y="33"/>
                </a:cubicBezTo>
                <a:cubicBezTo>
                  <a:pt x="84" y="2"/>
                  <a:pt x="113" y="0"/>
                  <a:pt x="128" y="19"/>
                </a:cubicBezTo>
                <a:cubicBezTo>
                  <a:pt x="128" y="19"/>
                  <a:pt x="141" y="89"/>
                  <a:pt x="175" y="145"/>
                </a:cubicBezTo>
                <a:cubicBezTo>
                  <a:pt x="250" y="52"/>
                  <a:pt x="290" y="27"/>
                  <a:pt x="290" y="27"/>
                </a:cubicBezTo>
                <a:cubicBezTo>
                  <a:pt x="320" y="35"/>
                  <a:pt x="324" y="63"/>
                  <a:pt x="324" y="63"/>
                </a:cubicBezTo>
                <a:cubicBezTo>
                  <a:pt x="311" y="95"/>
                  <a:pt x="259" y="124"/>
                  <a:pt x="212" y="216"/>
                </a:cubicBezTo>
                <a:cubicBezTo>
                  <a:pt x="203" y="266"/>
                  <a:pt x="263" y="330"/>
                  <a:pt x="268" y="361"/>
                </a:cubicBezTo>
                <a:cubicBezTo>
                  <a:pt x="256" y="377"/>
                  <a:pt x="260" y="377"/>
                  <a:pt x="240" y="389"/>
                </a:cubicBezTo>
                <a:cubicBezTo>
                  <a:pt x="240" y="389"/>
                  <a:pt x="188" y="340"/>
                  <a:pt x="154" y="280"/>
                </a:cubicBezTo>
                <a:cubicBezTo>
                  <a:pt x="113" y="315"/>
                  <a:pt x="102" y="339"/>
                  <a:pt x="38" y="403"/>
                </a:cubicBezTo>
                <a:cubicBezTo>
                  <a:pt x="38" y="403"/>
                  <a:pt x="0" y="401"/>
                  <a:pt x="8" y="363"/>
                </a:cubicBezTo>
                <a:close/>
              </a:path>
            </a:pathLst>
          </a:custGeom>
          <a:solidFill>
            <a:srgbClr val="CC0000"/>
          </a:solidFill>
          <a:ln w="12700" cap="flat" cmpd="sng">
            <a:solidFill>
              <a:srgbClr val="CC0000"/>
            </a:solidFill>
            <a:prstDash val="solid"/>
            <a:round/>
            <a:headEnd type="none" w="med" len="med"/>
            <a:tailEnd type="none" w="med" len="med"/>
          </a:ln>
        </p:spPr>
        <p:txBody>
          <a:bodyPr wrap="none" tIns="91440" bIns="91440" anchor="ctr"/>
          <a:lstStyle/>
          <a:p>
            <a:pPr fontAlgn="base">
              <a:spcBef>
                <a:spcPct val="0"/>
              </a:spcBef>
              <a:spcAft>
                <a:spcPct val="0"/>
              </a:spcAft>
            </a:pPr>
            <a:endParaRPr lang="en-US" sz="1400" b="1">
              <a:solidFill>
                <a:srgbClr val="000000"/>
              </a:solidFill>
              <a:latin typeface="Arial" pitchFamily="34" charset="0"/>
              <a:cs typeface="Arial" pitchFamily="34" charset="0"/>
            </a:endParaRPr>
          </a:p>
        </p:txBody>
      </p:sp>
      <p:sp>
        <p:nvSpPr>
          <p:cNvPr id="15" name="clipart_tick"/>
          <p:cNvSpPr>
            <a:spLocks/>
          </p:cNvSpPr>
          <p:nvPr/>
        </p:nvSpPr>
        <p:spPr bwMode="gray">
          <a:xfrm>
            <a:off x="8364564" y="4390656"/>
            <a:ext cx="288973" cy="358933"/>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a:solidFill>
                <a:srgbClr val="000000"/>
              </a:solidFill>
              <a:latin typeface="Arial" pitchFamily="34" charset="0"/>
              <a:cs typeface="Arial" pitchFamily="34" charset="0"/>
            </a:endParaRPr>
          </a:p>
        </p:txBody>
      </p:sp>
      <p:sp>
        <p:nvSpPr>
          <p:cNvPr id="16" name="Block arrow"/>
          <p:cNvSpPr>
            <a:spLocks noChangeArrowheads="1"/>
          </p:cNvSpPr>
          <p:nvPr/>
        </p:nvSpPr>
        <p:spPr bwMode="gray">
          <a:xfrm>
            <a:off x="4387505" y="3078148"/>
            <a:ext cx="828528" cy="457200"/>
          </a:xfrm>
          <a:prstGeom prst="rightArrow">
            <a:avLst>
              <a:gd name="adj1" fmla="val 50000"/>
              <a:gd name="adj2" fmla="val 32292"/>
            </a:avLst>
          </a:prstGeom>
          <a:solidFill>
            <a:schemeClr val="accent1"/>
          </a:solidFill>
          <a:ln w="9525" algn="ctr">
            <a:solidFill>
              <a:schemeClr val="accent1"/>
            </a:solidFill>
            <a:miter lim="800000"/>
            <a:headEnd/>
            <a:tailEnd/>
          </a:ln>
        </p:spPr>
        <p:txBody>
          <a:bodyPr wrap="none" anchor="ctr"/>
          <a:lstStyle/>
          <a:p>
            <a:pPr algn="ctr"/>
            <a:endParaRPr lang="en-US" sz="1400" b="1">
              <a:solidFill>
                <a:srgbClr val="000000"/>
              </a:solidFill>
              <a:latin typeface="Arial" pitchFamily="34" charset="0"/>
              <a:cs typeface="Arial" pitchFamily="34" charset="0"/>
            </a:endParaRPr>
          </a:p>
        </p:txBody>
      </p:sp>
      <p:sp>
        <p:nvSpPr>
          <p:cNvPr id="17" name="ColumnHeader"/>
          <p:cNvSpPr>
            <a:spLocks noChangeArrowheads="1"/>
          </p:cNvSpPr>
          <p:nvPr/>
        </p:nvSpPr>
        <p:spPr bwMode="gray">
          <a:xfrm>
            <a:off x="455612" y="1195507"/>
            <a:ext cx="4295651"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smtClean="0">
                <a:solidFill>
                  <a:srgbClr val="000000"/>
                </a:solidFill>
                <a:latin typeface="Arial" pitchFamily="34" charset="0"/>
                <a:cs typeface="Arial" pitchFamily="34" charset="0"/>
              </a:rPr>
              <a:t>Correlation A: </a:t>
            </a:r>
            <a:r>
              <a:rPr lang="en-US" sz="1600" smtClean="0">
                <a:solidFill>
                  <a:srgbClr val="000000"/>
                </a:solidFill>
                <a:latin typeface="Arial" pitchFamily="34" charset="0"/>
                <a:cs typeface="Arial" pitchFamily="34" charset="0"/>
              </a:rPr>
              <a:t>All days included</a:t>
            </a:r>
            <a:r>
              <a:rPr lang="en-US" sz="1600" baseline="30000" smtClean="0">
                <a:solidFill>
                  <a:srgbClr val="000000"/>
                </a:solidFill>
                <a:latin typeface="Arial" pitchFamily="34" charset="0"/>
                <a:cs typeface="Arial" pitchFamily="34" charset="0"/>
              </a:rPr>
              <a:t>1</a:t>
            </a:r>
            <a:r>
              <a:rPr lang="en-US" sz="1600" smtClean="0">
                <a:solidFill>
                  <a:srgbClr val="000000"/>
                </a:solidFill>
                <a:latin typeface="Arial" pitchFamily="34" charset="0"/>
                <a:cs typeface="Arial" pitchFamily="34" charset="0"/>
              </a:rPr>
              <a:t> </a:t>
            </a:r>
            <a:endParaRPr lang="en-US" sz="1600">
              <a:solidFill>
                <a:srgbClr val="000000"/>
              </a:solidFill>
              <a:latin typeface="Arial" pitchFamily="34" charset="0"/>
              <a:cs typeface="Arial" pitchFamily="34" charset="0"/>
            </a:endParaRPr>
          </a:p>
        </p:txBody>
      </p:sp>
      <p:sp>
        <p:nvSpPr>
          <p:cNvPr id="18" name="ColumnHeader"/>
          <p:cNvSpPr>
            <a:spLocks noChangeArrowheads="1"/>
          </p:cNvSpPr>
          <p:nvPr/>
        </p:nvSpPr>
        <p:spPr bwMode="gray">
          <a:xfrm>
            <a:off x="5285782" y="1195507"/>
            <a:ext cx="4302938"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smtClean="0">
                <a:solidFill>
                  <a:srgbClr val="000000"/>
                </a:solidFill>
                <a:latin typeface="Arial" pitchFamily="34" charset="0"/>
                <a:cs typeface="Arial" pitchFamily="34" charset="0"/>
              </a:rPr>
              <a:t>Correlation B: </a:t>
            </a:r>
            <a:r>
              <a:rPr lang="en-US" sz="1600" smtClean="0">
                <a:solidFill>
                  <a:srgbClr val="000000"/>
                </a:solidFill>
                <a:latin typeface="Arial" pitchFamily="34" charset="0"/>
                <a:cs typeface="Arial" pitchFamily="34" charset="0"/>
              </a:rPr>
              <a:t>Only &gt;30º days</a:t>
            </a:r>
            <a:r>
              <a:rPr lang="en-US" sz="1600" baseline="30000" smtClean="0">
                <a:solidFill>
                  <a:srgbClr val="000000"/>
                </a:solidFill>
                <a:latin typeface="Arial" pitchFamily="34" charset="0"/>
                <a:cs typeface="Arial" pitchFamily="34" charset="0"/>
              </a:rPr>
              <a:t>1</a:t>
            </a:r>
            <a:r>
              <a:rPr lang="en-US" sz="1600" smtClean="0">
                <a:solidFill>
                  <a:srgbClr val="000000"/>
                </a:solidFill>
                <a:latin typeface="Arial" pitchFamily="34" charset="0"/>
                <a:cs typeface="Arial" pitchFamily="34" charset="0"/>
              </a:rPr>
              <a:t> </a:t>
            </a:r>
            <a:endParaRPr lang="en-US" sz="1600">
              <a:solidFill>
                <a:srgbClr val="000000"/>
              </a:solidFill>
              <a:latin typeface="Arial" pitchFamily="34" charset="0"/>
              <a:cs typeface="Arial" pitchFamily="34" charset="0"/>
            </a:endParaRPr>
          </a:p>
        </p:txBody>
      </p:sp>
      <p:sp>
        <p:nvSpPr>
          <p:cNvPr id="19" name="TextColumnContent"/>
          <p:cNvSpPr>
            <a:spLocks noChangeArrowheads="1"/>
          </p:cNvSpPr>
          <p:nvPr/>
        </p:nvSpPr>
        <p:spPr bwMode="gray">
          <a:xfrm>
            <a:off x="455613" y="1624132"/>
            <a:ext cx="4220769" cy="3602038"/>
          </a:xfrm>
          <a:prstGeom prst="rect">
            <a:avLst/>
          </a:prstGeom>
          <a:noFill/>
          <a:ln w="9525" algn="ctr">
            <a:noFill/>
            <a:miter lim="800000"/>
            <a:headEnd type="none" w="lg" len="lg"/>
            <a:tailEnd type="none" w="lg" len="lg"/>
          </a:ln>
          <a:effectLst/>
        </p:spPr>
        <p:txBody>
          <a:bodyPr tIns="91440" bIns="91440"/>
          <a:lstStyle/>
          <a:p>
            <a:r>
              <a:rPr lang="en-US" sz="1200" b="1" dirty="0" smtClean="0">
                <a:solidFill>
                  <a:srgbClr val="000000"/>
                </a:solidFill>
                <a:latin typeface="Arial" pitchFamily="34" charset="0"/>
                <a:cs typeface="Arial" pitchFamily="34" charset="0"/>
              </a:rPr>
              <a:t>Total energy consumed in Madrid per day for May, June and July month:</a:t>
            </a:r>
          </a:p>
          <a:p>
            <a:pPr marL="288925" lvl="1" indent="-174625" fontAlgn="base">
              <a:buClr>
                <a:srgbClr val="177B57"/>
              </a:buClr>
              <a:buSzPct val="100000"/>
              <a:buFont typeface="Arial"/>
              <a:buChar char="•"/>
            </a:pPr>
            <a:r>
              <a:rPr lang="en-US" sz="1200" dirty="0" smtClean="0">
                <a:solidFill>
                  <a:srgbClr val="000000"/>
                </a:solidFill>
                <a:cs typeface="Arial" pitchFamily="34" charset="0"/>
              </a:rPr>
              <a:t>Strong correlation (p-value: &lt; 2.2e-16)</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Residuals plot show less strong correlation for days with temps below 30º</a:t>
            </a:r>
          </a:p>
        </p:txBody>
      </p:sp>
      <p:cxnSp>
        <p:nvCxnSpPr>
          <p:cNvPr id="21" name="Straight Connector 20"/>
          <p:cNvCxnSpPr/>
          <p:nvPr/>
        </p:nvCxnSpPr>
        <p:spPr>
          <a:xfrm>
            <a:off x="896778" y="2671750"/>
            <a:ext cx="0" cy="152970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ColumnContent"/>
          <p:cNvSpPr>
            <a:spLocks noChangeArrowheads="1"/>
          </p:cNvSpPr>
          <p:nvPr/>
        </p:nvSpPr>
        <p:spPr bwMode="gray">
          <a:xfrm>
            <a:off x="5295900" y="1624132"/>
            <a:ext cx="4227929" cy="3602038"/>
          </a:xfrm>
          <a:prstGeom prst="rect">
            <a:avLst/>
          </a:prstGeom>
          <a:noFill/>
          <a:ln w="9525" algn="ctr">
            <a:noFill/>
            <a:miter lim="800000"/>
            <a:headEnd type="none" w="lg" len="lg"/>
            <a:tailEnd type="none" w="lg" len="lg"/>
          </a:ln>
          <a:effectLst/>
        </p:spPr>
        <p:txBody>
          <a:bodyPr tIns="91440" bIns="91440"/>
          <a:lstStyle/>
          <a:p>
            <a:r>
              <a:rPr lang="en-US" sz="1200" b="1" dirty="0" smtClean="0">
                <a:solidFill>
                  <a:srgbClr val="000000"/>
                </a:solidFill>
                <a:latin typeface="Arial" pitchFamily="34" charset="0"/>
                <a:cs typeface="Arial" pitchFamily="34" charset="0"/>
              </a:rPr>
              <a:t>Correlation including just days with more than 30º  still highly significant and residuals plots show smaller number of errors</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Still strong correlation (</a:t>
            </a:r>
            <a:r>
              <a:rPr lang="en-US" sz="1200" dirty="0" smtClean="0"/>
              <a:t>p-value: &lt; 2.2e-16</a:t>
            </a:r>
            <a:r>
              <a:rPr lang="en-US" sz="1200" dirty="0" smtClean="0">
                <a:solidFill>
                  <a:srgbClr val="000000"/>
                </a:solidFill>
                <a:latin typeface="Arial"/>
                <a:cs typeface="Arial" pitchFamily="34" charset="0"/>
              </a:rPr>
              <a:t>)</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Residuals show random pattern (i.e. optimal )</a:t>
            </a:r>
          </a:p>
          <a:p>
            <a:endParaRPr lang="en-US" sz="1200" b="1" dirty="0" smtClean="0">
              <a:solidFill>
                <a:srgbClr val="000000"/>
              </a:solidFill>
              <a:latin typeface="Arial" pitchFamily="34" charset="0"/>
              <a:cs typeface="Arial" pitchFamily="34" charset="0"/>
            </a:endParaRPr>
          </a:p>
          <a:p>
            <a:endParaRPr lang="en-US" sz="1200" dirty="0" smtClean="0">
              <a:solidFill>
                <a:srgbClr val="000000"/>
              </a:solidFill>
              <a:latin typeface="Arial"/>
              <a:cs typeface="Arial" pitchFamily="34" charset="0"/>
            </a:endParaRPr>
          </a:p>
        </p:txBody>
      </p:sp>
      <p:sp>
        <p:nvSpPr>
          <p:cNvPr id="25" name="TextBox 24"/>
          <p:cNvSpPr txBox="1"/>
          <p:nvPr/>
        </p:nvSpPr>
        <p:spPr>
          <a:xfrm>
            <a:off x="3669390" y="3650364"/>
            <a:ext cx="2264759" cy="551090"/>
          </a:xfrm>
          <a:prstGeom prst="rect">
            <a:avLst/>
          </a:prstGeom>
          <a:noFill/>
        </p:spPr>
        <p:txBody>
          <a:bodyPr wrap="square" tIns="90000" bIns="90000" rtlCol="0" anchor="t">
            <a:spAutoFit/>
          </a:bodyPr>
          <a:lstStyle/>
          <a:p>
            <a:pPr algn="ctr"/>
            <a:r>
              <a:rPr lang="en-US" sz="1200" b="1" dirty="0" smtClean="0"/>
              <a:t>Selecting just days with temperature &gt;= 30º</a:t>
            </a:r>
            <a:endParaRPr lang="en-US" sz="1200" b="1" i="1" dirty="0" smtClean="0">
              <a:solidFill>
                <a:srgbClr val="000000"/>
              </a:solidFill>
              <a:latin typeface="Arial" pitchFamily="34" charset="0"/>
              <a:cs typeface="Arial" pitchFamily="34" charset="0"/>
            </a:endParaRPr>
          </a:p>
        </p:txBody>
      </p:sp>
      <p:cxnSp>
        <p:nvCxnSpPr>
          <p:cNvPr id="26" name="Straight Connector 25"/>
          <p:cNvCxnSpPr/>
          <p:nvPr/>
        </p:nvCxnSpPr>
        <p:spPr>
          <a:xfrm>
            <a:off x="896778" y="4565211"/>
            <a:ext cx="0" cy="101644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292120" y="3292804"/>
            <a:ext cx="1200153" cy="307777"/>
          </a:xfrm>
          <a:prstGeom prst="rect">
            <a:avLst/>
          </a:prstGeom>
          <a:solidFill>
            <a:schemeClr val="bg1"/>
          </a:solidFill>
        </p:spPr>
        <p:txBody>
          <a:bodyPr wrap="square" lIns="0" tIns="0" rIns="0" bIns="0" rtlCol="0" anchor="t">
            <a:spAutoFit/>
          </a:bodyPr>
          <a:lstStyle/>
          <a:p>
            <a:pPr algn="ctr"/>
            <a:r>
              <a:rPr lang="en-US" sz="1000" b="1" smtClean="0">
                <a:solidFill>
                  <a:srgbClr val="000000"/>
                </a:solidFill>
                <a:latin typeface="Arial" pitchFamily="34" charset="0"/>
                <a:cs typeface="Arial" pitchFamily="34" charset="0"/>
              </a:rPr>
              <a:t>Day temp vs. day energy usage</a:t>
            </a:r>
          </a:p>
        </p:txBody>
      </p:sp>
      <p:sp>
        <p:nvSpPr>
          <p:cNvPr id="31" name="TextBox 30"/>
          <p:cNvSpPr txBox="1"/>
          <p:nvPr/>
        </p:nvSpPr>
        <p:spPr>
          <a:xfrm rot="16200000">
            <a:off x="569565" y="4989990"/>
            <a:ext cx="654790" cy="153888"/>
          </a:xfrm>
          <a:prstGeom prst="rect">
            <a:avLst/>
          </a:prstGeom>
          <a:solidFill>
            <a:schemeClr val="bg1"/>
          </a:solidFill>
        </p:spPr>
        <p:txBody>
          <a:bodyPr wrap="square" lIns="0" tIns="0" rIns="0" bIns="0" rtlCol="0" anchor="t">
            <a:spAutoFit/>
          </a:bodyPr>
          <a:lstStyle/>
          <a:p>
            <a:pPr algn="ctr"/>
            <a:r>
              <a:rPr lang="en-US" sz="1000" b="1" smtClean="0">
                <a:solidFill>
                  <a:srgbClr val="000000"/>
                </a:solidFill>
                <a:latin typeface="Arial" pitchFamily="34" charset="0"/>
                <a:cs typeface="Arial" pitchFamily="34" charset="0"/>
              </a:rPr>
              <a:t>Residuals</a:t>
            </a:r>
          </a:p>
        </p:txBody>
      </p:sp>
      <p:cxnSp>
        <p:nvCxnSpPr>
          <p:cNvPr id="32" name="Straight Connector 31"/>
          <p:cNvCxnSpPr/>
          <p:nvPr/>
        </p:nvCxnSpPr>
        <p:spPr>
          <a:xfrm>
            <a:off x="6301790" y="2671748"/>
            <a:ext cx="0" cy="152970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301790" y="4565209"/>
            <a:ext cx="0" cy="101644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16200000">
            <a:off x="5697132" y="3292802"/>
            <a:ext cx="1200153" cy="307777"/>
          </a:xfrm>
          <a:prstGeom prst="rect">
            <a:avLst/>
          </a:prstGeom>
          <a:solidFill>
            <a:schemeClr val="bg1"/>
          </a:solidFill>
        </p:spPr>
        <p:txBody>
          <a:bodyPr wrap="square" lIns="0" tIns="0" rIns="0" bIns="0" rtlCol="0" anchor="t">
            <a:spAutoFit/>
          </a:bodyPr>
          <a:lstStyle/>
          <a:p>
            <a:pPr algn="ctr"/>
            <a:r>
              <a:rPr lang="en-US" sz="1000" b="1" smtClean="0">
                <a:solidFill>
                  <a:srgbClr val="000000"/>
                </a:solidFill>
                <a:latin typeface="Arial" pitchFamily="34" charset="0"/>
                <a:cs typeface="Arial" pitchFamily="34" charset="0"/>
              </a:rPr>
              <a:t>Day temp vs. day energy usage</a:t>
            </a:r>
          </a:p>
        </p:txBody>
      </p:sp>
      <p:sp>
        <p:nvSpPr>
          <p:cNvPr id="35" name="TextBox 34"/>
          <p:cNvSpPr txBox="1"/>
          <p:nvPr/>
        </p:nvSpPr>
        <p:spPr>
          <a:xfrm rot="16200000">
            <a:off x="5974577" y="4989988"/>
            <a:ext cx="654790" cy="153888"/>
          </a:xfrm>
          <a:prstGeom prst="rect">
            <a:avLst/>
          </a:prstGeom>
          <a:solidFill>
            <a:schemeClr val="bg1"/>
          </a:solidFill>
        </p:spPr>
        <p:txBody>
          <a:bodyPr wrap="square" lIns="0" tIns="0" rIns="0" bIns="0" rtlCol="0" anchor="t">
            <a:spAutoFit/>
          </a:bodyPr>
          <a:lstStyle/>
          <a:p>
            <a:pPr algn="ctr"/>
            <a:r>
              <a:rPr lang="en-US" sz="1000" b="1" smtClean="0">
                <a:solidFill>
                  <a:srgbClr val="000000"/>
                </a:solidFill>
                <a:latin typeface="Arial" pitchFamily="34" charset="0"/>
                <a:cs typeface="Arial" pitchFamily="34" charset="0"/>
              </a:rPr>
              <a:t>Residuals</a:t>
            </a:r>
          </a:p>
        </p:txBody>
      </p:sp>
      <p:sp>
        <p:nvSpPr>
          <p:cNvPr id="36" name="takeaway_box"/>
          <p:cNvSpPr>
            <a:spLocks noChangeArrowheads="1"/>
          </p:cNvSpPr>
          <p:nvPr/>
        </p:nvSpPr>
        <p:spPr bwMode="gray">
          <a:xfrm>
            <a:off x="1309809" y="5916613"/>
            <a:ext cx="7287970" cy="531812"/>
          </a:xfrm>
          <a:prstGeom prst="rect">
            <a:avLst/>
          </a:prstGeom>
          <a:solidFill>
            <a:schemeClr val="tx2"/>
          </a:solidFill>
          <a:ln w="9525" algn="ctr">
            <a:solidFill>
              <a:schemeClr val="tx2"/>
            </a:solidFill>
            <a:miter lim="800000"/>
            <a:headEnd type="none" w="lg" len="lg"/>
            <a:tailEnd type="none" w="lg" len="lg"/>
          </a:ln>
        </p:spPr>
        <p:txBody>
          <a:bodyPr anchor="ctr" anchorCtr="1"/>
          <a:lstStyle/>
          <a:p>
            <a:pPr algn="ctr"/>
            <a:r>
              <a:rPr lang="en-US" sz="1400" b="1" smtClean="0">
                <a:solidFill>
                  <a:schemeClr val="bg1"/>
                </a:solidFill>
              </a:rPr>
              <a:t>Below a ~30º, customers do not turn their AC unit and therefore energy usage is less strongly correlated with external temperature</a:t>
            </a:r>
            <a:endParaRPr lang="en-US" sz="1400" b="1">
              <a:solidFill>
                <a:schemeClr val="bg1"/>
              </a:solidFill>
            </a:endParaRPr>
          </a:p>
        </p:txBody>
      </p:sp>
      <p:sp>
        <p:nvSpPr>
          <p:cNvPr id="40"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US" sz="800" smtClean="0">
                <a:solidFill>
                  <a:srgbClr val="000000"/>
                </a:solidFill>
                <a:latin typeface="Arial" pitchFamily="34" charset="0"/>
                <a:cs typeface="Arial" pitchFamily="34" charset="0"/>
              </a:rPr>
              <a:t>1. For this analysis the energy dataset was blended together with weather dataset, more details in full report </a:t>
            </a:r>
          </a:p>
        </p:txBody>
      </p:sp>
      <p:pic>
        <p:nvPicPr>
          <p:cNvPr id="48129" name="Picture 1"/>
          <p:cNvPicPr>
            <a:picLocks noChangeAspect="1" noChangeArrowheads="1"/>
          </p:cNvPicPr>
          <p:nvPr/>
        </p:nvPicPr>
        <p:blipFill>
          <a:blip r:embed="rId6" cstate="print"/>
          <a:srcRect/>
          <a:stretch>
            <a:fillRect/>
          </a:stretch>
        </p:blipFill>
        <p:spPr bwMode="auto">
          <a:xfrm>
            <a:off x="1150941" y="2699091"/>
            <a:ext cx="2382277" cy="1701542"/>
          </a:xfrm>
          <a:prstGeom prst="rect">
            <a:avLst/>
          </a:prstGeom>
          <a:noFill/>
          <a:ln w="9525">
            <a:noFill/>
            <a:miter lim="800000"/>
            <a:headEnd/>
            <a:tailEnd/>
          </a:ln>
        </p:spPr>
      </p:pic>
      <p:sp>
        <p:nvSpPr>
          <p:cNvPr id="39" name="clipart_tick"/>
          <p:cNvSpPr>
            <a:spLocks/>
          </p:cNvSpPr>
          <p:nvPr/>
        </p:nvSpPr>
        <p:spPr bwMode="gray">
          <a:xfrm>
            <a:off x="3380417" y="2487680"/>
            <a:ext cx="288973" cy="358933"/>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a:solidFill>
                <a:srgbClr val="000000"/>
              </a:solidFill>
              <a:latin typeface="Arial" pitchFamily="34" charset="0"/>
              <a:cs typeface="Arial" pitchFamily="34" charset="0"/>
            </a:endParaRPr>
          </a:p>
        </p:txBody>
      </p:sp>
      <p:pic>
        <p:nvPicPr>
          <p:cNvPr id="48131" name="Picture 3"/>
          <p:cNvPicPr>
            <a:picLocks noChangeAspect="1" noChangeArrowheads="1"/>
          </p:cNvPicPr>
          <p:nvPr/>
        </p:nvPicPr>
        <p:blipFill>
          <a:blip r:embed="rId7" cstate="print"/>
          <a:srcRect/>
          <a:stretch>
            <a:fillRect/>
          </a:stretch>
        </p:blipFill>
        <p:spPr bwMode="auto">
          <a:xfrm>
            <a:off x="6451096" y="2699090"/>
            <a:ext cx="2382280" cy="1701544"/>
          </a:xfrm>
          <a:prstGeom prst="rect">
            <a:avLst/>
          </a:prstGeom>
          <a:noFill/>
          <a:ln w="9525">
            <a:noFill/>
            <a:miter lim="800000"/>
            <a:headEnd/>
            <a:tailEnd/>
          </a:ln>
        </p:spPr>
      </p:pic>
      <p:sp>
        <p:nvSpPr>
          <p:cNvPr id="38" name="clipart_tick"/>
          <p:cNvSpPr>
            <a:spLocks/>
          </p:cNvSpPr>
          <p:nvPr/>
        </p:nvSpPr>
        <p:spPr bwMode="gray">
          <a:xfrm>
            <a:off x="8688888" y="2487680"/>
            <a:ext cx="288973" cy="358933"/>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clustering customers based on average weekly energy consumption</a:t>
            </a:r>
            <a:endParaRPr lang="en-US" dirty="0"/>
          </a:p>
        </p:txBody>
      </p:sp>
      <p:sp>
        <p:nvSpPr>
          <p:cNvPr id="5" name="ColumnHeader"/>
          <p:cNvSpPr>
            <a:spLocks noChangeArrowheads="1"/>
          </p:cNvSpPr>
          <p:nvPr/>
        </p:nvSpPr>
        <p:spPr bwMode="gray">
          <a:xfrm>
            <a:off x="455611" y="1405946"/>
            <a:ext cx="3905373"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Objectives and context </a:t>
            </a:r>
            <a:endParaRPr lang="en-US" sz="1600" dirty="0">
              <a:solidFill>
                <a:srgbClr val="000000"/>
              </a:solidFill>
              <a:latin typeface="Arial" pitchFamily="34" charset="0"/>
              <a:cs typeface="Arial" pitchFamily="34" charset="0"/>
            </a:endParaRPr>
          </a:p>
        </p:txBody>
      </p:sp>
      <p:sp>
        <p:nvSpPr>
          <p:cNvPr id="6" name="TextColumnContent"/>
          <p:cNvSpPr>
            <a:spLocks noChangeArrowheads="1"/>
          </p:cNvSpPr>
          <p:nvPr/>
        </p:nvSpPr>
        <p:spPr bwMode="gray">
          <a:xfrm>
            <a:off x="457200" y="1836833"/>
            <a:ext cx="3664634" cy="3602038"/>
          </a:xfrm>
          <a:prstGeom prst="rect">
            <a:avLst/>
          </a:prstGeom>
          <a:noFill/>
          <a:ln w="9525" algn="ctr">
            <a:noFill/>
            <a:miter lim="800000"/>
            <a:headEnd type="none" w="lg" len="lg"/>
            <a:tailEnd type="none" w="lg" len="lg"/>
          </a:ln>
          <a:effectLst/>
        </p:spPr>
        <p:txBody>
          <a:bodyPr tIns="91440" bIns="91440"/>
          <a:lstStyle/>
          <a:p>
            <a:pPr fontAlgn="base">
              <a:buClr>
                <a:srgbClr val="000000"/>
              </a:buClr>
              <a:buSzPct val="100000"/>
              <a:buFont typeface=""/>
            </a:pPr>
            <a:r>
              <a:rPr lang="en-US" sz="1400" b="1" dirty="0" smtClean="0">
                <a:solidFill>
                  <a:schemeClr val="accent1"/>
                </a:solidFill>
                <a:latin typeface="Arial"/>
                <a:cs typeface="Arial" pitchFamily="34" charset="0"/>
              </a:rPr>
              <a:t>Goal: </a:t>
            </a:r>
            <a:r>
              <a:rPr lang="en-US" sz="1400" b="1" dirty="0" smtClean="0">
                <a:solidFill>
                  <a:srgbClr val="000000"/>
                </a:solidFill>
                <a:latin typeface="Arial"/>
                <a:cs typeface="Arial" pitchFamily="34" charset="0"/>
              </a:rPr>
              <a:t>group together customers with similar weekly energy usage pattern </a:t>
            </a:r>
          </a:p>
          <a:p>
            <a:pPr fontAlgn="base">
              <a:buClr>
                <a:srgbClr val="000000"/>
              </a:buClr>
              <a:buSzPct val="100000"/>
              <a:buFont typeface=""/>
            </a:pPr>
            <a:endParaRPr lang="en-US" sz="1400" b="1" dirty="0" smtClean="0">
              <a:solidFill>
                <a:srgbClr val="000000"/>
              </a:solidFill>
              <a:latin typeface="Arial"/>
              <a:cs typeface="Arial" pitchFamily="34" charset="0"/>
            </a:endParaRPr>
          </a:p>
          <a:p>
            <a:pPr fontAlgn="base">
              <a:buClr>
                <a:srgbClr val="000000"/>
              </a:buClr>
              <a:buSzPct val="100000"/>
              <a:buFont typeface=""/>
            </a:pPr>
            <a:r>
              <a:rPr lang="en-US" sz="1400" b="1" dirty="0" smtClean="0">
                <a:solidFill>
                  <a:srgbClr val="000000"/>
                </a:solidFill>
                <a:latin typeface="Arial"/>
                <a:cs typeface="Arial" pitchFamily="34" charset="0"/>
              </a:rPr>
              <a:t>Clustering analysis should be able to answer questions like:</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Which group of customers spend more on Tuesdays vs. Wednesdays?</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Which customers spend more energy in the weekends vs. weekdays?</a:t>
            </a:r>
          </a:p>
          <a:p>
            <a:endParaRPr lang="en-US" sz="1400" b="1" dirty="0" smtClean="0">
              <a:solidFill>
                <a:srgbClr val="000000"/>
              </a:solidFill>
              <a:latin typeface="Arial"/>
              <a:cs typeface="Arial" pitchFamily="34" charset="0"/>
            </a:endParaRPr>
          </a:p>
          <a:p>
            <a:r>
              <a:rPr lang="en-US" sz="1400" b="1" dirty="0" smtClean="0">
                <a:solidFill>
                  <a:srgbClr val="000000"/>
                </a:solidFill>
                <a:cs typeface="Arial" pitchFamily="34" charset="0"/>
              </a:rPr>
              <a:t>We will be using the following dataset used for clustering analysis:</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City</a:t>
            </a:r>
            <a:r>
              <a:rPr lang="en-US" sz="1400" dirty="0" smtClean="0">
                <a:solidFill>
                  <a:srgbClr val="000000"/>
                </a:solidFill>
                <a:cs typeface="Arial" pitchFamily="34" charset="0"/>
              </a:rPr>
              <a:t>: Madrid</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Dates</a:t>
            </a:r>
            <a:r>
              <a:rPr lang="en-US" sz="1400" dirty="0" smtClean="0">
                <a:solidFill>
                  <a:srgbClr val="000000"/>
                </a:solidFill>
                <a:cs typeface="Arial" pitchFamily="34" charset="0"/>
              </a:rPr>
              <a:t>: Jan '15 through Feb '15</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Products</a:t>
            </a:r>
            <a:r>
              <a:rPr lang="en-US" sz="1400" dirty="0" smtClean="0">
                <a:solidFill>
                  <a:srgbClr val="000000"/>
                </a:solidFill>
                <a:cs typeface="Arial" pitchFamily="34" charset="0"/>
              </a:rPr>
              <a:t>: P30</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Total customers: </a:t>
            </a:r>
            <a:r>
              <a:rPr lang="en-US" sz="1400" dirty="0" smtClean="0"/>
              <a:t>3563</a:t>
            </a:r>
            <a:endParaRPr lang="en-US" sz="1400" b="1" dirty="0" smtClean="0">
              <a:solidFill>
                <a:srgbClr val="000000"/>
              </a:solidFill>
              <a:cs typeface="Arial" pitchFamily="34" charset="0"/>
            </a:endParaRPr>
          </a:p>
        </p:txBody>
      </p:sp>
      <p:sp>
        <p:nvSpPr>
          <p:cNvPr id="10" name="ColumnHeader"/>
          <p:cNvSpPr>
            <a:spLocks noChangeArrowheads="1"/>
          </p:cNvSpPr>
          <p:nvPr/>
        </p:nvSpPr>
        <p:spPr bwMode="gray">
          <a:xfrm>
            <a:off x="4999476" y="1408208"/>
            <a:ext cx="3905373"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Data manipulation for clustering</a:t>
            </a:r>
            <a:endParaRPr lang="en-US" sz="1600" dirty="0">
              <a:solidFill>
                <a:srgbClr val="000000"/>
              </a:solidFill>
              <a:latin typeface="Arial" pitchFamily="34" charset="0"/>
              <a:cs typeface="Arial" pitchFamily="34" charset="0"/>
            </a:endParaRPr>
          </a:p>
        </p:txBody>
      </p:sp>
      <p:sp>
        <p:nvSpPr>
          <p:cNvPr id="11" name="TextColumnContent"/>
          <p:cNvSpPr>
            <a:spLocks noChangeArrowheads="1"/>
          </p:cNvSpPr>
          <p:nvPr/>
        </p:nvSpPr>
        <p:spPr bwMode="gray">
          <a:xfrm>
            <a:off x="4999476" y="1836833"/>
            <a:ext cx="3664634"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cs typeface="Arial" pitchFamily="34" charset="0"/>
              </a:rPr>
              <a:t>We will prepare an aggregated dataset that will have the following structure:</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For each customer and each day of the week (Mon-Sun):</a:t>
            </a:r>
          </a:p>
          <a:p>
            <a:pPr marL="569913" lvl="2" indent="-166688" fontAlgn="base">
              <a:buClr>
                <a:srgbClr val="177B57"/>
              </a:buClr>
              <a:buSzPct val="100000"/>
              <a:buFont typeface="Arial"/>
              <a:buChar char="–"/>
            </a:pPr>
            <a:r>
              <a:rPr lang="en-US" sz="1400" dirty="0" err="1" smtClean="0">
                <a:solidFill>
                  <a:srgbClr val="000000"/>
                </a:solidFill>
                <a:cs typeface="Arial" pitchFamily="34" charset="0"/>
              </a:rPr>
              <a:t>Avg</a:t>
            </a:r>
            <a:r>
              <a:rPr lang="en-US" sz="1400" dirty="0" smtClean="0">
                <a:solidFill>
                  <a:srgbClr val="000000"/>
                </a:solidFill>
                <a:cs typeface="Arial" pitchFamily="34" charset="0"/>
              </a:rPr>
              <a:t> hourly energy consumption on that day of the week during selected period</a:t>
            </a:r>
          </a:p>
          <a:p>
            <a:endParaRPr lang="en-US" sz="1400" b="1" dirty="0" smtClean="0">
              <a:solidFill>
                <a:srgbClr val="000000"/>
              </a:solidFill>
              <a:cs typeface="Arial" pitchFamily="34" charset="0"/>
            </a:endParaRPr>
          </a:p>
          <a:p>
            <a:endParaRPr lang="en-US" sz="1400" b="1" dirty="0" smtClean="0">
              <a:solidFill>
                <a:srgbClr val="000000"/>
              </a:solidFill>
              <a:cs typeface="Arial" pitchFamily="34" charset="0"/>
            </a:endParaRPr>
          </a:p>
        </p:txBody>
      </p:sp>
      <p:pic>
        <p:nvPicPr>
          <p:cNvPr id="34819" name="Picture 3"/>
          <p:cNvPicPr>
            <a:picLocks noChangeAspect="1" noChangeArrowheads="1"/>
          </p:cNvPicPr>
          <p:nvPr/>
        </p:nvPicPr>
        <p:blipFill>
          <a:blip r:embed="rId2" cstate="print"/>
          <a:srcRect/>
          <a:stretch>
            <a:fillRect/>
          </a:stretch>
        </p:blipFill>
        <p:spPr bwMode="auto">
          <a:xfrm>
            <a:off x="5344997" y="3822893"/>
            <a:ext cx="3052831" cy="2009871"/>
          </a:xfrm>
          <a:prstGeom prst="rect">
            <a:avLst/>
          </a:prstGeom>
          <a:noFill/>
          <a:ln w="9525">
            <a:noFill/>
            <a:miter lim="800000"/>
            <a:headEnd/>
            <a:tailEnd/>
          </a:ln>
        </p:spPr>
      </p:pic>
      <p:sp>
        <p:nvSpPr>
          <p:cNvPr id="15" name="TextBox 14"/>
          <p:cNvSpPr txBox="1"/>
          <p:nvPr/>
        </p:nvSpPr>
        <p:spPr>
          <a:xfrm>
            <a:off x="5427747" y="3510100"/>
            <a:ext cx="2887330" cy="397201"/>
          </a:xfrm>
          <a:prstGeom prst="rect">
            <a:avLst/>
          </a:prstGeom>
          <a:noFill/>
        </p:spPr>
        <p:txBody>
          <a:bodyPr wrap="none" tIns="90000" bIns="90000" rtlCol="0" anchor="t">
            <a:spAutoFit/>
          </a:bodyPr>
          <a:lstStyle/>
          <a:p>
            <a:pPr algn="ctr"/>
            <a:r>
              <a:rPr lang="en-US" sz="1400" b="1" dirty="0" smtClean="0">
                <a:solidFill>
                  <a:schemeClr val="accent1"/>
                </a:solidFill>
                <a:latin typeface="Arial" pitchFamily="34" charset="0"/>
                <a:cs typeface="Arial" pitchFamily="34" charset="0"/>
              </a:rPr>
              <a:t>Aggregated data for clustering</a:t>
            </a:r>
            <a:r>
              <a:rPr lang="en-US" sz="1400" b="1" baseline="30000" dirty="0" smtClean="0">
                <a:solidFill>
                  <a:schemeClr val="accent1"/>
                </a:solidFill>
                <a:latin typeface="Arial" pitchFamily="34" charset="0"/>
                <a:cs typeface="Arial" pitchFamily="34" charset="0"/>
              </a:rPr>
              <a:t>1</a:t>
            </a:r>
            <a:r>
              <a:rPr lang="en-US" sz="1400" b="1" dirty="0" smtClean="0">
                <a:solidFill>
                  <a:schemeClr val="accent1"/>
                </a:solidFill>
                <a:latin typeface="Arial" pitchFamily="34" charset="0"/>
                <a:cs typeface="Arial" pitchFamily="34" charset="0"/>
              </a:rPr>
              <a:t> </a:t>
            </a:r>
          </a:p>
        </p:txBody>
      </p:sp>
      <p:sp>
        <p:nvSpPr>
          <p:cNvPr id="17" name="Oval 16"/>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3</a:t>
            </a:r>
          </a:p>
        </p:txBody>
      </p:sp>
      <p:sp>
        <p:nvSpPr>
          <p:cNvPr id="18" name="TextBox 17"/>
          <p:cNvSpPr txBox="1"/>
          <p:nvPr/>
        </p:nvSpPr>
        <p:spPr>
          <a:xfrm>
            <a:off x="393130" y="-28136"/>
            <a:ext cx="4195314"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weekly energy consumption</a:t>
            </a:r>
          </a:p>
        </p:txBody>
      </p:sp>
      <p:sp>
        <p:nvSpPr>
          <p:cNvPr id="19"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US" sz="800" dirty="0" smtClean="0">
                <a:solidFill>
                  <a:srgbClr val="000000"/>
                </a:solidFill>
                <a:latin typeface="Arial" pitchFamily="34" charset="0"/>
                <a:cs typeface="Arial" pitchFamily="34" charset="0"/>
              </a:rPr>
              <a:t>1. Data preparation also involved removing outliers and incomplete data, more details in full report</a:t>
            </a:r>
          </a:p>
        </p:txBody>
      </p:sp>
      <p:sp>
        <p:nvSpPr>
          <p:cNvPr id="20" name="Right Brace 19"/>
          <p:cNvSpPr/>
          <p:nvPr/>
        </p:nvSpPr>
        <p:spPr>
          <a:xfrm rot="5400000">
            <a:off x="7586639" y="5212075"/>
            <a:ext cx="190500" cy="14318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7077093" y="5970871"/>
            <a:ext cx="1555732" cy="643423"/>
          </a:xfrm>
          <a:prstGeom prst="rect">
            <a:avLst/>
          </a:prstGeom>
          <a:noFill/>
        </p:spPr>
        <p:txBody>
          <a:bodyPr wrap="square" tIns="90000" bIns="90000" rtlCol="0" anchor="t">
            <a:spAutoFit/>
          </a:bodyPr>
          <a:lstStyle/>
          <a:p>
            <a:pPr algn="ctr"/>
            <a:r>
              <a:rPr lang="en-US" sz="1000" dirty="0" smtClean="0">
                <a:solidFill>
                  <a:srgbClr val="000000"/>
                </a:solidFill>
                <a:latin typeface="Arial" pitchFamily="34" charset="0"/>
                <a:cs typeface="Arial" pitchFamily="34" charset="0"/>
              </a:rPr>
              <a:t>Average hourly energy taken across 3 months of data (kWh)</a:t>
            </a:r>
          </a:p>
        </p:txBody>
      </p:sp>
      <p:sp>
        <p:nvSpPr>
          <p:cNvPr id="22" name="Right Brace 21"/>
          <p:cNvSpPr/>
          <p:nvPr/>
        </p:nvSpPr>
        <p:spPr>
          <a:xfrm rot="5400000">
            <a:off x="6500812" y="5618451"/>
            <a:ext cx="190500" cy="6191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824535" y="5999449"/>
            <a:ext cx="1555732" cy="489534"/>
          </a:xfrm>
          <a:prstGeom prst="rect">
            <a:avLst/>
          </a:prstGeom>
          <a:noFill/>
        </p:spPr>
        <p:txBody>
          <a:bodyPr wrap="square" tIns="90000" bIns="90000" rtlCol="0" anchor="t">
            <a:spAutoFit/>
          </a:bodyPr>
          <a:lstStyle/>
          <a:p>
            <a:pPr algn="ctr"/>
            <a:r>
              <a:rPr lang="en-US" sz="1000" dirty="0" smtClean="0">
                <a:solidFill>
                  <a:srgbClr val="000000"/>
                </a:solidFill>
                <a:latin typeface="Arial" pitchFamily="34" charset="0"/>
                <a:cs typeface="Arial" pitchFamily="34" charset="0"/>
              </a:rPr>
              <a:t>0 = Sunday,</a:t>
            </a:r>
          </a:p>
          <a:p>
            <a:pPr algn="ctr"/>
            <a:r>
              <a:rPr lang="en-US" sz="1000" dirty="0" smtClean="0">
                <a:solidFill>
                  <a:srgbClr val="000000"/>
                </a:solidFill>
                <a:latin typeface="Arial" pitchFamily="34" charset="0"/>
                <a:cs typeface="Arial" pitchFamily="34" charset="0"/>
              </a:rPr>
              <a:t>1 = Monday,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runs of k-means algorithm reveal that k=8 seems to be the optimal number of clusters</a:t>
            </a:r>
            <a:endParaRPr lang="en-US" dirty="0"/>
          </a:p>
        </p:txBody>
      </p:sp>
      <p:sp>
        <p:nvSpPr>
          <p:cNvPr id="3" name="Oval 2"/>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3</a:t>
            </a:r>
          </a:p>
        </p:txBody>
      </p:sp>
      <p:sp>
        <p:nvSpPr>
          <p:cNvPr id="4" name="TextBox 3"/>
          <p:cNvSpPr txBox="1"/>
          <p:nvPr/>
        </p:nvSpPr>
        <p:spPr>
          <a:xfrm>
            <a:off x="393130" y="-28136"/>
            <a:ext cx="4195314"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weekly energy consumption</a:t>
            </a:r>
          </a:p>
        </p:txBody>
      </p:sp>
      <p:pic>
        <p:nvPicPr>
          <p:cNvPr id="35842" name="Picture 2"/>
          <p:cNvPicPr>
            <a:picLocks noChangeAspect="1" noChangeArrowheads="1"/>
          </p:cNvPicPr>
          <p:nvPr/>
        </p:nvPicPr>
        <p:blipFill>
          <a:blip r:embed="rId2" cstate="print"/>
          <a:srcRect/>
          <a:stretch>
            <a:fillRect/>
          </a:stretch>
        </p:blipFill>
        <p:spPr bwMode="auto">
          <a:xfrm>
            <a:off x="4761090" y="1362192"/>
            <a:ext cx="4334790" cy="3096126"/>
          </a:xfrm>
          <a:prstGeom prst="rect">
            <a:avLst/>
          </a:prstGeom>
          <a:noFill/>
          <a:ln w="9525">
            <a:noFill/>
            <a:miter lim="800000"/>
            <a:headEnd/>
            <a:tailEnd/>
          </a:ln>
        </p:spPr>
      </p:pic>
      <p:pic>
        <p:nvPicPr>
          <p:cNvPr id="17" name="Picture 16" descr="C:\Users\Moscat Jorge\Downloads\file.png"/>
          <p:cNvPicPr>
            <a:picLocks noChangeArrowheads="1"/>
          </p:cNvPicPr>
          <p:nvPr/>
        </p:nvPicPr>
        <p:blipFill>
          <a:blip r:embed="rId3" cstate="print"/>
          <a:srcRect/>
          <a:stretch>
            <a:fillRect/>
          </a:stretch>
        </p:blipFill>
        <p:spPr bwMode="auto">
          <a:xfrm>
            <a:off x="774276" y="2796216"/>
            <a:ext cx="448253" cy="448253"/>
          </a:xfrm>
          <a:prstGeom prst="rect">
            <a:avLst/>
          </a:prstGeom>
          <a:noFill/>
        </p:spPr>
      </p:pic>
      <p:sp>
        <p:nvSpPr>
          <p:cNvPr id="18" name="TextBox 17"/>
          <p:cNvSpPr txBox="1"/>
          <p:nvPr/>
        </p:nvSpPr>
        <p:spPr>
          <a:xfrm>
            <a:off x="404517" y="3266285"/>
            <a:ext cx="1140056" cy="612645"/>
          </a:xfrm>
          <a:prstGeom prst="rect">
            <a:avLst/>
          </a:prstGeom>
          <a:noFill/>
        </p:spPr>
        <p:txBody>
          <a:bodyPr wrap="none" tIns="90000" bIns="90000" rtlCol="0" anchor="t">
            <a:spAutoFit/>
          </a:bodyPr>
          <a:lstStyle/>
          <a:p>
            <a:pPr algn="ctr"/>
            <a:r>
              <a:rPr lang="en-US" sz="1400" dirty="0" smtClean="0">
                <a:solidFill>
                  <a:srgbClr val="000000"/>
                </a:solidFill>
                <a:latin typeface="Arial" pitchFamily="34" charset="0"/>
                <a:cs typeface="Arial" pitchFamily="34" charset="0"/>
              </a:rPr>
              <a:t>Normalized </a:t>
            </a:r>
          </a:p>
          <a:p>
            <a:pPr algn="ctr"/>
            <a:r>
              <a:rPr lang="en-US" sz="1400" dirty="0" smtClean="0">
                <a:solidFill>
                  <a:srgbClr val="000000"/>
                </a:solidFill>
                <a:latin typeface="Arial" pitchFamily="34" charset="0"/>
                <a:cs typeface="Arial" pitchFamily="34" charset="0"/>
              </a:rPr>
              <a:t>dataset</a:t>
            </a:r>
          </a:p>
        </p:txBody>
      </p:sp>
      <p:sp>
        <p:nvSpPr>
          <p:cNvPr id="19" name="ColumnHeader"/>
          <p:cNvSpPr>
            <a:spLocks noChangeArrowheads="1"/>
          </p:cNvSpPr>
          <p:nvPr/>
        </p:nvSpPr>
        <p:spPr bwMode="gray">
          <a:xfrm>
            <a:off x="4999476" y="1225373"/>
            <a:ext cx="3905373"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20 runs are summarized in a </a:t>
            </a:r>
            <a:r>
              <a:rPr lang="en-US" sz="1600" b="1" dirty="0" err="1" smtClean="0">
                <a:solidFill>
                  <a:srgbClr val="000000"/>
                </a:solidFill>
                <a:latin typeface="Arial" pitchFamily="34" charset="0"/>
                <a:cs typeface="Arial" pitchFamily="34" charset="0"/>
              </a:rPr>
              <a:t>WSS</a:t>
            </a:r>
            <a:r>
              <a:rPr lang="en-US" sz="1600" b="1" dirty="0" smtClean="0">
                <a:solidFill>
                  <a:srgbClr val="000000"/>
                </a:solidFill>
                <a:latin typeface="Arial" pitchFamily="34" charset="0"/>
                <a:cs typeface="Arial" pitchFamily="34" charset="0"/>
              </a:rPr>
              <a:t> plot</a:t>
            </a:r>
            <a:endParaRPr lang="en-US" sz="1600" dirty="0">
              <a:solidFill>
                <a:srgbClr val="000000"/>
              </a:solidFill>
              <a:latin typeface="Arial" pitchFamily="34" charset="0"/>
              <a:cs typeface="Arial" pitchFamily="34" charset="0"/>
            </a:endParaRPr>
          </a:p>
        </p:txBody>
      </p:sp>
      <p:sp>
        <p:nvSpPr>
          <p:cNvPr id="20" name="Right Arrow 19"/>
          <p:cNvSpPr/>
          <p:nvPr/>
        </p:nvSpPr>
        <p:spPr>
          <a:xfrm>
            <a:off x="1462783" y="2925984"/>
            <a:ext cx="512067" cy="190369"/>
          </a:xfrm>
          <a:prstGeom prst="right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21" name="Rectangle 20"/>
          <p:cNvSpPr/>
          <p:nvPr/>
        </p:nvSpPr>
        <p:spPr>
          <a:xfrm>
            <a:off x="2054860" y="2700444"/>
            <a:ext cx="1698244" cy="646492"/>
          </a:xfrm>
          <a:prstGeom prst="rect">
            <a:avLst/>
          </a:prstGeom>
          <a:solidFill>
            <a:schemeClr val="accent1">
              <a:lumMod val="20000"/>
              <a:lumOff val="8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rgbClr val="000000"/>
                </a:solidFill>
                <a:latin typeface="Arial" pitchFamily="34" charset="0"/>
                <a:cs typeface="Arial" pitchFamily="34" charset="0"/>
              </a:rPr>
              <a:t>20 runs of k-means</a:t>
            </a:r>
          </a:p>
          <a:p>
            <a:pPr marL="288925" lvl="1" indent="-174625" fontAlgn="base">
              <a:buClr>
                <a:srgbClr val="177B57"/>
              </a:buClr>
              <a:buSzPct val="100000"/>
              <a:buFont typeface="Arial"/>
              <a:buChar char="•"/>
            </a:pPr>
            <a:r>
              <a:rPr lang="en-US" sz="1400" dirty="0" smtClean="0">
                <a:solidFill>
                  <a:srgbClr val="000000"/>
                </a:solidFill>
                <a:latin typeface="Arial" pitchFamily="34" charset="0"/>
                <a:cs typeface="Arial" pitchFamily="34" charset="0"/>
              </a:rPr>
              <a:t>k=2 to 20</a:t>
            </a:r>
            <a:endParaRPr lang="en-US" sz="1400" dirty="0" smtClean="0">
              <a:solidFill>
                <a:srgbClr val="000000"/>
              </a:solidFill>
              <a:latin typeface="Arial"/>
              <a:cs typeface="Arial" pitchFamily="34" charset="0"/>
            </a:endParaRPr>
          </a:p>
        </p:txBody>
      </p:sp>
      <p:sp>
        <p:nvSpPr>
          <p:cNvPr id="22" name="Right Arrow 21"/>
          <p:cNvSpPr/>
          <p:nvPr/>
        </p:nvSpPr>
        <p:spPr>
          <a:xfrm>
            <a:off x="4016061" y="2925984"/>
            <a:ext cx="430842" cy="190369"/>
          </a:xfrm>
          <a:prstGeom prst="right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23" name="Oval 22"/>
          <p:cNvSpPr/>
          <p:nvPr/>
        </p:nvSpPr>
        <p:spPr>
          <a:xfrm>
            <a:off x="6543675" y="3543243"/>
            <a:ext cx="171450" cy="209550"/>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24" name="TextBox 23"/>
          <p:cNvSpPr txBox="1"/>
          <p:nvPr/>
        </p:nvSpPr>
        <p:spPr>
          <a:xfrm>
            <a:off x="6543675" y="3249392"/>
            <a:ext cx="478016" cy="397201"/>
          </a:xfrm>
          <a:prstGeom prst="rect">
            <a:avLst/>
          </a:prstGeom>
          <a:noFill/>
        </p:spPr>
        <p:txBody>
          <a:bodyPr wrap="none" tIns="90000" bIns="90000" rtlCol="0" anchor="t">
            <a:spAutoFit/>
          </a:bodyPr>
          <a:lstStyle/>
          <a:p>
            <a:pPr algn="ctr"/>
            <a:r>
              <a:rPr lang="en-US" sz="1400" dirty="0" smtClean="0">
                <a:solidFill>
                  <a:schemeClr val="accent1"/>
                </a:solidFill>
                <a:latin typeface="Arial" pitchFamily="34" charset="0"/>
                <a:cs typeface="Arial" pitchFamily="34" charset="0"/>
              </a:rPr>
              <a:t>k=8</a:t>
            </a:r>
          </a:p>
        </p:txBody>
      </p:sp>
      <p:sp>
        <p:nvSpPr>
          <p:cNvPr id="26" name="Right Arrow 25"/>
          <p:cNvSpPr/>
          <p:nvPr/>
        </p:nvSpPr>
        <p:spPr>
          <a:xfrm rot="5400000">
            <a:off x="6707342" y="4540455"/>
            <a:ext cx="430842" cy="190369"/>
          </a:xfrm>
          <a:prstGeom prst="right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pic>
        <p:nvPicPr>
          <p:cNvPr id="35843" name="Picture 3"/>
          <p:cNvPicPr>
            <a:picLocks noChangeAspect="1" noChangeArrowheads="1"/>
          </p:cNvPicPr>
          <p:nvPr/>
        </p:nvPicPr>
        <p:blipFill>
          <a:blip r:embed="rId4" cstate="print"/>
          <a:srcRect/>
          <a:stretch>
            <a:fillRect/>
          </a:stretch>
        </p:blipFill>
        <p:spPr bwMode="auto">
          <a:xfrm>
            <a:off x="5998159" y="5054261"/>
            <a:ext cx="1862037" cy="1329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revealed ~4 clusters of customers with very similar energy usage and a flat weekly pattern</a:t>
            </a:r>
            <a:endParaRPr lang="en-US" dirty="0"/>
          </a:p>
        </p:txBody>
      </p:sp>
      <p:pic>
        <p:nvPicPr>
          <p:cNvPr id="33797" name="Picture 5"/>
          <p:cNvPicPr>
            <a:picLocks noChangeAspect="1" noChangeArrowheads="1"/>
          </p:cNvPicPr>
          <p:nvPr/>
        </p:nvPicPr>
        <p:blipFill>
          <a:blip r:embed="rId3" cstate="print"/>
          <a:srcRect r="18906"/>
          <a:stretch>
            <a:fillRect/>
          </a:stretch>
        </p:blipFill>
        <p:spPr bwMode="auto">
          <a:xfrm>
            <a:off x="342902" y="2832764"/>
            <a:ext cx="4232842" cy="3728172"/>
          </a:xfrm>
          <a:prstGeom prst="rect">
            <a:avLst/>
          </a:prstGeom>
          <a:noFill/>
          <a:ln w="9525">
            <a:noFill/>
            <a:miter lim="800000"/>
            <a:headEnd/>
            <a:tailEnd/>
          </a:ln>
        </p:spPr>
      </p:pic>
      <p:sp>
        <p:nvSpPr>
          <p:cNvPr id="15" name="Oval 14"/>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3</a:t>
            </a:r>
          </a:p>
        </p:txBody>
      </p:sp>
      <p:sp>
        <p:nvSpPr>
          <p:cNvPr id="16" name="TextBox 15"/>
          <p:cNvSpPr txBox="1"/>
          <p:nvPr/>
        </p:nvSpPr>
        <p:spPr>
          <a:xfrm>
            <a:off x="393130" y="-28136"/>
            <a:ext cx="4195314"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weekly energy consumption</a:t>
            </a:r>
          </a:p>
        </p:txBody>
      </p:sp>
      <p:sp>
        <p:nvSpPr>
          <p:cNvPr id="17" name="ColumnHeader"/>
          <p:cNvSpPr>
            <a:spLocks noChangeArrowheads="1"/>
          </p:cNvSpPr>
          <p:nvPr/>
        </p:nvSpPr>
        <p:spPr bwMode="gray">
          <a:xfrm>
            <a:off x="683071" y="1512276"/>
            <a:ext cx="3905373"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Aggregated view of each cluster</a:t>
            </a:r>
            <a:endParaRPr lang="en-US" sz="1600" dirty="0">
              <a:solidFill>
                <a:srgbClr val="000000"/>
              </a:solidFill>
              <a:latin typeface="Arial" pitchFamily="34" charset="0"/>
              <a:cs typeface="Arial" pitchFamily="34" charset="0"/>
            </a:endParaRPr>
          </a:p>
        </p:txBody>
      </p:sp>
      <p:sp>
        <p:nvSpPr>
          <p:cNvPr id="19" name="TextColumnContent"/>
          <p:cNvSpPr>
            <a:spLocks noChangeArrowheads="1"/>
          </p:cNvSpPr>
          <p:nvPr/>
        </p:nvSpPr>
        <p:spPr bwMode="gray">
          <a:xfrm>
            <a:off x="683071" y="1943163"/>
            <a:ext cx="3664634" cy="3602038"/>
          </a:xfrm>
          <a:prstGeom prst="rect">
            <a:avLst/>
          </a:prstGeom>
          <a:noFill/>
          <a:ln w="9525" algn="ctr">
            <a:noFill/>
            <a:miter lim="800000"/>
            <a:headEnd type="none" w="lg" len="lg"/>
            <a:tailEnd type="none" w="lg" len="lg"/>
          </a:ln>
          <a:effectLst/>
        </p:spPr>
        <p:txBody>
          <a:bodyPr tIns="91440" bIns="91440"/>
          <a:lstStyle/>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Averaged together customers in same cluster (clusters 1 through 8)</a:t>
            </a:r>
          </a:p>
          <a:p>
            <a:pPr marL="288925" lvl="1" indent="-174625" fontAlgn="base">
              <a:buClr>
                <a:srgbClr val="177B57"/>
              </a:buClr>
              <a:buSzPct val="100000"/>
              <a:buFont typeface="Arial"/>
              <a:buChar char="•"/>
            </a:pPr>
            <a:r>
              <a:rPr lang="en-US" sz="1200" dirty="0" smtClean="0">
                <a:solidFill>
                  <a:srgbClr val="000000"/>
                </a:solidFill>
                <a:latin typeface="Arial"/>
                <a:cs typeface="Arial" pitchFamily="34" charset="0"/>
              </a:rPr>
              <a:t>Each cluster includes avg. hourly cons per day of the week</a:t>
            </a:r>
          </a:p>
          <a:p>
            <a:pPr fontAlgn="base">
              <a:buClr>
                <a:srgbClr val="000000"/>
              </a:buClr>
              <a:buSzPct val="100000"/>
              <a:buFont typeface=""/>
            </a:pPr>
            <a:endParaRPr lang="en-US" sz="1200" b="1" dirty="0" smtClean="0">
              <a:solidFill>
                <a:srgbClr val="000000"/>
              </a:solidFill>
              <a:latin typeface="Arial"/>
              <a:cs typeface="Arial" pitchFamily="34" charset="0"/>
            </a:endParaRPr>
          </a:p>
          <a:p>
            <a:pPr fontAlgn="base">
              <a:buClr>
                <a:srgbClr val="000000"/>
              </a:buClr>
              <a:buSzPct val="100000"/>
              <a:buFont typeface=""/>
            </a:pPr>
            <a:endParaRPr lang="en-US" sz="1200" b="1" dirty="0" smtClean="0">
              <a:solidFill>
                <a:srgbClr val="000000"/>
              </a:solidFill>
              <a:latin typeface="Arial"/>
              <a:cs typeface="Arial" pitchFamily="34" charset="0"/>
            </a:endParaRPr>
          </a:p>
        </p:txBody>
      </p:sp>
      <p:sp>
        <p:nvSpPr>
          <p:cNvPr id="20" name="ColumnHeader"/>
          <p:cNvSpPr>
            <a:spLocks noChangeArrowheads="1"/>
          </p:cNvSpPr>
          <p:nvPr/>
        </p:nvSpPr>
        <p:spPr bwMode="gray">
          <a:xfrm>
            <a:off x="4994617" y="1512276"/>
            <a:ext cx="4455383"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Conclusions and next steps</a:t>
            </a:r>
            <a:endParaRPr lang="en-US" sz="1600" dirty="0">
              <a:solidFill>
                <a:srgbClr val="000000"/>
              </a:solidFill>
              <a:latin typeface="Arial" pitchFamily="34" charset="0"/>
              <a:cs typeface="Arial" pitchFamily="34" charset="0"/>
            </a:endParaRPr>
          </a:p>
        </p:txBody>
      </p:sp>
      <p:sp>
        <p:nvSpPr>
          <p:cNvPr id="21" name="TextColumnContent"/>
          <p:cNvSpPr>
            <a:spLocks noChangeArrowheads="1"/>
          </p:cNvSpPr>
          <p:nvPr/>
        </p:nvSpPr>
        <p:spPr bwMode="gray">
          <a:xfrm>
            <a:off x="4994616" y="1943163"/>
            <a:ext cx="4455383" cy="3602038"/>
          </a:xfrm>
          <a:prstGeom prst="rect">
            <a:avLst/>
          </a:prstGeom>
          <a:noFill/>
          <a:ln w="9525" algn="ctr">
            <a:noFill/>
            <a:miter lim="800000"/>
            <a:headEnd type="none" w="lg" len="lg"/>
            <a:tailEnd type="none" w="lg" len="lg"/>
          </a:ln>
          <a:effectLst/>
        </p:spPr>
        <p:txBody>
          <a:bodyPr tIns="91440" bIns="91440"/>
          <a:lstStyle/>
          <a:p>
            <a:pPr fontAlgn="base">
              <a:buClr>
                <a:srgbClr val="000000"/>
              </a:buClr>
              <a:buSzPct val="100000"/>
              <a:buFont typeface=""/>
            </a:pPr>
            <a:r>
              <a:rPr lang="en-US" sz="1400" b="1" dirty="0" smtClean="0">
                <a:solidFill>
                  <a:srgbClr val="000000"/>
                </a:solidFill>
                <a:latin typeface="Arial"/>
                <a:cs typeface="Arial" pitchFamily="34" charset="0"/>
              </a:rPr>
              <a:t>Observations from clustering results</a:t>
            </a:r>
          </a:p>
          <a:p>
            <a:pPr marL="288925" lvl="1" indent="-174625" fontAlgn="base">
              <a:buClr>
                <a:srgbClr val="177B57"/>
              </a:buClr>
              <a:buSzPct val="100000"/>
              <a:buFont typeface="Arial"/>
              <a:buChar char="•"/>
            </a:pPr>
            <a:r>
              <a:rPr lang="en-US" sz="1400" b="1" dirty="0" smtClean="0">
                <a:solidFill>
                  <a:schemeClr val="accent1"/>
                </a:solidFill>
                <a:latin typeface="Arial"/>
                <a:cs typeface="Arial" pitchFamily="34" charset="0"/>
              </a:rPr>
              <a:t>Clusters 2, 3, 4, 8</a:t>
            </a:r>
            <a:r>
              <a:rPr lang="en-US" sz="1400" b="1" dirty="0" smtClean="0">
                <a:solidFill>
                  <a:srgbClr val="000000"/>
                </a:solidFill>
                <a:latin typeface="Arial"/>
                <a:cs typeface="Arial" pitchFamily="34" charset="0"/>
              </a:rPr>
              <a:t>:</a:t>
            </a:r>
            <a:r>
              <a:rPr lang="en-US" sz="1400" dirty="0" smtClean="0">
                <a:solidFill>
                  <a:srgbClr val="000000"/>
                </a:solidFill>
                <a:latin typeface="Arial"/>
                <a:cs typeface="Arial" pitchFamily="34" charset="0"/>
              </a:rPr>
              <a:t> share a very similar level of energy usage and a very flat pattern of usage throughout the week </a:t>
            </a:r>
          </a:p>
          <a:p>
            <a:pPr marL="288925" lvl="1" indent="-174625" fontAlgn="base">
              <a:buClr>
                <a:srgbClr val="177B57"/>
              </a:buClr>
              <a:buSzPct val="100000"/>
              <a:buFont typeface="Arial"/>
              <a:buChar char="•"/>
            </a:pPr>
            <a:r>
              <a:rPr lang="en-US" sz="1400" b="1" dirty="0" smtClean="0">
                <a:solidFill>
                  <a:schemeClr val="accent1"/>
                </a:solidFill>
                <a:latin typeface="Arial"/>
                <a:cs typeface="Arial" pitchFamily="34" charset="0"/>
              </a:rPr>
              <a:t>Clusters 1, 7</a:t>
            </a:r>
            <a:r>
              <a:rPr lang="en-US" sz="1400" dirty="0" smtClean="0">
                <a:solidFill>
                  <a:srgbClr val="000000"/>
                </a:solidFill>
                <a:latin typeface="Arial"/>
                <a:cs typeface="Arial" pitchFamily="34" charset="0"/>
              </a:rPr>
              <a:t>: std. dev error bars indicate a very high dispersion therefore, not that relevant</a:t>
            </a:r>
          </a:p>
          <a:p>
            <a:pPr marL="288925" lvl="1" indent="-174625" fontAlgn="base">
              <a:buClr>
                <a:srgbClr val="177B57"/>
              </a:buClr>
              <a:buSzPct val="100000"/>
              <a:buFont typeface="Arial"/>
              <a:buChar char="•"/>
            </a:pPr>
            <a:r>
              <a:rPr lang="en-US" sz="1400" b="1" dirty="0" smtClean="0">
                <a:solidFill>
                  <a:schemeClr val="accent1"/>
                </a:solidFill>
                <a:latin typeface="Arial"/>
                <a:cs typeface="Arial" pitchFamily="34" charset="0"/>
              </a:rPr>
              <a:t>Clusters 5, 6</a:t>
            </a:r>
            <a:r>
              <a:rPr lang="en-US" sz="1400" dirty="0" smtClean="0">
                <a:solidFill>
                  <a:srgbClr val="000000"/>
                </a:solidFill>
                <a:latin typeface="Arial"/>
                <a:cs typeface="Arial" pitchFamily="34" charset="0"/>
              </a:rPr>
              <a:t>: Seem to be an slight spike in energy consumption around the middle of the week</a:t>
            </a:r>
          </a:p>
          <a:p>
            <a:pPr marL="288925" lvl="1" indent="-174625" fontAlgn="base">
              <a:buClr>
                <a:srgbClr val="177B57"/>
              </a:buClr>
              <a:buSzPct val="100000"/>
            </a:pPr>
            <a:endParaRPr lang="en-US" sz="1400" dirty="0" smtClean="0">
              <a:solidFill>
                <a:srgbClr val="000000"/>
              </a:solidFill>
              <a:latin typeface="Arial"/>
              <a:cs typeface="Arial" pitchFamily="34" charset="0"/>
            </a:endParaRPr>
          </a:p>
          <a:p>
            <a:pPr fontAlgn="base">
              <a:buClr>
                <a:srgbClr val="000000"/>
              </a:buClr>
              <a:buSzPct val="100000"/>
              <a:buFont typeface=""/>
            </a:pPr>
            <a:r>
              <a:rPr lang="en-US" sz="1400" dirty="0" smtClean="0">
                <a:solidFill>
                  <a:srgbClr val="000000"/>
                </a:solidFill>
                <a:latin typeface="Arial" pitchFamily="34" charset="0"/>
                <a:cs typeface="Arial" pitchFamily="34" charset="0"/>
              </a:rPr>
              <a:t>Very consistent and flat pattern in terms of energy usage throughout the week. In other words, seem that </a:t>
            </a:r>
            <a:r>
              <a:rPr lang="en-US" sz="1400" b="1" dirty="0" smtClean="0">
                <a:solidFill>
                  <a:srgbClr val="000000"/>
                </a:solidFill>
                <a:latin typeface="Arial" pitchFamily="34" charset="0"/>
                <a:cs typeface="Arial" pitchFamily="34" charset="0"/>
              </a:rPr>
              <a:t>most of the customers spend the same level of energy every day of the week</a:t>
            </a:r>
          </a:p>
          <a:p>
            <a:pPr fontAlgn="base">
              <a:buClr>
                <a:srgbClr val="000000"/>
              </a:buClr>
              <a:buSzPct val="100000"/>
              <a:buFont typeface=""/>
            </a:pPr>
            <a:endParaRPr lang="en-US" sz="1400" b="1" dirty="0" smtClean="0">
              <a:solidFill>
                <a:srgbClr val="000000"/>
              </a:solidFill>
              <a:latin typeface="Arial" pitchFamily="34" charset="0"/>
              <a:cs typeface="Arial" pitchFamily="34" charset="0"/>
            </a:endParaRPr>
          </a:p>
          <a:p>
            <a:pPr fontAlgn="base">
              <a:buClr>
                <a:srgbClr val="000000"/>
              </a:buClr>
              <a:buSzPct val="100000"/>
              <a:buFont typeface=""/>
            </a:pPr>
            <a:r>
              <a:rPr lang="en-US" sz="1400" b="1" dirty="0" smtClean="0">
                <a:solidFill>
                  <a:srgbClr val="000000"/>
                </a:solidFill>
                <a:latin typeface="Arial" pitchFamily="34" charset="0"/>
                <a:cs typeface="Arial" pitchFamily="34" charset="0"/>
              </a:rPr>
              <a:t>Next steps to better model the usage weekly pattern of energy consumption</a:t>
            </a:r>
          </a:p>
          <a:p>
            <a:pPr marL="288925" lvl="1" indent="-174625" fontAlgn="base">
              <a:buClr>
                <a:srgbClr val="177B57"/>
              </a:buClr>
              <a:buSzPct val="100000"/>
              <a:buFont typeface="Arial"/>
              <a:buChar char="•"/>
              <a:tabLst>
                <a:tab pos="3497263" algn="l"/>
              </a:tabLst>
            </a:pPr>
            <a:r>
              <a:rPr lang="en-US" sz="1400" dirty="0" smtClean="0">
                <a:solidFill>
                  <a:srgbClr val="000000"/>
                </a:solidFill>
                <a:latin typeface="Arial" pitchFamily="34" charset="0"/>
                <a:cs typeface="Arial" pitchFamily="34" charset="0"/>
              </a:rPr>
              <a:t>In section 4 we will follow another approach to better group customers based solely on their usage pattern (not including energy amount)</a:t>
            </a:r>
            <a:endParaRPr lang="en-US" sz="1400" dirty="0" smtClean="0">
              <a:solidFill>
                <a:srgbClr val="000000"/>
              </a:solidFill>
              <a:latin typeface="Arial"/>
              <a:cs typeface="Arial" pitchFamily="34" charset="0"/>
            </a:endParaRPr>
          </a:p>
          <a:p>
            <a:pPr fontAlgn="base">
              <a:buClr>
                <a:srgbClr val="000000"/>
              </a:buClr>
              <a:buSzPct val="100000"/>
            </a:pPr>
            <a:endParaRPr lang="en-US" sz="1400" b="1" dirty="0" smtClean="0">
              <a:solidFill>
                <a:srgbClr val="000000"/>
              </a:solidFill>
              <a:latin typeface="Arial" pitchFamily="34" charset="0"/>
              <a:cs typeface="Arial" pitchFamily="34" charset="0"/>
            </a:endParaRPr>
          </a:p>
          <a:p>
            <a:pPr fontAlgn="base">
              <a:buClr>
                <a:srgbClr val="000000"/>
              </a:buClr>
              <a:buSzPct val="100000"/>
              <a:buFont typeface=""/>
            </a:pPr>
            <a:endParaRPr lang="en-US" sz="1400" b="1" dirty="0" smtClean="0">
              <a:solidFill>
                <a:srgbClr val="000000"/>
              </a:solidFill>
              <a:latin typeface="Arial" pitchFamily="34" charset="0"/>
              <a:cs typeface="Arial" pitchFamily="34" charset="0"/>
            </a:endParaRPr>
          </a:p>
          <a:p>
            <a:pPr fontAlgn="base">
              <a:buClr>
                <a:srgbClr val="000000"/>
              </a:buClr>
              <a:buSzPct val="100000"/>
              <a:buFont typeface=""/>
            </a:pPr>
            <a:endParaRPr lang="en-US" sz="1400" b="1" dirty="0" smtClean="0">
              <a:solidFill>
                <a:srgbClr val="000000"/>
              </a:solidFill>
              <a:latin typeface="Arial" pitchFamily="34" charset="0"/>
              <a:cs typeface="Arial" pitchFamily="34" charset="0"/>
            </a:endParaRPr>
          </a:p>
          <a:p>
            <a:pPr fontAlgn="base">
              <a:buClr>
                <a:srgbClr val="000000"/>
              </a:buClr>
              <a:buSzPct val="100000"/>
              <a:buFont typeface=""/>
            </a:pPr>
            <a:endParaRPr lang="en-US" sz="1400" b="1" dirty="0" smtClean="0">
              <a:solidFill>
                <a:srgbClr val="000000"/>
              </a:solidFill>
              <a:latin typeface="Arial" pitchFamily="34" charset="0"/>
              <a:cs typeface="Arial" pitchFamily="34" charset="0"/>
            </a:endParaRPr>
          </a:p>
          <a:p>
            <a:pPr fontAlgn="base">
              <a:buClr>
                <a:srgbClr val="000000"/>
              </a:buClr>
              <a:buSzPct val="100000"/>
              <a:buFont typeface=""/>
            </a:pPr>
            <a:endParaRPr lang="en-US" sz="1400" b="1" dirty="0" smtClean="0">
              <a:solidFill>
                <a:srgbClr val="000000"/>
              </a:solidFill>
              <a:latin typeface="Arial"/>
              <a:cs typeface="Arial" pitchFamily="34" charset="0"/>
            </a:endParaRPr>
          </a:p>
          <a:p>
            <a:pPr fontAlgn="base">
              <a:buClr>
                <a:srgbClr val="000000"/>
              </a:buClr>
              <a:buSzPct val="100000"/>
              <a:buFont typeface=""/>
            </a:pPr>
            <a:endParaRPr lang="en-US" sz="1400" b="1" dirty="0" smtClean="0">
              <a:solidFill>
                <a:srgbClr val="000000"/>
              </a:solidFill>
              <a:latin typeface="Arial"/>
              <a:cs typeface="Arial" pitchFamily="34" charset="0"/>
            </a:endParaRPr>
          </a:p>
        </p:txBody>
      </p:sp>
      <p:sp>
        <p:nvSpPr>
          <p:cNvPr id="10" name="Rectangle 9"/>
          <p:cNvSpPr/>
          <p:nvPr/>
        </p:nvSpPr>
        <p:spPr>
          <a:xfrm>
            <a:off x="1259457" y="3001992"/>
            <a:ext cx="1406105" cy="3260786"/>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1" name="Rectangle 10"/>
          <p:cNvSpPr/>
          <p:nvPr/>
        </p:nvSpPr>
        <p:spPr>
          <a:xfrm>
            <a:off x="4114803" y="3001992"/>
            <a:ext cx="443690" cy="3260786"/>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views of the 8 clusters identified</a:t>
            </a:r>
            <a:endParaRPr lang="en-US" dirty="0"/>
          </a:p>
        </p:txBody>
      </p:sp>
      <p:pic>
        <p:nvPicPr>
          <p:cNvPr id="3" name="Picture 4"/>
          <p:cNvPicPr>
            <a:picLocks noChangeAspect="1" noChangeArrowheads="1"/>
          </p:cNvPicPr>
          <p:nvPr/>
        </p:nvPicPr>
        <p:blipFill>
          <a:blip r:embed="rId2" cstate="print"/>
          <a:srcRect/>
          <a:stretch>
            <a:fillRect/>
          </a:stretch>
        </p:blipFill>
        <p:spPr bwMode="auto">
          <a:xfrm>
            <a:off x="4846470" y="2114025"/>
            <a:ext cx="4425730" cy="3161079"/>
          </a:xfrm>
          <a:prstGeom prst="rect">
            <a:avLst/>
          </a:prstGeom>
          <a:noFill/>
          <a:ln w="9525">
            <a:noFill/>
            <a:miter lim="800000"/>
            <a:headEnd/>
            <a:tailEnd/>
          </a:ln>
        </p:spPr>
      </p:pic>
      <p:pic>
        <p:nvPicPr>
          <p:cNvPr id="4" name="Picture 6"/>
          <p:cNvPicPr>
            <a:picLocks noChangeAspect="1" noChangeArrowheads="1"/>
          </p:cNvPicPr>
          <p:nvPr/>
        </p:nvPicPr>
        <p:blipFill>
          <a:blip r:embed="rId3" cstate="print"/>
          <a:srcRect r="18345"/>
          <a:stretch>
            <a:fillRect/>
          </a:stretch>
        </p:blipFill>
        <p:spPr bwMode="auto">
          <a:xfrm>
            <a:off x="457200" y="1952634"/>
            <a:ext cx="3848100" cy="3366012"/>
          </a:xfrm>
          <a:prstGeom prst="rect">
            <a:avLst/>
          </a:prstGeom>
          <a:noFill/>
          <a:ln w="9525">
            <a:noFill/>
            <a:miter lim="800000"/>
            <a:headEnd/>
            <a:tailEnd/>
          </a:ln>
        </p:spPr>
      </p:pic>
      <p:sp>
        <p:nvSpPr>
          <p:cNvPr id="5" name="ColumnHeader"/>
          <p:cNvSpPr>
            <a:spLocks noChangeArrowheads="1"/>
          </p:cNvSpPr>
          <p:nvPr/>
        </p:nvSpPr>
        <p:spPr bwMode="gray">
          <a:xfrm>
            <a:off x="455611" y="1159725"/>
            <a:ext cx="3905373" cy="677108"/>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Customers data points for each cluster</a:t>
            </a:r>
            <a:endParaRPr lang="en-US" sz="1600" dirty="0">
              <a:solidFill>
                <a:srgbClr val="000000"/>
              </a:solidFill>
              <a:latin typeface="Arial" pitchFamily="34" charset="0"/>
              <a:cs typeface="Arial" pitchFamily="34" charset="0"/>
            </a:endParaRPr>
          </a:p>
        </p:txBody>
      </p:sp>
      <p:sp>
        <p:nvSpPr>
          <p:cNvPr id="6" name="ColumnHeader"/>
          <p:cNvSpPr>
            <a:spLocks noChangeArrowheads="1"/>
          </p:cNvSpPr>
          <p:nvPr/>
        </p:nvSpPr>
        <p:spPr bwMode="gray">
          <a:xfrm>
            <a:off x="4999476" y="1408208"/>
            <a:ext cx="3905373"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Bar plots for each cluster</a:t>
            </a:r>
            <a:endParaRPr lang="en-US" sz="1600" dirty="0">
              <a:solidFill>
                <a:srgbClr val="000000"/>
              </a:solidFill>
              <a:latin typeface="Arial" pitchFamily="34" charset="0"/>
              <a:cs typeface="Arial" pitchFamily="34" charset="0"/>
            </a:endParaRPr>
          </a:p>
        </p:txBody>
      </p:sp>
      <p:sp>
        <p:nvSpPr>
          <p:cNvPr id="7" name="Oval 6"/>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3</a:t>
            </a:r>
          </a:p>
        </p:txBody>
      </p:sp>
      <p:sp>
        <p:nvSpPr>
          <p:cNvPr id="8" name="TextBox 7"/>
          <p:cNvSpPr txBox="1"/>
          <p:nvPr/>
        </p:nvSpPr>
        <p:spPr>
          <a:xfrm>
            <a:off x="393130" y="-28136"/>
            <a:ext cx="4195314"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weekly energy consumption</a:t>
            </a:r>
          </a:p>
        </p:txBody>
      </p:sp>
      <p:cxnSp>
        <p:nvCxnSpPr>
          <p:cNvPr id="10" name="Straight Arrow Connector 9"/>
          <p:cNvCxnSpPr/>
          <p:nvPr/>
        </p:nvCxnSpPr>
        <p:spPr>
          <a:xfrm>
            <a:off x="1088571" y="5007429"/>
            <a:ext cx="0" cy="78377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28571" y="5007429"/>
            <a:ext cx="0" cy="78377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2511" y="5781675"/>
            <a:ext cx="2584362" cy="612645"/>
          </a:xfrm>
          <a:prstGeom prst="rect">
            <a:avLst/>
          </a:prstGeom>
          <a:noFill/>
        </p:spPr>
        <p:txBody>
          <a:bodyPr wrap="none" tIns="90000" bIns="90000" rtlCol="0" anchor="t">
            <a:spAutoFit/>
          </a:bodyPr>
          <a:lstStyle/>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Low number of data points</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High dispersion</a:t>
            </a:r>
          </a:p>
        </p:txBody>
      </p:sp>
      <p:sp>
        <p:nvSpPr>
          <p:cNvPr id="13" name="TextBox 12"/>
          <p:cNvSpPr txBox="1"/>
          <p:nvPr/>
        </p:nvSpPr>
        <p:spPr>
          <a:xfrm>
            <a:off x="3013119" y="5781675"/>
            <a:ext cx="2735044" cy="612645"/>
          </a:xfrm>
          <a:prstGeom prst="rect">
            <a:avLst/>
          </a:prstGeom>
          <a:noFill/>
        </p:spPr>
        <p:txBody>
          <a:bodyPr wrap="none" tIns="90000" bIns="90000" rtlCol="0" anchor="t">
            <a:spAutoFit/>
          </a:bodyPr>
          <a:lstStyle/>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Low number of data points</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High dispersion, clear outlier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19458" name="think-cell Slide" r:id="rId7" imgW="360" imgH="360" progId="TCLayout.ActiveDocument.1">
              <p:embed/>
            </p:oleObj>
          </a:graphicData>
        </a:graphic>
      </p:graphicFrame>
      <p:sp>
        <p:nvSpPr>
          <p:cNvPr id="4" name="Rectangle 3" hidden="1"/>
          <p:cNvSpPr/>
          <p:nvPr>
            <p:custDataLst>
              <p:tags r:id="rId2"/>
            </p:custDataLst>
          </p:nvPr>
        </p:nvSpPr>
        <p:spPr bwMode="gray">
          <a:xfrm>
            <a:off x="0" y="0"/>
            <a:ext cx="158750" cy="158750"/>
          </a:xfrm>
          <a:prstGeom prst="rect">
            <a:avLst/>
          </a:prstGeom>
          <a:solidFill>
            <a:schemeClr val="accent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000" dirty="0" smtClean="0">
              <a:solidFill>
                <a:srgbClr val="000000"/>
              </a:solidFill>
              <a:latin typeface="Arial"/>
              <a:sym typeface="Arial"/>
            </a:endParaRPr>
          </a:p>
        </p:txBody>
      </p:sp>
      <p:sp>
        <p:nvSpPr>
          <p:cNvPr id="2" name="Title 1"/>
          <p:cNvSpPr>
            <a:spLocks noGrp="1"/>
          </p:cNvSpPr>
          <p:nvPr>
            <p:ph type="title"/>
          </p:nvPr>
        </p:nvSpPr>
        <p:spPr/>
        <p:txBody>
          <a:bodyPr/>
          <a:lstStyle/>
          <a:p>
            <a:fld id="{F2771632-0F41-48B6-AD68-9CBAEF71E305}" type="datetime'Agenda'">
              <a:rPr lang="en-US" altLang="en-US" smtClean="0"/>
              <a:pPr/>
              <a:t>Agenda</a:t>
            </a:fld>
            <a:endParaRPr lang="en-US" dirty="0"/>
          </a:p>
        </p:txBody>
      </p:sp>
      <p:sp>
        <p:nvSpPr>
          <p:cNvPr id="33" name="Text Placeholder 12"/>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chemeClr val="tx2"/>
                </a:solidFill>
              </a:rPr>
              <a:t>Introduction: </a:t>
            </a:r>
            <a:r>
              <a:rPr lang="en-US" sz="2000" b="0" dirty="0" smtClean="0">
                <a:solidFill>
                  <a:schemeClr val="tx2"/>
                </a:solidFill>
              </a:rPr>
              <a:t>Objectives and overview of the dataset</a:t>
            </a:r>
            <a:endParaRPr lang="en-US" sz="2000" b="0" dirty="0">
              <a:solidFill>
                <a:schemeClr val="tx2"/>
              </a:solidFill>
            </a:endParaRPr>
          </a:p>
        </p:txBody>
      </p:sp>
      <p:sp>
        <p:nvSpPr>
          <p:cNvPr id="30" name="Text Placeholder 12">
            <a:hlinkClick r:id="rId8" action="ppaction://hlinksldjump"/>
          </p:cNvPr>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rgbClr val="B2B2B2"/>
                </a:solidFill>
              </a:rPr>
              <a:t>Exploratory Analysis: </a:t>
            </a:r>
            <a:r>
              <a:rPr lang="en-US" sz="2000" b="0" dirty="0" smtClean="0">
                <a:solidFill>
                  <a:srgbClr val="B2B2B2"/>
                </a:solidFill>
              </a:rPr>
              <a:t>Reduced dataset</a:t>
            </a:r>
            <a:endParaRPr lang="en-US" sz="2000" b="0" dirty="0">
              <a:solidFill>
                <a:srgbClr val="B2B2B2"/>
              </a:solidFill>
            </a:endParaRPr>
          </a:p>
        </p:txBody>
      </p:sp>
      <p:sp>
        <p:nvSpPr>
          <p:cNvPr id="21" name="Text Placeholder 12">
            <a:hlinkClick r:id="rId9" action="ppaction://hlinksldjump"/>
          </p:cNvPr>
          <p:cNvSpPr>
            <a:spLocks noGrp="1"/>
          </p:cNvSpPr>
          <p:nvPr>
            <p:custDataLst>
              <p:tags r:id="rId5"/>
            </p:custDataLst>
          </p:nvPr>
        </p:nvSpPr>
        <p:spPr bwMode="gray">
          <a:xfrm>
            <a:off x="0" y="3606800"/>
            <a:ext cx="9906000" cy="762000"/>
          </a:xfrm>
          <a:prstGeom prst="rect">
            <a:avLst/>
          </a:prstGeom>
          <a:noFill/>
          <a:effectLst/>
        </p:spPr>
        <p:txBody>
          <a:bodyPr vert="horz" lIns="457200" tIns="228600" rIns="0" bIns="2286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rgbClr val="B2B2B2"/>
                </a:solidFill>
              </a:rPr>
              <a:t>Deep-dive analysis: </a:t>
            </a:r>
            <a:r>
              <a:rPr lang="en-US" sz="2000" b="0" dirty="0" smtClean="0">
                <a:solidFill>
                  <a:srgbClr val="B2B2B2"/>
                </a:solidFill>
              </a:rPr>
              <a:t>Madrid customers</a:t>
            </a:r>
            <a:endParaRPr lang="en-US" sz="2000" b="0" dirty="0">
              <a:solidFill>
                <a:srgbClr val="B2B2B2"/>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clustering customers based on day of the week percentage energy consumption</a:t>
            </a:r>
            <a:endParaRPr lang="en-US" dirty="0"/>
          </a:p>
        </p:txBody>
      </p:sp>
      <p:sp>
        <p:nvSpPr>
          <p:cNvPr id="5" name="ColumnHeader"/>
          <p:cNvSpPr>
            <a:spLocks noChangeArrowheads="1"/>
          </p:cNvSpPr>
          <p:nvPr/>
        </p:nvSpPr>
        <p:spPr bwMode="gray">
          <a:xfrm>
            <a:off x="455611" y="1405946"/>
            <a:ext cx="3905373"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Objectives and context </a:t>
            </a:r>
            <a:endParaRPr lang="en-US" sz="1600" dirty="0">
              <a:solidFill>
                <a:srgbClr val="000000"/>
              </a:solidFill>
              <a:latin typeface="Arial" pitchFamily="34" charset="0"/>
              <a:cs typeface="Arial" pitchFamily="34" charset="0"/>
            </a:endParaRPr>
          </a:p>
        </p:txBody>
      </p:sp>
      <p:sp>
        <p:nvSpPr>
          <p:cNvPr id="6" name="TextColumnContent"/>
          <p:cNvSpPr>
            <a:spLocks noChangeArrowheads="1"/>
          </p:cNvSpPr>
          <p:nvPr/>
        </p:nvSpPr>
        <p:spPr bwMode="gray">
          <a:xfrm>
            <a:off x="457200" y="1836833"/>
            <a:ext cx="3664634" cy="3602038"/>
          </a:xfrm>
          <a:prstGeom prst="rect">
            <a:avLst/>
          </a:prstGeom>
          <a:noFill/>
          <a:ln w="9525" algn="ctr">
            <a:noFill/>
            <a:miter lim="800000"/>
            <a:headEnd type="none" w="lg" len="lg"/>
            <a:tailEnd type="none" w="lg" len="lg"/>
          </a:ln>
          <a:effectLst/>
        </p:spPr>
        <p:txBody>
          <a:bodyPr tIns="91440" bIns="91440"/>
          <a:lstStyle/>
          <a:p>
            <a:pPr fontAlgn="base">
              <a:buClr>
                <a:srgbClr val="000000"/>
              </a:buClr>
              <a:buSzPct val="100000"/>
              <a:buFont typeface=""/>
            </a:pPr>
            <a:r>
              <a:rPr lang="en-US" sz="1400" b="1" dirty="0" smtClean="0">
                <a:solidFill>
                  <a:schemeClr val="accent1"/>
                </a:solidFill>
                <a:latin typeface="Arial"/>
                <a:cs typeface="Arial" pitchFamily="34" charset="0"/>
              </a:rPr>
              <a:t>Goal</a:t>
            </a:r>
            <a:r>
              <a:rPr lang="en-US" sz="1400" b="1" dirty="0" smtClean="0">
                <a:solidFill>
                  <a:srgbClr val="000000"/>
                </a:solidFill>
                <a:latin typeface="Arial"/>
                <a:cs typeface="Arial" pitchFamily="34" charset="0"/>
              </a:rPr>
              <a:t>: group together customers with similar weekly energy usage pattern, following different approach</a:t>
            </a:r>
          </a:p>
          <a:p>
            <a:pPr fontAlgn="base">
              <a:buClr>
                <a:srgbClr val="000000"/>
              </a:buClr>
              <a:buSzPct val="100000"/>
              <a:buFont typeface=""/>
            </a:pPr>
            <a:endParaRPr lang="en-US" sz="1400" b="1" dirty="0" smtClean="0">
              <a:solidFill>
                <a:srgbClr val="000000"/>
              </a:solidFill>
              <a:latin typeface="Arial"/>
              <a:cs typeface="Arial" pitchFamily="34" charset="0"/>
            </a:endParaRPr>
          </a:p>
          <a:p>
            <a:pPr fontAlgn="base">
              <a:buClr>
                <a:srgbClr val="000000"/>
              </a:buClr>
              <a:buSzPct val="100000"/>
              <a:buFont typeface=""/>
            </a:pPr>
            <a:r>
              <a:rPr lang="en-US" sz="1400" b="1" dirty="0" smtClean="0">
                <a:solidFill>
                  <a:srgbClr val="000000"/>
                </a:solidFill>
                <a:latin typeface="Arial"/>
                <a:cs typeface="Arial" pitchFamily="34" charset="0"/>
              </a:rPr>
              <a:t>This clustering analysis will group together customers based on the avg. percentage of energy consumed per day of the week</a:t>
            </a:r>
            <a:endParaRPr lang="en-US" sz="1400" dirty="0" smtClean="0">
              <a:solidFill>
                <a:srgbClr val="000000"/>
              </a:solidFill>
              <a:latin typeface="Arial"/>
              <a:cs typeface="Arial" pitchFamily="34" charset="0"/>
            </a:endParaRP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Previous clustering based on absolute value of energy consumed</a:t>
            </a:r>
          </a:p>
          <a:p>
            <a:pPr marL="288925" lvl="1" indent="-174625" fontAlgn="base">
              <a:buClr>
                <a:srgbClr val="177B57"/>
              </a:buClr>
              <a:buSzPct val="100000"/>
              <a:buFont typeface="Arial"/>
              <a:buChar char="•"/>
            </a:pPr>
            <a:endParaRPr lang="en-US" sz="1400" dirty="0" smtClean="0">
              <a:solidFill>
                <a:srgbClr val="000000"/>
              </a:solidFill>
              <a:latin typeface="Arial"/>
              <a:cs typeface="Arial" pitchFamily="34" charset="0"/>
            </a:endParaRPr>
          </a:p>
          <a:p>
            <a:r>
              <a:rPr lang="en-US" sz="1400" b="1" dirty="0" smtClean="0">
                <a:solidFill>
                  <a:srgbClr val="000000"/>
                </a:solidFill>
                <a:cs typeface="Arial" pitchFamily="34" charset="0"/>
              </a:rPr>
              <a:t>Again, we will be using the following dataset used for clustering analysis:</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City</a:t>
            </a:r>
            <a:r>
              <a:rPr lang="en-US" sz="1400" dirty="0" smtClean="0">
                <a:solidFill>
                  <a:srgbClr val="000000"/>
                </a:solidFill>
                <a:cs typeface="Arial" pitchFamily="34" charset="0"/>
              </a:rPr>
              <a:t>: Madrid</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Dates</a:t>
            </a:r>
            <a:r>
              <a:rPr lang="en-US" sz="1400" dirty="0" smtClean="0">
                <a:solidFill>
                  <a:srgbClr val="000000"/>
                </a:solidFill>
                <a:cs typeface="Arial" pitchFamily="34" charset="0"/>
              </a:rPr>
              <a:t>: Jan '15 through Feb '15</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Products</a:t>
            </a:r>
            <a:r>
              <a:rPr lang="en-US" sz="1400" dirty="0" smtClean="0">
                <a:solidFill>
                  <a:srgbClr val="000000"/>
                </a:solidFill>
                <a:cs typeface="Arial" pitchFamily="34" charset="0"/>
              </a:rPr>
              <a:t>: P30</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Total customers: </a:t>
            </a:r>
            <a:r>
              <a:rPr lang="en-US" sz="1400" dirty="0" smtClean="0"/>
              <a:t>3316</a:t>
            </a:r>
            <a:endParaRPr lang="en-US" sz="1400" b="1" dirty="0" smtClean="0">
              <a:solidFill>
                <a:srgbClr val="000000"/>
              </a:solidFill>
              <a:cs typeface="Arial" pitchFamily="34" charset="0"/>
            </a:endParaRPr>
          </a:p>
        </p:txBody>
      </p:sp>
      <p:sp>
        <p:nvSpPr>
          <p:cNvPr id="10" name="ColumnHeader"/>
          <p:cNvSpPr>
            <a:spLocks noChangeArrowheads="1"/>
          </p:cNvSpPr>
          <p:nvPr/>
        </p:nvSpPr>
        <p:spPr bwMode="gray">
          <a:xfrm>
            <a:off x="4999476" y="1408208"/>
            <a:ext cx="3905373"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Data manipulation for clustering</a:t>
            </a:r>
            <a:endParaRPr lang="en-US" sz="1600" dirty="0">
              <a:solidFill>
                <a:srgbClr val="000000"/>
              </a:solidFill>
              <a:latin typeface="Arial" pitchFamily="34" charset="0"/>
              <a:cs typeface="Arial" pitchFamily="34" charset="0"/>
            </a:endParaRPr>
          </a:p>
        </p:txBody>
      </p:sp>
      <p:sp>
        <p:nvSpPr>
          <p:cNvPr id="11" name="TextColumnContent"/>
          <p:cNvSpPr>
            <a:spLocks noChangeArrowheads="1"/>
          </p:cNvSpPr>
          <p:nvPr/>
        </p:nvSpPr>
        <p:spPr bwMode="gray">
          <a:xfrm>
            <a:off x="4999475" y="1836833"/>
            <a:ext cx="3905373"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cs typeface="Arial" pitchFamily="34" charset="0"/>
              </a:rPr>
              <a:t>We will prepare an aggregated dataset that will have the following structure:</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For each customer and each day of the week (Mon-Sun):</a:t>
            </a:r>
          </a:p>
          <a:p>
            <a:pPr marL="569913" lvl="2" indent="-166688" fontAlgn="base">
              <a:buClr>
                <a:srgbClr val="177B57"/>
              </a:buClr>
              <a:buSzPct val="100000"/>
              <a:buFont typeface="Arial"/>
              <a:buChar char="–"/>
            </a:pPr>
            <a:r>
              <a:rPr lang="en-US" sz="1400" dirty="0" smtClean="0">
                <a:solidFill>
                  <a:srgbClr val="000000"/>
                </a:solidFill>
                <a:cs typeface="Arial" pitchFamily="34" charset="0"/>
              </a:rPr>
              <a:t> % of energy  consumed out of total week  (averaged across the 3 months)</a:t>
            </a:r>
          </a:p>
          <a:p>
            <a:endParaRPr lang="en-US" sz="1400" b="1" dirty="0" smtClean="0">
              <a:solidFill>
                <a:srgbClr val="000000"/>
              </a:solidFill>
              <a:cs typeface="Arial" pitchFamily="34" charset="0"/>
            </a:endParaRPr>
          </a:p>
          <a:p>
            <a:endParaRPr lang="en-US" sz="1400" b="1" dirty="0" smtClean="0">
              <a:solidFill>
                <a:srgbClr val="000000"/>
              </a:solidFill>
              <a:cs typeface="Arial" pitchFamily="34" charset="0"/>
            </a:endParaRPr>
          </a:p>
        </p:txBody>
      </p:sp>
      <p:sp>
        <p:nvSpPr>
          <p:cNvPr id="15" name="TextBox 14"/>
          <p:cNvSpPr txBox="1"/>
          <p:nvPr/>
        </p:nvSpPr>
        <p:spPr>
          <a:xfrm>
            <a:off x="5427747" y="3317145"/>
            <a:ext cx="2887330" cy="397201"/>
          </a:xfrm>
          <a:prstGeom prst="rect">
            <a:avLst/>
          </a:prstGeom>
          <a:noFill/>
        </p:spPr>
        <p:txBody>
          <a:bodyPr wrap="none" tIns="90000" bIns="90000" rtlCol="0" anchor="t">
            <a:spAutoFit/>
          </a:bodyPr>
          <a:lstStyle/>
          <a:p>
            <a:pPr algn="ctr"/>
            <a:r>
              <a:rPr lang="en-US" sz="1400" b="1" dirty="0" smtClean="0">
                <a:solidFill>
                  <a:schemeClr val="accent1"/>
                </a:solidFill>
                <a:latin typeface="Arial" pitchFamily="34" charset="0"/>
                <a:cs typeface="Arial" pitchFamily="34" charset="0"/>
              </a:rPr>
              <a:t>Aggregated data for clustering</a:t>
            </a:r>
            <a:r>
              <a:rPr lang="en-US" sz="1400" b="1" baseline="30000" dirty="0" smtClean="0">
                <a:solidFill>
                  <a:schemeClr val="accent1"/>
                </a:solidFill>
                <a:latin typeface="Arial" pitchFamily="34" charset="0"/>
                <a:cs typeface="Arial" pitchFamily="34" charset="0"/>
              </a:rPr>
              <a:t>1</a:t>
            </a:r>
            <a:r>
              <a:rPr lang="en-US" sz="1400" b="1" dirty="0" smtClean="0">
                <a:solidFill>
                  <a:schemeClr val="accent1"/>
                </a:solidFill>
                <a:latin typeface="Arial" pitchFamily="34" charset="0"/>
                <a:cs typeface="Arial" pitchFamily="34" charset="0"/>
              </a:rPr>
              <a:t> </a:t>
            </a:r>
          </a:p>
        </p:txBody>
      </p:sp>
      <p:sp>
        <p:nvSpPr>
          <p:cNvPr id="17" name="Oval 16"/>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dirty="0" smtClean="0">
                <a:solidFill>
                  <a:schemeClr val="bg1"/>
                </a:solidFill>
                <a:latin typeface="Arial" pitchFamily="34" charset="0"/>
                <a:cs typeface="Arial" pitchFamily="34" charset="0"/>
              </a:rPr>
              <a:t>4</a:t>
            </a:r>
          </a:p>
        </p:txBody>
      </p:sp>
      <p:sp>
        <p:nvSpPr>
          <p:cNvPr id="18" name="TextBox 17"/>
          <p:cNvSpPr txBox="1"/>
          <p:nvPr/>
        </p:nvSpPr>
        <p:spPr>
          <a:xfrm>
            <a:off x="411709" y="-28136"/>
            <a:ext cx="5605956"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day of the week percentage energy consumption</a:t>
            </a:r>
          </a:p>
        </p:txBody>
      </p:sp>
      <p:sp>
        <p:nvSpPr>
          <p:cNvPr id="19"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US" sz="800" dirty="0" smtClean="0">
                <a:solidFill>
                  <a:srgbClr val="000000"/>
                </a:solidFill>
                <a:latin typeface="Arial" pitchFamily="34" charset="0"/>
                <a:cs typeface="Arial" pitchFamily="34" charset="0"/>
              </a:rPr>
              <a:t>1. Data preparation also involved removing outliers and incomplete data and additional data manipulation to calculate percentages, more details in full report</a:t>
            </a:r>
          </a:p>
        </p:txBody>
      </p:sp>
      <p:sp>
        <p:nvSpPr>
          <p:cNvPr id="20" name="Right Brace 19"/>
          <p:cNvSpPr/>
          <p:nvPr/>
        </p:nvSpPr>
        <p:spPr>
          <a:xfrm rot="5400000">
            <a:off x="7586639" y="5019120"/>
            <a:ext cx="190500" cy="14318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7077093" y="5777916"/>
            <a:ext cx="1555732" cy="643423"/>
          </a:xfrm>
          <a:prstGeom prst="rect">
            <a:avLst/>
          </a:prstGeom>
          <a:noFill/>
        </p:spPr>
        <p:txBody>
          <a:bodyPr wrap="square" tIns="90000" bIns="90000" rtlCol="0" anchor="t">
            <a:spAutoFit/>
          </a:bodyPr>
          <a:lstStyle/>
          <a:p>
            <a:pPr algn="ctr"/>
            <a:r>
              <a:rPr lang="en-US" sz="1000" dirty="0" smtClean="0">
                <a:solidFill>
                  <a:srgbClr val="000000"/>
                </a:solidFill>
                <a:latin typeface="Arial" pitchFamily="34" charset="0"/>
                <a:cs typeface="Arial" pitchFamily="34" charset="0"/>
              </a:rPr>
              <a:t>(</a:t>
            </a:r>
            <a:r>
              <a:rPr lang="en-US" sz="1000" dirty="0" err="1" smtClean="0">
                <a:solidFill>
                  <a:srgbClr val="000000"/>
                </a:solidFill>
                <a:latin typeface="Arial" pitchFamily="34" charset="0"/>
                <a:cs typeface="Arial" pitchFamily="34" charset="0"/>
              </a:rPr>
              <a:t>Avg</a:t>
            </a:r>
            <a:r>
              <a:rPr lang="en-US" sz="1000" dirty="0" smtClean="0">
                <a:solidFill>
                  <a:srgbClr val="000000"/>
                </a:solidFill>
                <a:latin typeface="Arial" pitchFamily="34" charset="0"/>
                <a:cs typeface="Arial" pitchFamily="34" charset="0"/>
              </a:rPr>
              <a:t>) % of energy consumed in each given day out of total week</a:t>
            </a:r>
          </a:p>
        </p:txBody>
      </p:sp>
      <p:sp>
        <p:nvSpPr>
          <p:cNvPr id="22" name="Right Brace 21"/>
          <p:cNvSpPr/>
          <p:nvPr/>
        </p:nvSpPr>
        <p:spPr>
          <a:xfrm rot="5400000">
            <a:off x="6500812" y="5425496"/>
            <a:ext cx="190500" cy="6191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824535" y="5806494"/>
            <a:ext cx="1555732" cy="335646"/>
          </a:xfrm>
          <a:prstGeom prst="rect">
            <a:avLst/>
          </a:prstGeom>
          <a:noFill/>
        </p:spPr>
        <p:txBody>
          <a:bodyPr wrap="square" tIns="90000" bIns="90000" rtlCol="0" anchor="t">
            <a:spAutoFit/>
          </a:bodyPr>
          <a:lstStyle/>
          <a:p>
            <a:pPr algn="ctr"/>
            <a:r>
              <a:rPr lang="en-US" sz="1000" dirty="0" smtClean="0">
                <a:solidFill>
                  <a:srgbClr val="000000"/>
                </a:solidFill>
                <a:latin typeface="Arial" pitchFamily="34" charset="0"/>
                <a:cs typeface="Arial" pitchFamily="34" charset="0"/>
              </a:rPr>
              <a:t>0 = </a:t>
            </a:r>
            <a:r>
              <a:rPr lang="en-US" sz="1000" dirty="0" err="1" smtClean="0">
                <a:solidFill>
                  <a:srgbClr val="000000"/>
                </a:solidFill>
                <a:latin typeface="Arial" pitchFamily="34" charset="0"/>
                <a:cs typeface="Arial" pitchFamily="34" charset="0"/>
              </a:rPr>
              <a:t>sunday</a:t>
            </a:r>
            <a:endParaRPr lang="en-US" sz="1000" dirty="0" smtClean="0">
              <a:solidFill>
                <a:srgbClr val="000000"/>
              </a:solidFill>
              <a:latin typeface="Arial" pitchFamily="34" charset="0"/>
              <a:cs typeface="Arial" pitchFamily="34" charset="0"/>
            </a:endParaRPr>
          </a:p>
        </p:txBody>
      </p:sp>
      <p:pic>
        <p:nvPicPr>
          <p:cNvPr id="37891" name="Picture 3"/>
          <p:cNvPicPr>
            <a:picLocks noChangeAspect="1" noChangeArrowheads="1"/>
          </p:cNvPicPr>
          <p:nvPr/>
        </p:nvPicPr>
        <p:blipFill>
          <a:blip r:embed="rId2" cstate="print"/>
          <a:srcRect/>
          <a:stretch>
            <a:fillRect/>
          </a:stretch>
        </p:blipFill>
        <p:spPr bwMode="auto">
          <a:xfrm>
            <a:off x="5344997" y="3629938"/>
            <a:ext cx="3052830" cy="2202826"/>
          </a:xfrm>
          <a:prstGeom prst="rect">
            <a:avLst/>
          </a:prstGeom>
          <a:noFill/>
          <a:ln w="9525">
            <a:noFill/>
            <a:miter lim="800000"/>
            <a:headEnd/>
            <a:tailEnd/>
          </a:ln>
        </p:spPr>
      </p:pic>
      <p:sp>
        <p:nvSpPr>
          <p:cNvPr id="24" name="Callout"/>
          <p:cNvSpPr>
            <a:spLocks noChangeArrowheads="1"/>
          </p:cNvSpPr>
          <p:nvPr/>
        </p:nvSpPr>
        <p:spPr bwMode="gray">
          <a:xfrm>
            <a:off x="2619375" y="5761037"/>
            <a:ext cx="2380101" cy="563563"/>
          </a:xfrm>
          <a:prstGeom prst="rect">
            <a:avLst/>
          </a:prstGeom>
          <a:solidFill>
            <a:schemeClr val="bg1"/>
          </a:solidFill>
          <a:ln w="9525" algn="ctr">
            <a:solidFill>
              <a:schemeClr val="accent1"/>
            </a:solidFill>
            <a:miter lim="800000"/>
            <a:headEnd/>
            <a:tailEnd/>
          </a:ln>
        </p:spPr>
        <p:txBody>
          <a:bodyPr tIns="91440" bIns="91440" anchor="ctr"/>
          <a:lstStyle/>
          <a:p>
            <a:pPr algn="ctr"/>
            <a:r>
              <a:rPr lang="en-US" sz="1100" b="1" dirty="0" smtClean="0">
                <a:solidFill>
                  <a:srgbClr val="000000"/>
                </a:solidFill>
                <a:latin typeface="Arial" pitchFamily="34" charset="0"/>
                <a:cs typeface="Arial" pitchFamily="34" charset="0"/>
              </a:rPr>
              <a:t>E.g.: </a:t>
            </a:r>
            <a:r>
              <a:rPr lang="en-US" sz="1100" dirty="0" smtClean="0">
                <a:solidFill>
                  <a:srgbClr val="000000"/>
                </a:solidFill>
                <a:latin typeface="Arial" pitchFamily="34" charset="0"/>
                <a:cs typeface="Arial" pitchFamily="34" charset="0"/>
              </a:rPr>
              <a:t>client 21457 on average consumes on Mondays ~21% of the total weekly energy bill </a:t>
            </a:r>
            <a:endParaRPr lang="en-US" sz="1100" dirty="0">
              <a:solidFill>
                <a:srgbClr val="000000"/>
              </a:solidFill>
              <a:latin typeface="Arial" pitchFamily="34" charset="0"/>
              <a:cs typeface="Arial" pitchFamily="34" charset="0"/>
            </a:endParaRPr>
          </a:p>
        </p:txBody>
      </p:sp>
      <p:cxnSp>
        <p:nvCxnSpPr>
          <p:cNvPr id="25" name="AutoShape 3"/>
          <p:cNvCxnSpPr>
            <a:cxnSpLocks noChangeShapeType="1"/>
            <a:stCxn id="28" idx="1"/>
            <a:endCxn id="24" idx="0"/>
          </p:cNvCxnSpPr>
          <p:nvPr/>
        </p:nvCxnSpPr>
        <p:spPr bwMode="gray">
          <a:xfrm flipH="1">
            <a:off x="3809426" y="4319587"/>
            <a:ext cx="1441860" cy="1441450"/>
          </a:xfrm>
          <a:prstGeom prst="straightConnector1">
            <a:avLst/>
          </a:prstGeom>
          <a:noFill/>
          <a:ln w="15875">
            <a:solidFill>
              <a:schemeClr val="accent6">
                <a:lumMod val="40000"/>
                <a:lumOff val="60000"/>
              </a:schemeClr>
            </a:solidFill>
            <a:round/>
            <a:headEnd/>
            <a:tailEnd type="triangle" w="lg" len="med"/>
          </a:ln>
        </p:spPr>
      </p:cxnSp>
      <p:sp>
        <p:nvSpPr>
          <p:cNvPr id="28" name="Rectangle 27"/>
          <p:cNvSpPr/>
          <p:nvPr/>
        </p:nvSpPr>
        <p:spPr>
          <a:xfrm>
            <a:off x="5251286" y="4162424"/>
            <a:ext cx="3221202" cy="314325"/>
          </a:xfrm>
          <a:prstGeom prst="rect">
            <a:avLst/>
          </a:prstGeom>
          <a:noFill/>
          <a:ln w="15875">
            <a:solidFill>
              <a:schemeClr val="accent6">
                <a:lumMod val="40000"/>
                <a:lumOff val="60000"/>
              </a:schemeClr>
            </a:solidFill>
            <a:round/>
            <a:headEnd/>
            <a:tailEnd type="triangle" w="lg" len="med"/>
          </a:ln>
        </p:spPr>
        <p:txBody>
          <a:bodyPr tIns="91440" bIns="91440" anchor="ctr"/>
          <a:lstStyle/>
          <a:p>
            <a:pPr algn="ctr"/>
            <a:endParaRPr lang="en-US" sz="1100" b="1" dirty="0" smtClean="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findings: customers in Madrid tend to spend more energy on Mondays and Tuesday</a:t>
            </a:r>
            <a:endParaRPr lang="en-US" dirty="0"/>
          </a:p>
        </p:txBody>
      </p:sp>
      <p:pic>
        <p:nvPicPr>
          <p:cNvPr id="38914" name="Picture 2"/>
          <p:cNvPicPr>
            <a:picLocks noChangeAspect="1" noChangeArrowheads="1"/>
          </p:cNvPicPr>
          <p:nvPr/>
        </p:nvPicPr>
        <p:blipFill>
          <a:blip r:embed="rId2" cstate="print"/>
          <a:srcRect r="16538"/>
          <a:stretch>
            <a:fillRect/>
          </a:stretch>
        </p:blipFill>
        <p:spPr bwMode="auto">
          <a:xfrm>
            <a:off x="393130" y="1654998"/>
            <a:ext cx="5038725" cy="4312036"/>
          </a:xfrm>
          <a:prstGeom prst="rect">
            <a:avLst/>
          </a:prstGeom>
          <a:noFill/>
          <a:ln w="9525">
            <a:noFill/>
            <a:miter lim="800000"/>
            <a:headEnd/>
            <a:tailEnd/>
          </a:ln>
        </p:spPr>
      </p:pic>
      <p:sp>
        <p:nvSpPr>
          <p:cNvPr id="6" name="ColumnHeader"/>
          <p:cNvSpPr>
            <a:spLocks noChangeArrowheads="1"/>
          </p:cNvSpPr>
          <p:nvPr/>
        </p:nvSpPr>
        <p:spPr bwMode="gray">
          <a:xfrm>
            <a:off x="5938002" y="1691696"/>
            <a:ext cx="3329118"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Preliminary findings</a:t>
            </a:r>
            <a:endParaRPr lang="en-US" sz="1600" dirty="0">
              <a:solidFill>
                <a:srgbClr val="000000"/>
              </a:solidFill>
              <a:latin typeface="Arial" pitchFamily="34" charset="0"/>
              <a:cs typeface="Arial" pitchFamily="34" charset="0"/>
            </a:endParaRPr>
          </a:p>
        </p:txBody>
      </p:sp>
      <p:sp>
        <p:nvSpPr>
          <p:cNvPr id="7" name="FlowTriangle"/>
          <p:cNvSpPr>
            <a:spLocks noChangeArrowheads="1"/>
          </p:cNvSpPr>
          <p:nvPr/>
        </p:nvSpPr>
        <p:spPr bwMode="gray">
          <a:xfrm rot="5400000">
            <a:off x="3967644" y="3710646"/>
            <a:ext cx="3505200" cy="266700"/>
          </a:xfrm>
          <a:prstGeom prst="triangle">
            <a:avLst>
              <a:gd name="adj" fmla="val 50000"/>
            </a:avLst>
          </a:prstGeom>
          <a:solidFill>
            <a:srgbClr val="B2B2B2"/>
          </a:solidFill>
          <a:ln w="9525" algn="ctr">
            <a:solidFill>
              <a:srgbClr val="B2B2B2"/>
            </a:solidFill>
            <a:miter lim="800000"/>
            <a:headEnd/>
            <a:tailEnd/>
          </a:ln>
        </p:spPr>
        <p:txBody>
          <a:bodyPr rot="10800000" vert="eaVert" wrap="none" anchor="ctr"/>
          <a:lstStyle/>
          <a:p>
            <a:pPr algn="ctr"/>
            <a:endParaRPr lang="es-ES" sz="1400" b="1" dirty="0">
              <a:solidFill>
                <a:srgbClr val="000000"/>
              </a:solidFill>
              <a:latin typeface="Arial" pitchFamily="34" charset="0"/>
              <a:cs typeface="Arial" pitchFamily="34" charset="0"/>
            </a:endParaRPr>
          </a:p>
        </p:txBody>
      </p:sp>
      <p:sp>
        <p:nvSpPr>
          <p:cNvPr id="8" name="TextColumnContent"/>
          <p:cNvSpPr>
            <a:spLocks noChangeArrowheads="1"/>
          </p:cNvSpPr>
          <p:nvPr/>
        </p:nvSpPr>
        <p:spPr bwMode="gray">
          <a:xfrm>
            <a:off x="5938002" y="2122583"/>
            <a:ext cx="3684300" cy="3602038"/>
          </a:xfrm>
          <a:prstGeom prst="rect">
            <a:avLst/>
          </a:prstGeom>
          <a:noFill/>
          <a:ln w="9525" algn="ctr">
            <a:noFill/>
            <a:miter lim="800000"/>
            <a:headEnd type="none" w="lg" len="lg"/>
            <a:tailEnd type="none" w="lg" len="lg"/>
          </a:ln>
          <a:effectLst/>
        </p:spPr>
        <p:txBody>
          <a:bodyPr tIns="91440" bIns="91440"/>
          <a:lstStyle/>
          <a:p>
            <a:pPr fontAlgn="base">
              <a:buClr>
                <a:srgbClr val="000000"/>
              </a:buClr>
              <a:buSzPct val="100000"/>
              <a:buFont typeface=""/>
            </a:pPr>
            <a:r>
              <a:rPr lang="en-US" sz="1400" b="1" dirty="0" smtClean="0"/>
              <a:t>Aggregated view of how all customers in our dataset on average behave for each day of the week</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Plot is result of aggregating dataset described in previous slide</a:t>
            </a:r>
          </a:p>
          <a:p>
            <a:pPr marL="288925" lvl="1" indent="-174625" fontAlgn="base">
              <a:buClr>
                <a:srgbClr val="177B57"/>
              </a:buClr>
              <a:buSzPct val="100000"/>
              <a:buFont typeface="Arial"/>
              <a:buChar char="•"/>
            </a:pPr>
            <a:endParaRPr lang="en-US" sz="1400" b="1" dirty="0" smtClean="0">
              <a:solidFill>
                <a:srgbClr val="000000"/>
              </a:solidFill>
              <a:latin typeface="Arial"/>
            </a:endParaRPr>
          </a:p>
          <a:p>
            <a:pPr fontAlgn="base">
              <a:buClr>
                <a:srgbClr val="000000"/>
              </a:buClr>
              <a:buSzPct val="100000"/>
              <a:buFont typeface=""/>
            </a:pPr>
            <a:r>
              <a:rPr lang="en-US" sz="1400" b="1" dirty="0" smtClean="0"/>
              <a:t>Customers in Madrid tend to spend more energy on</a:t>
            </a:r>
            <a:r>
              <a:rPr lang="en-US" sz="1400" b="1" dirty="0" smtClean="0">
                <a:solidFill>
                  <a:schemeClr val="accent1"/>
                </a:solidFill>
              </a:rPr>
              <a:t> Mondays and Tuesday</a:t>
            </a:r>
          </a:p>
          <a:p>
            <a:pPr marL="288925" lvl="1" indent="-174625" fontAlgn="base">
              <a:buClr>
                <a:srgbClr val="177B57"/>
              </a:buClr>
              <a:buSzPct val="100000"/>
              <a:buFont typeface="Arial"/>
              <a:buChar char="•"/>
            </a:pPr>
            <a:r>
              <a:rPr lang="en-US" sz="1400" dirty="0" smtClean="0"/>
              <a:t>Customers on average consume ~17% of the total energy spent in the week on these two days (respectively)</a:t>
            </a:r>
            <a:endParaRPr lang="en-US" sz="1400" dirty="0" smtClean="0">
              <a:solidFill>
                <a:srgbClr val="000000"/>
              </a:solidFill>
              <a:latin typeface="Arial"/>
            </a:endParaRPr>
          </a:p>
          <a:p>
            <a:pPr fontAlgn="base">
              <a:buClr>
                <a:srgbClr val="000000"/>
              </a:buClr>
              <a:buSzPct val="100000"/>
              <a:buFont typeface=""/>
            </a:pPr>
            <a:endParaRPr lang="en-US" sz="1400" b="1" dirty="0" smtClean="0">
              <a:solidFill>
                <a:srgbClr val="000000"/>
              </a:solidFill>
              <a:latin typeface="Arial"/>
            </a:endParaRPr>
          </a:p>
          <a:p>
            <a:pPr fontAlgn="base">
              <a:buClr>
                <a:srgbClr val="000000"/>
              </a:buClr>
              <a:buSzPct val="100000"/>
              <a:buFont typeface=""/>
            </a:pPr>
            <a:endParaRPr lang="en-US" sz="1400" dirty="0" smtClean="0">
              <a:solidFill>
                <a:srgbClr val="000000"/>
              </a:solidFill>
              <a:latin typeface="Arial"/>
              <a:cs typeface="Arial" pitchFamily="34" charset="0"/>
            </a:endParaRPr>
          </a:p>
          <a:p>
            <a:endParaRPr lang="en-US" sz="1400" b="1" dirty="0" smtClean="0">
              <a:solidFill>
                <a:srgbClr val="000000"/>
              </a:solidFill>
              <a:cs typeface="Arial" pitchFamily="34" charset="0"/>
            </a:endParaRPr>
          </a:p>
          <a:p>
            <a:endParaRPr lang="en-US" sz="1400" b="1" dirty="0" smtClean="0">
              <a:solidFill>
                <a:srgbClr val="000000"/>
              </a:solidFill>
              <a:cs typeface="Arial" pitchFamily="34" charset="0"/>
            </a:endParaRPr>
          </a:p>
        </p:txBody>
      </p:sp>
      <p:sp>
        <p:nvSpPr>
          <p:cNvPr id="9" name="Rectangle 8"/>
          <p:cNvSpPr/>
          <p:nvPr/>
        </p:nvSpPr>
        <p:spPr>
          <a:xfrm>
            <a:off x="1521558" y="2065996"/>
            <a:ext cx="1252024" cy="3690426"/>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0" name="Oval 9"/>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dirty="0" smtClean="0">
                <a:solidFill>
                  <a:schemeClr val="bg1"/>
                </a:solidFill>
                <a:latin typeface="Arial" pitchFamily="34" charset="0"/>
                <a:cs typeface="Arial" pitchFamily="34" charset="0"/>
              </a:rPr>
              <a:t>4</a:t>
            </a:r>
          </a:p>
        </p:txBody>
      </p:sp>
      <p:sp>
        <p:nvSpPr>
          <p:cNvPr id="11" name="TextBox 10"/>
          <p:cNvSpPr txBox="1"/>
          <p:nvPr/>
        </p:nvSpPr>
        <p:spPr>
          <a:xfrm>
            <a:off x="411709" y="-28136"/>
            <a:ext cx="5605956"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day of the week percentage energy consumption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nvGraphicFramePr>
        <p:xfrm>
          <a:off x="1587" y="1588"/>
          <a:ext cx="1587" cy="1587"/>
        </p:xfrm>
        <a:graphic>
          <a:graphicData uri="http://schemas.openxmlformats.org/presentationml/2006/ole">
            <p:oleObj spid="_x0000_s39940" name="think-cell Slide" r:id="rId3" imgW="360" imgH="360" progId="TCLayout.ActiveDocument.1">
              <p:embed/>
            </p:oleObj>
          </a:graphicData>
        </a:graphic>
      </p:graphicFrame>
      <p:pic>
        <p:nvPicPr>
          <p:cNvPr id="39939" name="Picture 3"/>
          <p:cNvPicPr>
            <a:picLocks noChangeAspect="1" noChangeArrowheads="1"/>
          </p:cNvPicPr>
          <p:nvPr/>
        </p:nvPicPr>
        <p:blipFill>
          <a:blip r:embed="rId4" cstate="print"/>
          <a:srcRect t="11084"/>
          <a:stretch>
            <a:fillRect/>
          </a:stretch>
        </p:blipFill>
        <p:spPr bwMode="auto">
          <a:xfrm>
            <a:off x="4625672" y="1787501"/>
            <a:ext cx="4334790" cy="275295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20 runs of k-means algorithm reveal in this case that k=10 seems to be the optimal number of clusters</a:t>
            </a:r>
            <a:endParaRPr lang="en-US" dirty="0"/>
          </a:p>
        </p:txBody>
      </p:sp>
      <p:pic>
        <p:nvPicPr>
          <p:cNvPr id="7" name="Picture 6" descr="C:\Users\Moscat Jorge\Downloads\file.png"/>
          <p:cNvPicPr>
            <a:picLocks noChangeArrowheads="1"/>
          </p:cNvPicPr>
          <p:nvPr/>
        </p:nvPicPr>
        <p:blipFill>
          <a:blip r:embed="rId5" cstate="print"/>
          <a:srcRect/>
          <a:stretch>
            <a:fillRect/>
          </a:stretch>
        </p:blipFill>
        <p:spPr bwMode="auto">
          <a:xfrm>
            <a:off x="774276" y="2796216"/>
            <a:ext cx="448253" cy="448253"/>
          </a:xfrm>
          <a:prstGeom prst="rect">
            <a:avLst/>
          </a:prstGeom>
          <a:noFill/>
        </p:spPr>
      </p:pic>
      <p:sp>
        <p:nvSpPr>
          <p:cNvPr id="8" name="TextBox 7"/>
          <p:cNvSpPr txBox="1"/>
          <p:nvPr/>
        </p:nvSpPr>
        <p:spPr>
          <a:xfrm>
            <a:off x="404517" y="3266285"/>
            <a:ext cx="1140056" cy="612645"/>
          </a:xfrm>
          <a:prstGeom prst="rect">
            <a:avLst/>
          </a:prstGeom>
          <a:noFill/>
        </p:spPr>
        <p:txBody>
          <a:bodyPr wrap="none" tIns="90000" bIns="90000" rtlCol="0" anchor="t">
            <a:spAutoFit/>
          </a:bodyPr>
          <a:lstStyle/>
          <a:p>
            <a:pPr algn="ctr"/>
            <a:r>
              <a:rPr lang="en-US" sz="1400" dirty="0" smtClean="0">
                <a:solidFill>
                  <a:srgbClr val="000000"/>
                </a:solidFill>
                <a:latin typeface="Arial" pitchFamily="34" charset="0"/>
                <a:cs typeface="Arial" pitchFamily="34" charset="0"/>
              </a:rPr>
              <a:t>Normalized </a:t>
            </a:r>
          </a:p>
          <a:p>
            <a:pPr algn="ctr"/>
            <a:r>
              <a:rPr lang="en-US" sz="1400" dirty="0" smtClean="0">
                <a:solidFill>
                  <a:srgbClr val="000000"/>
                </a:solidFill>
                <a:latin typeface="Arial" pitchFamily="34" charset="0"/>
                <a:cs typeface="Arial" pitchFamily="34" charset="0"/>
              </a:rPr>
              <a:t>dataset</a:t>
            </a:r>
          </a:p>
        </p:txBody>
      </p:sp>
      <p:sp>
        <p:nvSpPr>
          <p:cNvPr id="9" name="ColumnHeader"/>
          <p:cNvSpPr>
            <a:spLocks noChangeArrowheads="1"/>
          </p:cNvSpPr>
          <p:nvPr/>
        </p:nvSpPr>
        <p:spPr bwMode="gray">
          <a:xfrm>
            <a:off x="4999476" y="1225373"/>
            <a:ext cx="3905373"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20 runs are summarized in a </a:t>
            </a:r>
            <a:r>
              <a:rPr lang="en-US" sz="1600" b="1" dirty="0" err="1" smtClean="0">
                <a:solidFill>
                  <a:srgbClr val="000000"/>
                </a:solidFill>
                <a:latin typeface="Arial" pitchFamily="34" charset="0"/>
                <a:cs typeface="Arial" pitchFamily="34" charset="0"/>
              </a:rPr>
              <a:t>WSS</a:t>
            </a:r>
            <a:r>
              <a:rPr lang="en-US" sz="1600" b="1" dirty="0" smtClean="0">
                <a:solidFill>
                  <a:srgbClr val="000000"/>
                </a:solidFill>
                <a:latin typeface="Arial" pitchFamily="34" charset="0"/>
                <a:cs typeface="Arial" pitchFamily="34" charset="0"/>
              </a:rPr>
              <a:t> plot</a:t>
            </a:r>
            <a:endParaRPr lang="en-US" sz="1600" dirty="0">
              <a:solidFill>
                <a:srgbClr val="000000"/>
              </a:solidFill>
              <a:latin typeface="Arial" pitchFamily="34" charset="0"/>
              <a:cs typeface="Arial" pitchFamily="34" charset="0"/>
            </a:endParaRPr>
          </a:p>
        </p:txBody>
      </p:sp>
      <p:sp>
        <p:nvSpPr>
          <p:cNvPr id="10" name="Right Arrow 9"/>
          <p:cNvSpPr/>
          <p:nvPr/>
        </p:nvSpPr>
        <p:spPr>
          <a:xfrm>
            <a:off x="1462783" y="2925984"/>
            <a:ext cx="512067" cy="190369"/>
          </a:xfrm>
          <a:prstGeom prst="right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1" name="Rectangle 10"/>
          <p:cNvSpPr/>
          <p:nvPr/>
        </p:nvSpPr>
        <p:spPr>
          <a:xfrm>
            <a:off x="2054860" y="2700444"/>
            <a:ext cx="1698244" cy="646492"/>
          </a:xfrm>
          <a:prstGeom prst="rect">
            <a:avLst/>
          </a:prstGeom>
          <a:solidFill>
            <a:schemeClr val="accent1">
              <a:lumMod val="20000"/>
              <a:lumOff val="80000"/>
            </a:scheme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rgbClr val="000000"/>
                </a:solidFill>
                <a:latin typeface="Arial" pitchFamily="34" charset="0"/>
                <a:cs typeface="Arial" pitchFamily="34" charset="0"/>
              </a:rPr>
              <a:t>20 runs of k-means</a:t>
            </a:r>
          </a:p>
          <a:p>
            <a:pPr marL="288925" lvl="1" indent="-174625" fontAlgn="base">
              <a:buClr>
                <a:srgbClr val="177B57"/>
              </a:buClr>
              <a:buSzPct val="100000"/>
              <a:buFont typeface="Arial"/>
              <a:buChar char="•"/>
            </a:pPr>
            <a:r>
              <a:rPr lang="en-US" sz="1400" dirty="0" smtClean="0">
                <a:solidFill>
                  <a:srgbClr val="000000"/>
                </a:solidFill>
                <a:latin typeface="Arial" pitchFamily="34" charset="0"/>
                <a:cs typeface="Arial" pitchFamily="34" charset="0"/>
              </a:rPr>
              <a:t>k=2 to 20</a:t>
            </a:r>
            <a:endParaRPr lang="en-US" sz="1400" dirty="0" smtClean="0">
              <a:solidFill>
                <a:srgbClr val="000000"/>
              </a:solidFill>
              <a:latin typeface="Arial"/>
              <a:cs typeface="Arial" pitchFamily="34" charset="0"/>
            </a:endParaRPr>
          </a:p>
        </p:txBody>
      </p:sp>
      <p:sp>
        <p:nvSpPr>
          <p:cNvPr id="12" name="Right Arrow 11"/>
          <p:cNvSpPr/>
          <p:nvPr/>
        </p:nvSpPr>
        <p:spPr>
          <a:xfrm>
            <a:off x="4016061" y="2925984"/>
            <a:ext cx="430842" cy="190369"/>
          </a:xfrm>
          <a:prstGeom prst="right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3" name="Oval 12"/>
          <p:cNvSpPr/>
          <p:nvPr/>
        </p:nvSpPr>
        <p:spPr>
          <a:xfrm>
            <a:off x="6757035" y="3520383"/>
            <a:ext cx="171450" cy="209550"/>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4" name="TextBox 13"/>
          <p:cNvSpPr txBox="1"/>
          <p:nvPr/>
        </p:nvSpPr>
        <p:spPr>
          <a:xfrm>
            <a:off x="6707342" y="3226532"/>
            <a:ext cx="577402" cy="397201"/>
          </a:xfrm>
          <a:prstGeom prst="rect">
            <a:avLst/>
          </a:prstGeom>
          <a:noFill/>
        </p:spPr>
        <p:txBody>
          <a:bodyPr wrap="none" tIns="90000" bIns="90000" rtlCol="0" anchor="t">
            <a:spAutoFit/>
          </a:bodyPr>
          <a:lstStyle/>
          <a:p>
            <a:pPr algn="ctr"/>
            <a:r>
              <a:rPr lang="en-US" sz="1400" dirty="0" smtClean="0">
                <a:solidFill>
                  <a:schemeClr val="accent1"/>
                </a:solidFill>
                <a:latin typeface="Arial" pitchFamily="34" charset="0"/>
                <a:cs typeface="Arial" pitchFamily="34" charset="0"/>
              </a:rPr>
              <a:t>k=10</a:t>
            </a:r>
          </a:p>
        </p:txBody>
      </p:sp>
      <p:pic>
        <p:nvPicPr>
          <p:cNvPr id="39941" name="Picture 5"/>
          <p:cNvPicPr>
            <a:picLocks noChangeAspect="1" noChangeArrowheads="1"/>
          </p:cNvPicPr>
          <p:nvPr/>
        </p:nvPicPr>
        <p:blipFill>
          <a:blip r:embed="rId6" cstate="print"/>
          <a:srcRect/>
          <a:stretch>
            <a:fillRect/>
          </a:stretch>
        </p:blipFill>
        <p:spPr bwMode="auto">
          <a:xfrm>
            <a:off x="5917072" y="4932728"/>
            <a:ext cx="2022826" cy="1444804"/>
          </a:xfrm>
          <a:prstGeom prst="rect">
            <a:avLst/>
          </a:prstGeom>
          <a:noFill/>
          <a:ln w="9525">
            <a:noFill/>
            <a:miter lim="800000"/>
            <a:headEnd/>
            <a:tailEnd/>
          </a:ln>
        </p:spPr>
      </p:pic>
      <p:sp>
        <p:nvSpPr>
          <p:cNvPr id="18" name="Right Arrow 17"/>
          <p:cNvSpPr/>
          <p:nvPr/>
        </p:nvSpPr>
        <p:spPr>
          <a:xfrm rot="5400000">
            <a:off x="6707342" y="4540455"/>
            <a:ext cx="430842" cy="190369"/>
          </a:xfrm>
          <a:prstGeom prst="right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7" name="Oval 16"/>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dirty="0" smtClean="0">
                <a:solidFill>
                  <a:schemeClr val="bg1"/>
                </a:solidFill>
                <a:latin typeface="Arial" pitchFamily="34" charset="0"/>
                <a:cs typeface="Arial" pitchFamily="34" charset="0"/>
              </a:rPr>
              <a:t>4</a:t>
            </a:r>
          </a:p>
        </p:txBody>
      </p:sp>
      <p:sp>
        <p:nvSpPr>
          <p:cNvPr id="19" name="TextBox 18"/>
          <p:cNvSpPr txBox="1"/>
          <p:nvPr/>
        </p:nvSpPr>
        <p:spPr>
          <a:xfrm>
            <a:off x="411709" y="-28136"/>
            <a:ext cx="5605956" cy="317761"/>
          </a:xfrm>
          <a:prstGeom prst="rect">
            <a:avLst/>
          </a:prstGeom>
          <a:noFill/>
        </p:spPr>
        <p:txBody>
          <a:bodyPr wrap="none" lIns="73151" tIns="72000" rIns="73151" bIns="72000" rtlCol="0" anchor="t">
            <a:spAutoFit/>
          </a:bodyPr>
          <a:lstStyle/>
          <a:p>
            <a:pPr algn="ctr"/>
            <a:r>
              <a:rPr lang="en-US" sz="1120" b="1" dirty="0" smtClean="0">
                <a:solidFill>
                  <a:schemeClr val="accent1"/>
                </a:solidFill>
                <a:latin typeface="Arial" pitchFamily="34" charset="0"/>
                <a:cs typeface="Arial" pitchFamily="34" charset="0"/>
              </a:rPr>
              <a:t>Customer clustering based on day of the week percentage energy consumption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clustering approach groups customers based on their weekly usage patterns</a:t>
            </a:r>
            <a:endParaRPr lang="en-US"/>
          </a:p>
        </p:txBody>
      </p:sp>
      <p:pic>
        <p:nvPicPr>
          <p:cNvPr id="40963" name="Picture 3"/>
          <p:cNvPicPr>
            <a:picLocks noChangeAspect="1" noChangeArrowheads="1"/>
          </p:cNvPicPr>
          <p:nvPr/>
        </p:nvPicPr>
        <p:blipFill>
          <a:blip r:embed="rId2" cstate="print"/>
          <a:srcRect/>
          <a:stretch>
            <a:fillRect/>
          </a:stretch>
        </p:blipFill>
        <p:spPr bwMode="auto">
          <a:xfrm>
            <a:off x="1331234" y="1201655"/>
            <a:ext cx="7128782" cy="3683017"/>
          </a:xfrm>
          <a:prstGeom prst="rect">
            <a:avLst/>
          </a:prstGeom>
          <a:noFill/>
          <a:ln w="9525">
            <a:noFill/>
            <a:miter lim="800000"/>
            <a:headEnd/>
            <a:tailEnd/>
          </a:ln>
        </p:spPr>
      </p:pic>
      <p:sp>
        <p:nvSpPr>
          <p:cNvPr id="5" name="Rectangle 4"/>
          <p:cNvSpPr/>
          <p:nvPr/>
        </p:nvSpPr>
        <p:spPr>
          <a:xfrm>
            <a:off x="952500" y="5092700"/>
            <a:ext cx="8128000" cy="1384995"/>
          </a:xfrm>
          <a:prstGeom prst="rect">
            <a:avLst/>
          </a:prstGeom>
          <a:ln>
            <a:solidFill>
              <a:schemeClr val="bg2"/>
            </a:solidFill>
          </a:ln>
        </p:spPr>
        <p:txBody>
          <a:bodyPr wrap="square">
            <a:spAutoFit/>
          </a:bodyPr>
          <a:lstStyle/>
          <a:p>
            <a:r>
              <a:rPr lang="en-US" sz="1200" b="1" smtClean="0"/>
              <a:t>Clustering run on this new dataset seems to have better group together customers that on average exhibit a similar energy usage pattern across the week.  Some key conclusions </a:t>
            </a:r>
          </a:p>
          <a:p>
            <a:pPr marL="288925" lvl="1" indent="-174625" fontAlgn="base">
              <a:buClr>
                <a:srgbClr val="177B57"/>
              </a:buClr>
              <a:buSzPct val="100000"/>
              <a:buFont typeface="Arial"/>
              <a:buChar char="•"/>
            </a:pPr>
            <a:r>
              <a:rPr lang="en-US" sz="1200" smtClean="0"/>
              <a:t>For more than half of the clusters obtained, the error bars look moderately low</a:t>
            </a:r>
          </a:p>
          <a:p>
            <a:pPr marL="288925" lvl="1" indent="-174625" fontAlgn="base">
              <a:buClr>
                <a:srgbClr val="177B57"/>
              </a:buClr>
              <a:buSzPct val="100000"/>
              <a:buFont typeface="Arial"/>
              <a:buChar char="•"/>
            </a:pPr>
            <a:r>
              <a:rPr lang="en-US" sz="1200" b="1" smtClean="0">
                <a:solidFill>
                  <a:srgbClr val="000000"/>
                </a:solidFill>
              </a:rPr>
              <a:t>Clusters 1, 2, 3, 5, 7:  </a:t>
            </a:r>
            <a:r>
              <a:rPr lang="en-US" sz="1200" smtClean="0">
                <a:solidFill>
                  <a:srgbClr val="000000"/>
                </a:solidFill>
              </a:rPr>
              <a:t>customers in these clusters tend to spend more on Mondays and Tuesdays and less during the weekends</a:t>
            </a:r>
          </a:p>
          <a:p>
            <a:pPr marL="288925" lvl="1" indent="-174625" fontAlgn="base">
              <a:buClr>
                <a:srgbClr val="177B57"/>
              </a:buClr>
              <a:buSzPct val="100000"/>
              <a:buFont typeface="Arial"/>
              <a:buChar char="•"/>
            </a:pPr>
            <a:r>
              <a:rPr lang="en-US" sz="1200" b="1" smtClean="0">
                <a:solidFill>
                  <a:srgbClr val="000000"/>
                </a:solidFill>
              </a:rPr>
              <a:t>Clusters 4, 8, 10:</a:t>
            </a:r>
            <a:r>
              <a:rPr lang="en-US" sz="1200" smtClean="0">
                <a:solidFill>
                  <a:srgbClr val="000000"/>
                </a:solidFill>
              </a:rPr>
              <a:t> seems to spend significantly more at least in one of the weekend</a:t>
            </a:r>
          </a:p>
          <a:p>
            <a:pPr marL="288925" lvl="1" indent="-174625" fontAlgn="base">
              <a:buClr>
                <a:srgbClr val="177B57"/>
              </a:buClr>
              <a:buSzPct val="100000"/>
              <a:buFont typeface="Arial"/>
              <a:buChar char="•"/>
            </a:pPr>
            <a:r>
              <a:rPr lang="en-US" sz="1200" smtClean="0">
                <a:solidFill>
                  <a:srgbClr val="000000"/>
                </a:solidFill>
              </a:rPr>
              <a:t>On average customers tend to spend on a single day no more than 20% of their total weekly energy consumption</a:t>
            </a:r>
            <a:endParaRPr lang="en-US" sz="1200" smtClean="0">
              <a:solidFill>
                <a:srgbClr val="000000"/>
              </a:solidFill>
              <a:latin typeface="Arial"/>
            </a:endParaRPr>
          </a:p>
        </p:txBody>
      </p:sp>
      <p:sp>
        <p:nvSpPr>
          <p:cNvPr id="6" name="Callout"/>
          <p:cNvSpPr>
            <a:spLocks noChangeArrowheads="1"/>
          </p:cNvSpPr>
          <p:nvPr/>
        </p:nvSpPr>
        <p:spPr bwMode="gray">
          <a:xfrm>
            <a:off x="7717859" y="1656273"/>
            <a:ext cx="1484313" cy="390728"/>
          </a:xfrm>
          <a:prstGeom prst="rect">
            <a:avLst/>
          </a:prstGeom>
          <a:solidFill>
            <a:schemeClr val="accent1">
              <a:lumMod val="20000"/>
              <a:lumOff val="80000"/>
              <a:alpha val="61000"/>
            </a:schemeClr>
          </a:solidFill>
          <a:ln w="19050" algn="ctr">
            <a:solidFill>
              <a:schemeClr val="accent1"/>
            </a:solidFill>
            <a:miter lim="800000"/>
            <a:headEnd/>
            <a:tailEnd/>
          </a:ln>
        </p:spPr>
        <p:txBody>
          <a:bodyPr tIns="91440" bIns="91440" anchor="ctr"/>
          <a:lstStyle/>
          <a:p>
            <a:pPr algn="ctr"/>
            <a:r>
              <a:rPr lang="en-US" sz="1050" dirty="0" smtClean="0">
                <a:solidFill>
                  <a:srgbClr val="000000"/>
                </a:solidFill>
                <a:latin typeface="Arial" pitchFamily="34" charset="0"/>
                <a:cs typeface="Arial" pitchFamily="34" charset="0"/>
              </a:rPr>
              <a:t>"Stay-home weekends" cluster</a:t>
            </a:r>
            <a:endParaRPr lang="en-US" sz="1050" dirty="0">
              <a:solidFill>
                <a:srgbClr val="000000"/>
              </a:solidFill>
              <a:latin typeface="Arial" pitchFamily="34" charset="0"/>
              <a:cs typeface="Arial" pitchFamily="34" charset="0"/>
            </a:endParaRPr>
          </a:p>
        </p:txBody>
      </p:sp>
      <p:cxnSp>
        <p:nvCxnSpPr>
          <p:cNvPr id="7" name="AutoShape 3"/>
          <p:cNvCxnSpPr>
            <a:cxnSpLocks noChangeShapeType="1"/>
            <a:stCxn id="6" idx="1"/>
          </p:cNvCxnSpPr>
          <p:nvPr/>
        </p:nvCxnSpPr>
        <p:spPr bwMode="gray">
          <a:xfrm flipH="1">
            <a:off x="6504217" y="1851637"/>
            <a:ext cx="1213642" cy="195364"/>
          </a:xfrm>
          <a:prstGeom prst="straightConnector1">
            <a:avLst/>
          </a:prstGeom>
          <a:noFill/>
          <a:ln w="9525">
            <a:solidFill>
              <a:schemeClr val="accent1"/>
            </a:solidFill>
            <a:round/>
            <a:headEnd/>
            <a:tailEnd type="triangle"/>
          </a:ln>
        </p:spPr>
      </p:cxnSp>
      <p:sp>
        <p:nvSpPr>
          <p:cNvPr id="8" name="Oval 7"/>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4</a:t>
            </a:r>
          </a:p>
        </p:txBody>
      </p:sp>
      <p:sp>
        <p:nvSpPr>
          <p:cNvPr id="9" name="TextBox 8"/>
          <p:cNvSpPr txBox="1"/>
          <p:nvPr/>
        </p:nvSpPr>
        <p:spPr>
          <a:xfrm>
            <a:off x="411709" y="-28136"/>
            <a:ext cx="5605956" cy="317761"/>
          </a:xfrm>
          <a:prstGeom prst="rect">
            <a:avLst/>
          </a:prstGeom>
          <a:noFill/>
        </p:spPr>
        <p:txBody>
          <a:bodyPr wrap="none" lIns="73151" tIns="72000" rIns="73151" bIns="72000" rtlCol="0" anchor="t">
            <a:spAutoFit/>
          </a:bodyPr>
          <a:lstStyle/>
          <a:p>
            <a:pPr algn="ctr"/>
            <a:r>
              <a:rPr lang="en-US" sz="1120" b="1" smtClean="0">
                <a:solidFill>
                  <a:schemeClr val="accent1"/>
                </a:solidFill>
                <a:latin typeface="Arial" pitchFamily="34" charset="0"/>
                <a:cs typeface="Arial" pitchFamily="34" charset="0"/>
              </a:rPr>
              <a:t>Customer clustering based on day of the week percentage energy consumption</a:t>
            </a:r>
          </a:p>
        </p:txBody>
      </p:sp>
      <p:sp>
        <p:nvSpPr>
          <p:cNvPr id="10" name="Callout"/>
          <p:cNvSpPr>
            <a:spLocks noChangeArrowheads="1"/>
          </p:cNvSpPr>
          <p:nvPr/>
        </p:nvSpPr>
        <p:spPr bwMode="gray">
          <a:xfrm>
            <a:off x="3236435" y="4071670"/>
            <a:ext cx="1818644" cy="405711"/>
          </a:xfrm>
          <a:prstGeom prst="rect">
            <a:avLst/>
          </a:prstGeom>
          <a:solidFill>
            <a:schemeClr val="accent1">
              <a:lumMod val="20000"/>
              <a:lumOff val="80000"/>
              <a:alpha val="61000"/>
            </a:schemeClr>
          </a:solidFill>
          <a:ln w="19050" algn="ctr">
            <a:solidFill>
              <a:schemeClr val="accent1"/>
            </a:solidFill>
            <a:miter lim="800000"/>
            <a:headEnd/>
            <a:tailEnd/>
          </a:ln>
        </p:spPr>
        <p:txBody>
          <a:bodyPr tIns="91440" bIns="91440" anchor="ctr"/>
          <a:lstStyle/>
          <a:p>
            <a:pPr algn="ctr"/>
            <a:r>
              <a:rPr lang="en-US" sz="1050" smtClean="0">
                <a:solidFill>
                  <a:srgbClr val="000000"/>
                </a:solidFill>
                <a:latin typeface="Arial" pitchFamily="34" charset="0"/>
                <a:cs typeface="Arial" pitchFamily="34" charset="0"/>
              </a:rPr>
              <a:t>"Mon-Tues heavy energy usage" cluster</a:t>
            </a:r>
            <a:endParaRPr lang="en-US" sz="1050">
              <a:solidFill>
                <a:srgbClr val="000000"/>
              </a:solidFill>
              <a:latin typeface="Arial" pitchFamily="34" charset="0"/>
              <a:cs typeface="Arial" pitchFamily="34" charset="0"/>
            </a:endParaRPr>
          </a:p>
        </p:txBody>
      </p:sp>
      <p:cxnSp>
        <p:nvCxnSpPr>
          <p:cNvPr id="12" name="AutoShape 3"/>
          <p:cNvCxnSpPr>
            <a:cxnSpLocks noChangeShapeType="1"/>
            <a:stCxn id="10" idx="0"/>
          </p:cNvCxnSpPr>
          <p:nvPr/>
        </p:nvCxnSpPr>
        <p:spPr bwMode="gray">
          <a:xfrm flipH="1" flipV="1">
            <a:off x="3149601" y="3377244"/>
            <a:ext cx="996156" cy="694426"/>
          </a:xfrm>
          <a:prstGeom prst="straightConnector1">
            <a:avLst/>
          </a:prstGeom>
          <a:noFill/>
          <a:ln w="9525">
            <a:solidFill>
              <a:schemeClr val="accent1"/>
            </a:solidFill>
            <a:round/>
            <a:headEnd/>
            <a:tailEnd type="triangle"/>
          </a:ln>
        </p:spPr>
      </p:cxnSp>
      <p:cxnSp>
        <p:nvCxnSpPr>
          <p:cNvPr id="15" name="AutoShape 3"/>
          <p:cNvCxnSpPr>
            <a:cxnSpLocks noChangeShapeType="1"/>
            <a:stCxn id="10" idx="0"/>
          </p:cNvCxnSpPr>
          <p:nvPr/>
        </p:nvCxnSpPr>
        <p:spPr bwMode="gray">
          <a:xfrm flipV="1">
            <a:off x="4145757" y="3156582"/>
            <a:ext cx="152401" cy="915088"/>
          </a:xfrm>
          <a:prstGeom prst="straightConnector1">
            <a:avLst/>
          </a:prstGeom>
          <a:noFill/>
          <a:ln w="9525">
            <a:solidFill>
              <a:schemeClr val="accent1"/>
            </a:solidFill>
            <a:round/>
            <a:headEnd/>
            <a:tailEnd type="triangle"/>
          </a:ln>
        </p:spPr>
      </p:cxnSp>
      <p:cxnSp>
        <p:nvCxnSpPr>
          <p:cNvPr id="20" name="AutoShape 3"/>
          <p:cNvCxnSpPr>
            <a:cxnSpLocks noChangeShapeType="1"/>
            <a:endCxn id="10" idx="0"/>
          </p:cNvCxnSpPr>
          <p:nvPr/>
        </p:nvCxnSpPr>
        <p:spPr bwMode="gray">
          <a:xfrm flipH="1">
            <a:off x="4145757" y="3545457"/>
            <a:ext cx="1426908" cy="526213"/>
          </a:xfrm>
          <a:prstGeom prst="straightConnector1">
            <a:avLst/>
          </a:prstGeom>
          <a:noFill/>
          <a:ln w="9525">
            <a:solidFill>
              <a:schemeClr val="accent1"/>
            </a:solidFill>
            <a:round/>
            <a:headEnd type="triangle"/>
            <a:tailEnd type="none"/>
          </a:ln>
        </p:spPr>
      </p:cxnSp>
      <p:cxnSp>
        <p:nvCxnSpPr>
          <p:cNvPr id="24" name="AutoShape 3"/>
          <p:cNvCxnSpPr>
            <a:cxnSpLocks noChangeShapeType="1"/>
            <a:endCxn id="10" idx="0"/>
          </p:cNvCxnSpPr>
          <p:nvPr/>
        </p:nvCxnSpPr>
        <p:spPr bwMode="gray">
          <a:xfrm flipH="1">
            <a:off x="4145757" y="3308981"/>
            <a:ext cx="742156" cy="762689"/>
          </a:xfrm>
          <a:prstGeom prst="straightConnector1">
            <a:avLst/>
          </a:prstGeom>
          <a:noFill/>
          <a:ln w="9525">
            <a:solidFill>
              <a:schemeClr val="accent1"/>
            </a:solidFill>
            <a:round/>
            <a:headEnd type="triangle"/>
            <a:tailEnd type="none"/>
          </a:ln>
        </p:spPr>
      </p:cxnSp>
      <p:sp>
        <p:nvSpPr>
          <p:cNvPr id="47" name="FlowTriangle"/>
          <p:cNvSpPr>
            <a:spLocks noChangeArrowheads="1"/>
          </p:cNvSpPr>
          <p:nvPr/>
        </p:nvSpPr>
        <p:spPr bwMode="gray">
          <a:xfrm rot="10800000">
            <a:off x="3775036" y="4908544"/>
            <a:ext cx="2482930" cy="120637"/>
          </a:xfrm>
          <a:prstGeom prst="triangle">
            <a:avLst>
              <a:gd name="adj" fmla="val 50000"/>
            </a:avLst>
          </a:prstGeom>
          <a:solidFill>
            <a:schemeClr val="tx2">
              <a:lumMod val="40000"/>
              <a:lumOff val="60000"/>
            </a:schemeClr>
          </a:solidFill>
          <a:ln w="9525" algn="ctr">
            <a:solidFill>
              <a:srgbClr val="E2E2E2"/>
            </a:solidFill>
            <a:miter lim="800000"/>
            <a:headEnd/>
            <a:tailEnd/>
          </a:ln>
        </p:spPr>
        <p:txBody>
          <a:bodyPr rot="10800000" vert="eaVert" wrap="none" anchor="ctr"/>
          <a:lstStyle/>
          <a:p>
            <a:pPr algn="ctr"/>
            <a:endParaRPr lang="es-ES" sz="1400" b="1" dirty="0">
              <a:solidFill>
                <a:srgbClr val="000000"/>
              </a:solidFill>
              <a:latin typeface="Arial" pitchFamily="34" charset="0"/>
              <a:cs typeface="Arial" pitchFamily="34" charset="0"/>
            </a:endParaRPr>
          </a:p>
        </p:txBody>
      </p:sp>
      <p:sp>
        <p:nvSpPr>
          <p:cNvPr id="51" name="Freeform 10"/>
          <p:cNvSpPr>
            <a:spLocks/>
          </p:cNvSpPr>
          <p:nvPr/>
        </p:nvSpPr>
        <p:spPr bwMode="gray">
          <a:xfrm>
            <a:off x="885826" y="4884672"/>
            <a:ext cx="295580" cy="241276"/>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s-ES" sz="1400" b="1">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views of the 10 clusters identified</a:t>
            </a:r>
            <a:endParaRPr lang="en-US" dirty="0"/>
          </a:p>
        </p:txBody>
      </p:sp>
      <p:pic>
        <p:nvPicPr>
          <p:cNvPr id="41986" name="Picture 2"/>
          <p:cNvPicPr>
            <a:picLocks noChangeAspect="1" noChangeArrowheads="1"/>
          </p:cNvPicPr>
          <p:nvPr/>
        </p:nvPicPr>
        <p:blipFill>
          <a:blip r:embed="rId2" cstate="print"/>
          <a:srcRect/>
          <a:stretch>
            <a:fillRect/>
          </a:stretch>
        </p:blipFill>
        <p:spPr bwMode="auto">
          <a:xfrm>
            <a:off x="283028" y="2639589"/>
            <a:ext cx="4492171" cy="2320836"/>
          </a:xfrm>
          <a:prstGeom prst="rect">
            <a:avLst/>
          </a:prstGeom>
          <a:noFill/>
          <a:ln w="9525">
            <a:noFill/>
            <a:miter lim="800000"/>
            <a:headEnd/>
            <a:tailEnd/>
          </a:ln>
        </p:spPr>
      </p:pic>
      <p:pic>
        <p:nvPicPr>
          <p:cNvPr id="41987" name="Picture 3"/>
          <p:cNvPicPr>
            <a:picLocks noChangeAspect="1" noChangeArrowheads="1"/>
          </p:cNvPicPr>
          <p:nvPr/>
        </p:nvPicPr>
        <p:blipFill>
          <a:blip r:embed="rId3" cstate="print"/>
          <a:srcRect/>
          <a:stretch>
            <a:fillRect/>
          </a:stretch>
        </p:blipFill>
        <p:spPr bwMode="auto">
          <a:xfrm>
            <a:off x="5231591" y="2639589"/>
            <a:ext cx="3855357" cy="2753690"/>
          </a:xfrm>
          <a:prstGeom prst="rect">
            <a:avLst/>
          </a:prstGeom>
          <a:noFill/>
          <a:ln w="9525">
            <a:noFill/>
            <a:miter lim="800000"/>
            <a:headEnd/>
            <a:tailEnd/>
          </a:ln>
        </p:spPr>
      </p:pic>
      <p:sp>
        <p:nvSpPr>
          <p:cNvPr id="5" name="ColumnHeader"/>
          <p:cNvSpPr>
            <a:spLocks noChangeArrowheads="1"/>
          </p:cNvSpPr>
          <p:nvPr/>
        </p:nvSpPr>
        <p:spPr bwMode="gray">
          <a:xfrm>
            <a:off x="369319" y="1891721"/>
            <a:ext cx="4319588" cy="430887"/>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Customers data points for each cluster</a:t>
            </a:r>
            <a:endParaRPr lang="en-US" sz="1600" dirty="0">
              <a:solidFill>
                <a:srgbClr val="000000"/>
              </a:solidFill>
              <a:latin typeface="Arial" pitchFamily="34" charset="0"/>
              <a:cs typeface="Arial" pitchFamily="34" charset="0"/>
            </a:endParaRPr>
          </a:p>
        </p:txBody>
      </p:sp>
      <p:sp>
        <p:nvSpPr>
          <p:cNvPr id="6" name="ColumnHeader"/>
          <p:cNvSpPr>
            <a:spLocks noChangeArrowheads="1"/>
          </p:cNvSpPr>
          <p:nvPr/>
        </p:nvSpPr>
        <p:spPr bwMode="gray">
          <a:xfrm>
            <a:off x="4999476" y="1893983"/>
            <a:ext cx="4319587"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Bar plots for each cluster</a:t>
            </a:r>
            <a:endParaRPr lang="en-US" sz="1600" dirty="0">
              <a:solidFill>
                <a:srgbClr val="000000"/>
              </a:solidFill>
              <a:latin typeface="Arial" pitchFamily="34" charset="0"/>
              <a:cs typeface="Arial" pitchFamily="34" charset="0"/>
            </a:endParaRPr>
          </a:p>
        </p:txBody>
      </p:sp>
      <p:sp>
        <p:nvSpPr>
          <p:cNvPr id="7" name="Oval 6"/>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4</a:t>
            </a:r>
          </a:p>
        </p:txBody>
      </p:sp>
      <p:sp>
        <p:nvSpPr>
          <p:cNvPr id="8" name="TextBox 7"/>
          <p:cNvSpPr txBox="1"/>
          <p:nvPr/>
        </p:nvSpPr>
        <p:spPr>
          <a:xfrm>
            <a:off x="411709" y="-28136"/>
            <a:ext cx="5605956" cy="317761"/>
          </a:xfrm>
          <a:prstGeom prst="rect">
            <a:avLst/>
          </a:prstGeom>
          <a:noFill/>
        </p:spPr>
        <p:txBody>
          <a:bodyPr wrap="none" lIns="73151" tIns="72000" rIns="73151" bIns="72000" rtlCol="0" anchor="t">
            <a:spAutoFit/>
          </a:bodyPr>
          <a:lstStyle/>
          <a:p>
            <a:pPr algn="ctr"/>
            <a:r>
              <a:rPr lang="en-US" sz="1120" b="1" smtClean="0">
                <a:solidFill>
                  <a:schemeClr val="accent1"/>
                </a:solidFill>
                <a:latin typeface="Arial" pitchFamily="34" charset="0"/>
                <a:cs typeface="Arial" pitchFamily="34" charset="0"/>
              </a:rPr>
              <a:t>Customer clustering based on day of the week percentage energy consumption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energy usage can help identify when customers are away from home</a:t>
            </a:r>
            <a:endParaRPr lang="en-US" dirty="0"/>
          </a:p>
        </p:txBody>
      </p:sp>
      <p:sp>
        <p:nvSpPr>
          <p:cNvPr id="3" name="Rectangle 3"/>
          <p:cNvSpPr>
            <a:spLocks noChangeArrowheads="1"/>
          </p:cNvSpPr>
          <p:nvPr/>
        </p:nvSpPr>
        <p:spPr bwMode="gray">
          <a:xfrm>
            <a:off x="2021037" y="1384301"/>
            <a:ext cx="5856870" cy="955674"/>
          </a:xfrm>
          <a:prstGeom prst="rect">
            <a:avLst/>
          </a:prstGeom>
          <a:noFill/>
          <a:ln w="9525" algn="ctr">
            <a:solidFill>
              <a:schemeClr val="bg2"/>
            </a:solidFill>
            <a:prstDash val="dash"/>
            <a:miter lim="800000"/>
            <a:headEnd/>
            <a:tailEnd/>
          </a:ln>
          <a:effectLst/>
        </p:spPr>
        <p:txBody>
          <a:bodyPr tIns="91440" bIns="91440" anchorCtr="0"/>
          <a:lstStyle/>
          <a:p>
            <a:r>
              <a:rPr lang="en-US" sz="1400" b="1" dirty="0" smtClean="0">
                <a:solidFill>
                  <a:srgbClr val="000000"/>
                </a:solidFill>
                <a:cs typeface="Arial" pitchFamily="34" charset="0"/>
              </a:rPr>
              <a:t>We will be analyzing customers in the same dataset that was used for clustering</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City</a:t>
            </a:r>
            <a:r>
              <a:rPr lang="en-US" sz="1400" dirty="0" smtClean="0">
                <a:solidFill>
                  <a:srgbClr val="000000"/>
                </a:solidFill>
                <a:cs typeface="Arial" pitchFamily="34" charset="0"/>
              </a:rPr>
              <a:t>: Madrid, </a:t>
            </a:r>
            <a:r>
              <a:rPr lang="en-US" sz="1400" b="1" dirty="0" smtClean="0">
                <a:solidFill>
                  <a:srgbClr val="000000"/>
                </a:solidFill>
                <a:cs typeface="Arial" pitchFamily="34" charset="0"/>
              </a:rPr>
              <a:t>Dates</a:t>
            </a:r>
            <a:r>
              <a:rPr lang="en-US" sz="1400" dirty="0" smtClean="0">
                <a:solidFill>
                  <a:srgbClr val="000000"/>
                </a:solidFill>
                <a:cs typeface="Arial" pitchFamily="34" charset="0"/>
              </a:rPr>
              <a:t>: Jan '15 through Feb '15, </a:t>
            </a:r>
            <a:r>
              <a:rPr lang="en-US" sz="1400" b="1" dirty="0" smtClean="0">
                <a:solidFill>
                  <a:srgbClr val="000000"/>
                </a:solidFill>
                <a:cs typeface="Arial" pitchFamily="34" charset="0"/>
              </a:rPr>
              <a:t>Products</a:t>
            </a:r>
            <a:r>
              <a:rPr lang="en-US" sz="1400" dirty="0" smtClean="0">
                <a:solidFill>
                  <a:srgbClr val="000000"/>
                </a:solidFill>
                <a:cs typeface="Arial" pitchFamily="34" charset="0"/>
              </a:rPr>
              <a:t>: P30</a:t>
            </a:r>
          </a:p>
          <a:p>
            <a:pPr marL="288925" lvl="1" indent="-174625" fontAlgn="base">
              <a:buClr>
                <a:srgbClr val="177B57"/>
              </a:buClr>
              <a:buSzPct val="100000"/>
              <a:buFont typeface="Arial"/>
              <a:buChar char="•"/>
            </a:pPr>
            <a:r>
              <a:rPr lang="en-US" sz="1400" b="1" dirty="0" smtClean="0">
                <a:solidFill>
                  <a:srgbClr val="000000"/>
                </a:solidFill>
                <a:cs typeface="Arial" pitchFamily="34" charset="0"/>
              </a:rPr>
              <a:t>Total customers: </a:t>
            </a:r>
            <a:r>
              <a:rPr lang="en-US" sz="1400" dirty="0" smtClean="0"/>
              <a:t>3466</a:t>
            </a:r>
            <a:endParaRPr lang="en-US" sz="1400" b="1" dirty="0" smtClean="0">
              <a:solidFill>
                <a:srgbClr val="000000"/>
              </a:solidFill>
              <a:cs typeface="Arial" pitchFamily="34" charset="0"/>
            </a:endParaRPr>
          </a:p>
          <a:p>
            <a:pPr marL="288925" lvl="1" indent="-174625">
              <a:buClr>
                <a:srgbClr val="FE0000"/>
              </a:buClr>
              <a:buSzPct val="100000"/>
              <a:buFont typeface="Arial"/>
              <a:buChar char="▪"/>
            </a:pPr>
            <a:endParaRPr lang="en-US" sz="1400" dirty="0" smtClean="0">
              <a:solidFill>
                <a:srgbClr val="000000"/>
              </a:solidFill>
              <a:latin typeface="Arial"/>
              <a:cs typeface="Arial" pitchFamily="34" charset="0"/>
            </a:endParaRPr>
          </a:p>
          <a:p>
            <a:pPr marL="288925" lvl="1" indent="-174625">
              <a:buClr>
                <a:srgbClr val="FE0000"/>
              </a:buClr>
              <a:buSzPct val="100000"/>
              <a:buFont typeface="Arial"/>
              <a:buChar char="▪"/>
            </a:pPr>
            <a:endParaRPr lang="en-US" sz="1400" dirty="0" smtClean="0">
              <a:solidFill>
                <a:srgbClr val="000000"/>
              </a:solidFill>
              <a:latin typeface="Arial"/>
              <a:cs typeface="Arial" pitchFamily="34" charset="0"/>
            </a:endParaRPr>
          </a:p>
          <a:p>
            <a:endParaRPr lang="en-US" sz="1600" b="1" dirty="0" smtClean="0">
              <a:solidFill>
                <a:srgbClr val="000000"/>
              </a:solidFill>
              <a:cs typeface="Arial" pitchFamily="34" charset="0"/>
            </a:endParaRPr>
          </a:p>
        </p:txBody>
      </p:sp>
      <p:sp>
        <p:nvSpPr>
          <p:cNvPr id="4" name="Rectangle 3"/>
          <p:cNvSpPr>
            <a:spLocks noChangeArrowheads="1"/>
          </p:cNvSpPr>
          <p:nvPr/>
        </p:nvSpPr>
        <p:spPr bwMode="gray">
          <a:xfrm>
            <a:off x="2021037" y="2578100"/>
            <a:ext cx="5856870" cy="812795"/>
          </a:xfrm>
          <a:prstGeom prst="rect">
            <a:avLst/>
          </a:prstGeom>
          <a:noFill/>
          <a:ln w="9525" algn="ctr">
            <a:solidFill>
              <a:schemeClr val="bg2"/>
            </a:solidFill>
            <a:prstDash val="dash"/>
            <a:miter lim="800000"/>
            <a:headEnd/>
            <a:tailEnd/>
          </a:ln>
          <a:effectLst/>
        </p:spPr>
        <p:txBody>
          <a:bodyPr tIns="91440" bIns="91440" anchorCtr="0"/>
          <a:lstStyle/>
          <a:p>
            <a:pPr>
              <a:buClr>
                <a:schemeClr val="accent4"/>
              </a:buClr>
            </a:pPr>
            <a:r>
              <a:rPr lang="en-US" sz="1400" b="1" dirty="0" smtClean="0"/>
              <a:t>Calculate for each customer and each DOW: </a:t>
            </a:r>
            <a:r>
              <a:rPr lang="en-US" sz="1400" b="1" baseline="30000" dirty="0" smtClean="0"/>
              <a:t>2</a:t>
            </a:r>
            <a:r>
              <a:rPr lang="en-US" sz="1400" b="1" dirty="0" smtClean="0"/>
              <a:t> </a:t>
            </a:r>
          </a:p>
          <a:p>
            <a:pPr marL="285750" lvl="1" indent="-171450">
              <a:buClr>
                <a:schemeClr val="accent4"/>
              </a:buClr>
              <a:buSzPct val="100000"/>
              <a:buFont typeface="Arial" pitchFamily="34" charset="0"/>
              <a:buChar char="▪"/>
            </a:pPr>
            <a:r>
              <a:rPr lang="en-US" sz="1400" b="1" dirty="0" smtClean="0">
                <a:solidFill>
                  <a:schemeClr val="accent1"/>
                </a:solidFill>
              </a:rPr>
              <a:t>Avg. energy</a:t>
            </a:r>
            <a:r>
              <a:rPr lang="en-US" sz="1400" dirty="0" smtClean="0"/>
              <a:t> usage across the 3 months (</a:t>
            </a:r>
            <a:r>
              <a:rPr lang="en-US" sz="1400" dirty="0" err="1" smtClean="0"/>
              <a:t>avg_energy_dow</a:t>
            </a:r>
            <a:r>
              <a:rPr lang="en-US" sz="1400" dirty="0" smtClean="0"/>
              <a:t>)</a:t>
            </a:r>
          </a:p>
          <a:p>
            <a:pPr marL="285750" lvl="1" indent="-171450">
              <a:buClr>
                <a:schemeClr val="accent4"/>
              </a:buClr>
              <a:buSzPct val="100000"/>
              <a:buFont typeface="Arial" pitchFamily="34" charset="0"/>
              <a:buChar char="▪"/>
            </a:pPr>
            <a:r>
              <a:rPr lang="en-US" sz="1400" b="1" dirty="0" smtClean="0">
                <a:solidFill>
                  <a:schemeClr val="accent1"/>
                </a:solidFill>
              </a:rPr>
              <a:t>Std. Dev</a:t>
            </a:r>
            <a:r>
              <a:rPr lang="en-US" sz="1400" dirty="0" smtClean="0"/>
              <a:t> of energy usage across the 3 (</a:t>
            </a:r>
            <a:r>
              <a:rPr lang="en-US" sz="1400" dirty="0" err="1" smtClean="0"/>
              <a:t>stdev</a:t>
            </a:r>
            <a:r>
              <a:rPr lang="en-US" sz="1400" dirty="0" smtClean="0"/>
              <a:t>)</a:t>
            </a:r>
          </a:p>
          <a:p>
            <a:pPr>
              <a:buClr>
                <a:srgbClr val="FE0000"/>
              </a:buClr>
              <a:buSzPct val="100000"/>
              <a:buFont typeface=""/>
            </a:pPr>
            <a:endParaRPr lang="en-US" sz="1400" b="1" dirty="0" smtClean="0">
              <a:solidFill>
                <a:srgbClr val="000000"/>
              </a:solidFill>
            </a:endParaRPr>
          </a:p>
          <a:p>
            <a:pPr>
              <a:buClr>
                <a:srgbClr val="FE0000"/>
              </a:buClr>
              <a:buSzPct val="100000"/>
              <a:buFont typeface=""/>
            </a:pPr>
            <a:endParaRPr lang="en-US" sz="1400" b="1" dirty="0" smtClean="0">
              <a:solidFill>
                <a:srgbClr val="000000"/>
              </a:solidFill>
            </a:endParaRPr>
          </a:p>
          <a:p>
            <a:pPr>
              <a:buClr>
                <a:srgbClr val="FE0000"/>
              </a:buClr>
              <a:buSzPct val="100000"/>
              <a:buFont typeface=""/>
            </a:pPr>
            <a:endParaRPr lang="en-US" sz="1400" b="1" dirty="0" smtClean="0">
              <a:solidFill>
                <a:srgbClr val="000000"/>
              </a:solidFill>
            </a:endParaRPr>
          </a:p>
        </p:txBody>
      </p:sp>
      <p:sp>
        <p:nvSpPr>
          <p:cNvPr id="5" name="Rectangle 4"/>
          <p:cNvSpPr>
            <a:spLocks noChangeArrowheads="1"/>
          </p:cNvSpPr>
          <p:nvPr/>
        </p:nvSpPr>
        <p:spPr bwMode="gray">
          <a:xfrm>
            <a:off x="2021039" y="3606799"/>
            <a:ext cx="5856870" cy="965200"/>
          </a:xfrm>
          <a:prstGeom prst="rect">
            <a:avLst/>
          </a:prstGeom>
          <a:noFill/>
          <a:ln w="9525" algn="ctr">
            <a:solidFill>
              <a:schemeClr val="bg2"/>
            </a:solidFill>
            <a:prstDash val="dash"/>
            <a:miter lim="800000"/>
            <a:headEnd/>
            <a:tailEnd/>
          </a:ln>
          <a:effectLst/>
        </p:spPr>
        <p:txBody>
          <a:bodyPr tIns="91440" bIns="91440" anchorCtr="0"/>
          <a:lstStyle/>
          <a:p>
            <a:pPr>
              <a:lnSpc>
                <a:spcPct val="130000"/>
              </a:lnSpc>
              <a:buClr>
                <a:schemeClr val="accent4"/>
              </a:buClr>
            </a:pPr>
            <a:r>
              <a:rPr lang="en-US" sz="1400" b="1" dirty="0" smtClean="0"/>
              <a:t>For each day and customer in the dataset: </a:t>
            </a:r>
          </a:p>
          <a:p>
            <a:pPr marL="288925" lvl="1" indent="-174625" fontAlgn="base">
              <a:lnSpc>
                <a:spcPct val="130000"/>
              </a:lnSpc>
              <a:buClr>
                <a:srgbClr val="177B57"/>
              </a:buClr>
              <a:buSzPct val="100000"/>
              <a:buFont typeface="Arial"/>
              <a:buChar char="•"/>
            </a:pPr>
            <a:r>
              <a:rPr lang="en-US" sz="1400" dirty="0" smtClean="0">
                <a:solidFill>
                  <a:schemeClr val="accent1"/>
                </a:solidFill>
                <a:cs typeface="Arial" pitchFamily="34" charset="0"/>
              </a:rPr>
              <a:t>If  </a:t>
            </a:r>
            <a:r>
              <a:rPr lang="en-US" sz="1400" b="1" dirty="0" smtClean="0">
                <a:solidFill>
                  <a:schemeClr val="accent1"/>
                </a:solidFill>
                <a:cs typeface="Arial" pitchFamily="34" charset="0"/>
              </a:rPr>
              <a:t>Energy consumed in the day </a:t>
            </a:r>
            <a:r>
              <a:rPr lang="en-US" sz="1400" dirty="0" smtClean="0">
                <a:solidFill>
                  <a:schemeClr val="accent1"/>
                </a:solidFill>
                <a:cs typeface="Arial" pitchFamily="34" charset="0"/>
              </a:rPr>
              <a:t>&lt; (</a:t>
            </a:r>
            <a:r>
              <a:rPr lang="en-US" sz="1400" b="1" dirty="0" err="1" smtClean="0">
                <a:solidFill>
                  <a:schemeClr val="accent1"/>
                </a:solidFill>
                <a:cs typeface="Arial" pitchFamily="34" charset="0"/>
              </a:rPr>
              <a:t>avg_energy_dow</a:t>
            </a:r>
            <a:r>
              <a:rPr lang="en-US" sz="1400" b="1" dirty="0" smtClean="0">
                <a:solidFill>
                  <a:schemeClr val="accent1"/>
                </a:solidFill>
                <a:cs typeface="Arial" pitchFamily="34" charset="0"/>
              </a:rPr>
              <a:t> – </a:t>
            </a:r>
            <a:r>
              <a:rPr lang="en-US" sz="1400" b="1" dirty="0" err="1" smtClean="0">
                <a:solidFill>
                  <a:schemeClr val="accent1"/>
                </a:solidFill>
                <a:cs typeface="Arial" pitchFamily="34" charset="0"/>
              </a:rPr>
              <a:t>stdev</a:t>
            </a:r>
            <a:r>
              <a:rPr lang="en-US" sz="1400" b="1" dirty="0" smtClean="0">
                <a:solidFill>
                  <a:schemeClr val="accent1"/>
                </a:solidFill>
                <a:cs typeface="Arial" pitchFamily="34" charset="0"/>
              </a:rPr>
              <a:t>*2)</a:t>
            </a:r>
            <a:endParaRPr lang="en-US" sz="1400" b="1" dirty="0" smtClean="0">
              <a:solidFill>
                <a:schemeClr val="accent1"/>
              </a:solidFill>
              <a:latin typeface="Arial"/>
              <a:cs typeface="Arial" pitchFamily="34" charset="0"/>
            </a:endParaRPr>
          </a:p>
          <a:p>
            <a:pPr>
              <a:lnSpc>
                <a:spcPct val="130000"/>
              </a:lnSpc>
              <a:buClr>
                <a:srgbClr val="FE0000"/>
              </a:buClr>
              <a:buSzPct val="100000"/>
              <a:buFont typeface=""/>
            </a:pPr>
            <a:r>
              <a:rPr lang="en-US" sz="1400" b="1" dirty="0" smtClean="0">
                <a:latin typeface="Arial"/>
                <a:cs typeface="Arial" pitchFamily="34" charset="0"/>
              </a:rPr>
              <a:t>Then, we flag the customer as "away-from-home" for this day</a:t>
            </a:r>
            <a:endParaRPr lang="en-US" sz="1400" b="1" dirty="0" smtClean="0">
              <a:latin typeface="Arial"/>
            </a:endParaRPr>
          </a:p>
        </p:txBody>
      </p:sp>
      <p:sp>
        <p:nvSpPr>
          <p:cNvPr id="6" name="Rectangle 5"/>
          <p:cNvSpPr/>
          <p:nvPr/>
        </p:nvSpPr>
        <p:spPr>
          <a:xfrm>
            <a:off x="515620" y="1422400"/>
            <a:ext cx="1328419" cy="955674"/>
          </a:xfrm>
          <a:prstGeom prst="rect">
            <a:avLst/>
          </a:prstGeom>
          <a:noFill/>
          <a:ln w="2857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tx2">
                    <a:lumMod val="50000"/>
                  </a:schemeClr>
                </a:solidFill>
                <a:latin typeface="Arial" pitchFamily="34" charset="0"/>
                <a:cs typeface="Arial" pitchFamily="34" charset="0"/>
              </a:rPr>
              <a:t>Data Set</a:t>
            </a:r>
          </a:p>
        </p:txBody>
      </p:sp>
      <p:sp>
        <p:nvSpPr>
          <p:cNvPr id="7" name="Rectangle 6"/>
          <p:cNvSpPr/>
          <p:nvPr/>
        </p:nvSpPr>
        <p:spPr>
          <a:xfrm>
            <a:off x="515620" y="2578100"/>
            <a:ext cx="1328419" cy="812796"/>
          </a:xfrm>
          <a:prstGeom prst="rect">
            <a:avLst/>
          </a:prstGeom>
          <a:noFill/>
          <a:ln w="2857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tx2">
                    <a:lumMod val="50000"/>
                  </a:schemeClr>
                </a:solidFill>
              </a:rPr>
              <a:t>Avg. energy usage </a:t>
            </a:r>
          </a:p>
          <a:p>
            <a:pPr algn="ctr"/>
            <a:r>
              <a:rPr lang="en-US" sz="1400" b="1" dirty="0" smtClean="0">
                <a:solidFill>
                  <a:schemeClr val="tx2">
                    <a:lumMod val="50000"/>
                  </a:schemeClr>
                </a:solidFill>
              </a:rPr>
              <a:t>per DOW</a:t>
            </a:r>
            <a:r>
              <a:rPr lang="en-US" sz="1400" b="1" baseline="30000" dirty="0" smtClean="0">
                <a:solidFill>
                  <a:schemeClr val="tx2">
                    <a:lumMod val="50000"/>
                  </a:schemeClr>
                </a:solidFill>
              </a:rPr>
              <a:t>1</a:t>
            </a:r>
            <a:r>
              <a:rPr lang="en-US" sz="1400" b="1" dirty="0" smtClean="0">
                <a:solidFill>
                  <a:schemeClr val="tx2">
                    <a:lumMod val="50000"/>
                  </a:schemeClr>
                </a:solidFill>
              </a:rPr>
              <a:t> </a:t>
            </a:r>
          </a:p>
        </p:txBody>
      </p:sp>
      <p:sp>
        <p:nvSpPr>
          <p:cNvPr id="13" name="Rectangle 12"/>
          <p:cNvSpPr/>
          <p:nvPr/>
        </p:nvSpPr>
        <p:spPr>
          <a:xfrm>
            <a:off x="515620" y="3619498"/>
            <a:ext cx="1328420" cy="1041399"/>
          </a:xfrm>
          <a:prstGeom prst="rect">
            <a:avLst/>
          </a:prstGeom>
          <a:noFill/>
          <a:ln w="2857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tx2">
                    <a:lumMod val="50000"/>
                  </a:schemeClr>
                </a:solidFill>
              </a:rPr>
              <a:t>Identify "away-from-home"</a:t>
            </a:r>
          </a:p>
        </p:txBody>
      </p:sp>
      <p:sp>
        <p:nvSpPr>
          <p:cNvPr id="14" name="Rectangle 13"/>
          <p:cNvSpPr/>
          <p:nvPr/>
        </p:nvSpPr>
        <p:spPr>
          <a:xfrm>
            <a:off x="515620" y="4839870"/>
            <a:ext cx="1328420" cy="1687539"/>
          </a:xfrm>
          <a:prstGeom prst="rect">
            <a:avLst/>
          </a:prstGeom>
          <a:noFill/>
          <a:ln w="2857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tx2">
                    <a:lumMod val="50000"/>
                  </a:schemeClr>
                </a:solidFill>
              </a:rPr>
              <a:t>Output </a:t>
            </a:r>
            <a:r>
              <a:rPr lang="en-US" sz="1400" dirty="0" smtClean="0">
                <a:solidFill>
                  <a:schemeClr val="tx2">
                    <a:lumMod val="50000"/>
                  </a:schemeClr>
                </a:solidFill>
              </a:rPr>
              <a:t>(selected customer)</a:t>
            </a:r>
          </a:p>
        </p:txBody>
      </p:sp>
      <p:sp>
        <p:nvSpPr>
          <p:cNvPr id="15" name="BCG_FootNote_Box"/>
          <p:cNvSpPr txBox="1">
            <a:spLocks noChangeArrowheads="1"/>
          </p:cNvSpPr>
          <p:nvPr/>
        </p:nvSpPr>
        <p:spPr bwMode="gray">
          <a:xfrm>
            <a:off x="471637" y="6339740"/>
            <a:ext cx="8415188" cy="388085"/>
          </a:xfrm>
          <a:prstGeom prst="rect">
            <a:avLst/>
          </a:prstGeom>
          <a:noFill/>
          <a:ln w="12700">
            <a:noFill/>
            <a:miter lim="800000"/>
            <a:headEnd/>
            <a:tailEnd/>
          </a:ln>
        </p:spPr>
        <p:txBody>
          <a:bodyPr lIns="0" tIns="0" rIns="0" bIns="0" anchor="b"/>
          <a:lstStyle/>
          <a:p>
            <a:pPr algn="l" eaLnBrk="0" fontAlgn="base" hangingPunct="0">
              <a:lnSpc>
                <a:spcPct val="90000"/>
              </a:lnSpc>
              <a:spcBef>
                <a:spcPct val="0"/>
              </a:spcBef>
              <a:spcAft>
                <a:spcPct val="0"/>
              </a:spcAft>
            </a:pPr>
            <a:r>
              <a:rPr lang="en-US" sz="800" dirty="0" smtClean="0">
                <a:latin typeface="+mn-lt"/>
              </a:rPr>
              <a:t>1. DOW: Day of the week  2. </a:t>
            </a:r>
            <a:r>
              <a:rPr lang="en-US" sz="800" dirty="0" err="1" smtClean="0"/>
              <a:t>Avg</a:t>
            </a:r>
            <a:r>
              <a:rPr lang="en-US" sz="800" dirty="0" smtClean="0"/>
              <a:t> and Std were calculated by DOW  since for a given customers the energy usage can vary  between different days of the week</a:t>
            </a:r>
            <a:endParaRPr lang="en-US" sz="800" dirty="0" smtClean="0">
              <a:latin typeface="+mn-lt"/>
            </a:endParaRPr>
          </a:p>
        </p:txBody>
      </p:sp>
      <p:pic>
        <p:nvPicPr>
          <p:cNvPr id="52226" name="Picture 2"/>
          <p:cNvPicPr>
            <a:picLocks noChangeAspect="1" noChangeArrowheads="1"/>
          </p:cNvPicPr>
          <p:nvPr/>
        </p:nvPicPr>
        <p:blipFill>
          <a:blip r:embed="rId2" cstate="print"/>
          <a:srcRect t="8487" r="22609"/>
          <a:stretch>
            <a:fillRect/>
          </a:stretch>
        </p:blipFill>
        <p:spPr bwMode="auto">
          <a:xfrm>
            <a:off x="3101559" y="4839870"/>
            <a:ext cx="2028091" cy="1712912"/>
          </a:xfrm>
          <a:prstGeom prst="rect">
            <a:avLst/>
          </a:prstGeom>
          <a:noFill/>
          <a:ln w="9525">
            <a:noFill/>
            <a:miter lim="800000"/>
            <a:headEnd/>
            <a:tailEnd/>
          </a:ln>
        </p:spPr>
      </p:pic>
      <p:cxnSp>
        <p:nvCxnSpPr>
          <p:cNvPr id="19" name="Straight Arrow Connector 18"/>
          <p:cNvCxnSpPr/>
          <p:nvPr/>
        </p:nvCxnSpPr>
        <p:spPr>
          <a:xfrm flipV="1">
            <a:off x="4946766" y="5258150"/>
            <a:ext cx="891330" cy="8159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38096" y="5011264"/>
            <a:ext cx="3334039" cy="828089"/>
          </a:xfrm>
          <a:prstGeom prst="rect">
            <a:avLst/>
          </a:prstGeom>
          <a:noFill/>
        </p:spPr>
        <p:txBody>
          <a:bodyPr wrap="square" tIns="90000" bIns="90000" rtlCol="0" anchor="t">
            <a:spAutoFit/>
          </a:bodyPr>
          <a:lstStyle/>
          <a:p>
            <a:pPr algn="ctr"/>
            <a:r>
              <a:rPr lang="en-US" sz="1400" b="1" dirty="0" smtClean="0">
                <a:solidFill>
                  <a:srgbClr val="C00000"/>
                </a:solidFill>
                <a:latin typeface="Arial" pitchFamily="34" charset="0"/>
                <a:cs typeface="Arial" pitchFamily="34" charset="0"/>
              </a:rPr>
              <a:t>Days in red </a:t>
            </a:r>
            <a:r>
              <a:rPr lang="en-US" sz="1400" dirty="0" smtClean="0">
                <a:latin typeface="Arial" pitchFamily="34" charset="0"/>
                <a:cs typeface="Arial" pitchFamily="34" charset="0"/>
              </a:rPr>
              <a:t>indicate that </a:t>
            </a:r>
            <a:r>
              <a:rPr lang="en-US" sz="1400" b="1" dirty="0" smtClean="0">
                <a:latin typeface="Arial" pitchFamily="34" charset="0"/>
                <a:cs typeface="Arial" pitchFamily="34" charset="0"/>
              </a:rPr>
              <a:t>customer is probably away from home</a:t>
            </a:r>
            <a:r>
              <a:rPr lang="en-US" sz="1400" dirty="0" smtClean="0">
                <a:latin typeface="Arial" pitchFamily="34" charset="0"/>
                <a:cs typeface="Arial" pitchFamily="34" charset="0"/>
              </a:rPr>
              <a:t> based on method above</a:t>
            </a:r>
            <a:endParaRPr lang="en-US" sz="1400" dirty="0" smtClean="0">
              <a:solidFill>
                <a:srgbClr val="000000"/>
              </a:solidFill>
              <a:latin typeface="Arial" pitchFamily="34" charset="0"/>
              <a:cs typeface="Arial" pitchFamily="34" charset="0"/>
            </a:endParaRPr>
          </a:p>
        </p:txBody>
      </p:sp>
      <p:sp>
        <p:nvSpPr>
          <p:cNvPr id="21" name="Oval 20"/>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5</a:t>
            </a:r>
          </a:p>
        </p:txBody>
      </p:sp>
      <p:sp>
        <p:nvSpPr>
          <p:cNvPr id="22" name="TextBox 21"/>
          <p:cNvSpPr txBox="1"/>
          <p:nvPr/>
        </p:nvSpPr>
        <p:spPr>
          <a:xfrm>
            <a:off x="460566" y="-28136"/>
            <a:ext cx="2744595" cy="317761"/>
          </a:xfrm>
          <a:prstGeom prst="rect">
            <a:avLst/>
          </a:prstGeom>
          <a:noFill/>
        </p:spPr>
        <p:txBody>
          <a:bodyPr wrap="none" lIns="73151" tIns="72000" rIns="73151" bIns="72000" rtlCol="0" anchor="t">
            <a:spAutoFit/>
          </a:bodyPr>
          <a:lstStyle/>
          <a:p>
            <a:pPr algn="ctr"/>
            <a:r>
              <a:rPr lang="en-US" sz="1120" b="1" smtClean="0">
                <a:solidFill>
                  <a:schemeClr val="accent1"/>
                </a:solidFill>
                <a:latin typeface="Arial" pitchFamily="34" charset="0"/>
                <a:cs typeface="Arial" pitchFamily="34" charset="0"/>
              </a:rPr>
              <a:t>Identifying when customers are away </a:t>
            </a:r>
          </a:p>
        </p:txBody>
      </p:sp>
      <p:cxnSp>
        <p:nvCxnSpPr>
          <p:cNvPr id="25" name="Straight Connector 24"/>
          <p:cNvCxnSpPr/>
          <p:nvPr/>
        </p:nvCxnSpPr>
        <p:spPr>
          <a:xfrm>
            <a:off x="7191375" y="2940148"/>
            <a:ext cx="0" cy="350740"/>
          </a:xfrm>
          <a:prstGeom prst="line">
            <a:avLst/>
          </a:prstGeom>
          <a:ln>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7004050" y="3086100"/>
            <a:ext cx="555625" cy="809625"/>
          </a:xfrm>
          <a:custGeom>
            <a:avLst/>
            <a:gdLst>
              <a:gd name="connsiteX0" fmla="*/ 190500 w 555625"/>
              <a:gd name="connsiteY0" fmla="*/ 0 h 809625"/>
              <a:gd name="connsiteX1" fmla="*/ 523875 w 555625"/>
              <a:gd name="connsiteY1" fmla="*/ 276225 h 809625"/>
              <a:gd name="connsiteX2" fmla="*/ 0 w 555625"/>
              <a:gd name="connsiteY2" fmla="*/ 809625 h 809625"/>
            </a:gdLst>
            <a:ahLst/>
            <a:cxnLst>
              <a:cxn ang="0">
                <a:pos x="connsiteX0" y="connsiteY0"/>
              </a:cxn>
              <a:cxn ang="0">
                <a:pos x="connsiteX1" y="connsiteY1"/>
              </a:cxn>
              <a:cxn ang="0">
                <a:pos x="connsiteX2" y="connsiteY2"/>
              </a:cxn>
            </a:cxnLst>
            <a:rect l="l" t="t" r="r" b="b"/>
            <a:pathLst>
              <a:path w="555625" h="809625">
                <a:moveTo>
                  <a:pt x="190500" y="0"/>
                </a:moveTo>
                <a:cubicBezTo>
                  <a:pt x="373062" y="70643"/>
                  <a:pt x="555625" y="141287"/>
                  <a:pt x="523875" y="276225"/>
                </a:cubicBezTo>
                <a:cubicBezTo>
                  <a:pt x="492125" y="411163"/>
                  <a:pt x="246062" y="610394"/>
                  <a:pt x="0" y="809625"/>
                </a:cubicBezTo>
              </a:path>
            </a:pathLst>
          </a:cu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utoShape 2"/>
          <p:cNvSpPr>
            <a:spLocks noChangeArrowheads="1"/>
          </p:cNvSpPr>
          <p:nvPr/>
        </p:nvSpPr>
        <p:spPr bwMode="gray">
          <a:xfrm rot="10800000">
            <a:off x="4215474" y="2423759"/>
            <a:ext cx="1467998" cy="92068"/>
          </a:xfrm>
          <a:prstGeom prst="triangle">
            <a:avLst>
              <a:gd name="adj" fmla="val 50000"/>
            </a:avLst>
          </a:prstGeom>
          <a:solidFill>
            <a:srgbClr val="E2E2E2"/>
          </a:solidFill>
          <a:ln w="9525" algn="ctr">
            <a:solidFill>
              <a:srgbClr val="E2E2E2"/>
            </a:solidFill>
            <a:miter lim="800000"/>
            <a:headEnd/>
            <a:tailEnd/>
          </a:ln>
        </p:spPr>
        <p:txBody>
          <a:bodyPr wrap="none" anchor="ctr"/>
          <a:lstStyle/>
          <a:p>
            <a:pPr algn="ctr" fontAlgn="base">
              <a:spcBef>
                <a:spcPct val="0"/>
              </a:spcBef>
              <a:spcAft>
                <a:spcPct val="0"/>
              </a:spcAft>
            </a:pPr>
            <a:endParaRPr lang="es-ES" sz="1400" b="1" dirty="0">
              <a:solidFill>
                <a:srgbClr val="000000"/>
              </a:solidFill>
            </a:endParaRPr>
          </a:p>
        </p:txBody>
      </p:sp>
      <p:sp>
        <p:nvSpPr>
          <p:cNvPr id="30" name="AutoShape 2"/>
          <p:cNvSpPr>
            <a:spLocks noChangeArrowheads="1"/>
          </p:cNvSpPr>
          <p:nvPr/>
        </p:nvSpPr>
        <p:spPr bwMode="gray">
          <a:xfrm rot="10800000">
            <a:off x="4215474" y="3457575"/>
            <a:ext cx="1467998" cy="92068"/>
          </a:xfrm>
          <a:prstGeom prst="triangle">
            <a:avLst>
              <a:gd name="adj" fmla="val 50000"/>
            </a:avLst>
          </a:prstGeom>
          <a:solidFill>
            <a:srgbClr val="E2E2E2"/>
          </a:solidFill>
          <a:ln w="9525" algn="ctr">
            <a:solidFill>
              <a:srgbClr val="E2E2E2"/>
            </a:solidFill>
            <a:miter lim="800000"/>
            <a:headEnd/>
            <a:tailEnd/>
          </a:ln>
        </p:spPr>
        <p:txBody>
          <a:bodyPr wrap="none" anchor="ctr"/>
          <a:lstStyle/>
          <a:p>
            <a:pPr algn="ctr" fontAlgn="base">
              <a:spcBef>
                <a:spcPct val="0"/>
              </a:spcBef>
              <a:spcAft>
                <a:spcPct val="0"/>
              </a:spcAft>
            </a:pPr>
            <a:endParaRPr lang="es-ES" sz="1400" b="1" dirty="0">
              <a:solidFill>
                <a:srgbClr val="000000"/>
              </a:solidFill>
            </a:endParaRPr>
          </a:p>
        </p:txBody>
      </p:sp>
      <p:sp>
        <p:nvSpPr>
          <p:cNvPr id="31" name="AutoShape 2"/>
          <p:cNvSpPr>
            <a:spLocks noChangeArrowheads="1"/>
          </p:cNvSpPr>
          <p:nvPr/>
        </p:nvSpPr>
        <p:spPr bwMode="gray">
          <a:xfrm rot="10800000">
            <a:off x="4215474" y="4633913"/>
            <a:ext cx="1467998" cy="92068"/>
          </a:xfrm>
          <a:prstGeom prst="triangle">
            <a:avLst>
              <a:gd name="adj" fmla="val 50000"/>
            </a:avLst>
          </a:prstGeom>
          <a:solidFill>
            <a:srgbClr val="E2E2E2"/>
          </a:solidFill>
          <a:ln w="9525" algn="ctr">
            <a:solidFill>
              <a:srgbClr val="E2E2E2"/>
            </a:solidFill>
            <a:miter lim="800000"/>
            <a:headEnd/>
            <a:tailEnd/>
          </a:ln>
        </p:spPr>
        <p:txBody>
          <a:bodyPr wrap="none" anchor="ctr"/>
          <a:lstStyle/>
          <a:p>
            <a:pPr algn="ctr" fontAlgn="base">
              <a:spcBef>
                <a:spcPct val="0"/>
              </a:spcBef>
              <a:spcAft>
                <a:spcPct val="0"/>
              </a:spcAft>
            </a:pPr>
            <a:endParaRPr lang="es-ES" sz="1400" b="1"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revealed a high number of Madrid customers away from home during Easter break 2015</a:t>
            </a:r>
            <a:endParaRPr lang="en-US" dirty="0"/>
          </a:p>
        </p:txBody>
      </p:sp>
      <p:sp>
        <p:nvSpPr>
          <p:cNvPr id="3" name="Oval 2"/>
          <p:cNvSpPr/>
          <p:nvPr/>
        </p:nvSpPr>
        <p:spPr>
          <a:xfrm>
            <a:off x="192728" y="15696"/>
            <a:ext cx="234086" cy="234086"/>
          </a:xfrm>
          <a:prstGeom prst="ellipse">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23407" tIns="23040" rIns="23407" bIns="23040" rtlCol="0" anchor="ctr" anchorCtr="0"/>
          <a:lstStyle/>
          <a:p>
            <a:pPr algn="ctr"/>
            <a:r>
              <a:rPr lang="en-US" sz="1280" b="1" smtClean="0">
                <a:solidFill>
                  <a:schemeClr val="bg1"/>
                </a:solidFill>
                <a:latin typeface="Arial" pitchFamily="34" charset="0"/>
                <a:cs typeface="Arial" pitchFamily="34" charset="0"/>
              </a:rPr>
              <a:t>5</a:t>
            </a:r>
          </a:p>
        </p:txBody>
      </p:sp>
      <p:sp>
        <p:nvSpPr>
          <p:cNvPr id="4" name="TextBox 3"/>
          <p:cNvSpPr txBox="1"/>
          <p:nvPr/>
        </p:nvSpPr>
        <p:spPr>
          <a:xfrm>
            <a:off x="460566" y="-28136"/>
            <a:ext cx="2744595" cy="317761"/>
          </a:xfrm>
          <a:prstGeom prst="rect">
            <a:avLst/>
          </a:prstGeom>
          <a:noFill/>
        </p:spPr>
        <p:txBody>
          <a:bodyPr wrap="none" lIns="73151" tIns="72000" rIns="73151" bIns="72000" rtlCol="0" anchor="t">
            <a:spAutoFit/>
          </a:bodyPr>
          <a:lstStyle/>
          <a:p>
            <a:pPr algn="ctr"/>
            <a:r>
              <a:rPr lang="en-US" sz="1120" b="1" smtClean="0">
                <a:solidFill>
                  <a:schemeClr val="accent1"/>
                </a:solidFill>
                <a:latin typeface="Arial" pitchFamily="34" charset="0"/>
                <a:cs typeface="Arial" pitchFamily="34" charset="0"/>
              </a:rPr>
              <a:t>Identifying when customers are away </a:t>
            </a:r>
          </a:p>
        </p:txBody>
      </p:sp>
      <p:pic>
        <p:nvPicPr>
          <p:cNvPr id="53250" name="Picture 2"/>
          <p:cNvPicPr>
            <a:picLocks noChangeAspect="1" noChangeArrowheads="1"/>
          </p:cNvPicPr>
          <p:nvPr/>
        </p:nvPicPr>
        <p:blipFill>
          <a:blip r:embed="rId2" cstate="print"/>
          <a:srcRect/>
          <a:stretch>
            <a:fillRect/>
          </a:stretch>
        </p:blipFill>
        <p:spPr bwMode="auto">
          <a:xfrm>
            <a:off x="802736" y="2349938"/>
            <a:ext cx="5908432" cy="4220100"/>
          </a:xfrm>
          <a:prstGeom prst="rect">
            <a:avLst/>
          </a:prstGeom>
          <a:noFill/>
          <a:ln w="9525">
            <a:noFill/>
            <a:miter lim="800000"/>
            <a:headEnd/>
            <a:tailEnd/>
          </a:ln>
        </p:spPr>
      </p:pic>
      <p:sp>
        <p:nvSpPr>
          <p:cNvPr id="8" name="Rectangle 7"/>
          <p:cNvSpPr/>
          <p:nvPr/>
        </p:nvSpPr>
        <p:spPr>
          <a:xfrm>
            <a:off x="515620" y="1211384"/>
            <a:ext cx="1328419" cy="838396"/>
          </a:xfrm>
          <a:prstGeom prst="rect">
            <a:avLst/>
          </a:prstGeom>
          <a:noFill/>
          <a:ln w="2857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tx2">
                    <a:lumMod val="50000"/>
                  </a:schemeClr>
                </a:solidFill>
                <a:latin typeface="Arial" pitchFamily="34" charset="0"/>
                <a:cs typeface="Arial" pitchFamily="34" charset="0"/>
              </a:rPr>
              <a:t>Aggregated results</a:t>
            </a:r>
          </a:p>
        </p:txBody>
      </p:sp>
      <p:sp>
        <p:nvSpPr>
          <p:cNvPr id="9" name="Rectangle 3"/>
          <p:cNvSpPr>
            <a:spLocks noChangeArrowheads="1"/>
          </p:cNvSpPr>
          <p:nvPr/>
        </p:nvSpPr>
        <p:spPr bwMode="gray">
          <a:xfrm>
            <a:off x="1992901" y="1211384"/>
            <a:ext cx="5856870" cy="838396"/>
          </a:xfrm>
          <a:prstGeom prst="rect">
            <a:avLst/>
          </a:prstGeom>
          <a:noFill/>
          <a:ln w="9525" algn="ctr">
            <a:solidFill>
              <a:schemeClr val="bg2"/>
            </a:solidFill>
            <a:prstDash val="dash"/>
            <a:miter lim="800000"/>
            <a:headEnd/>
            <a:tailEnd/>
          </a:ln>
          <a:effectLst/>
        </p:spPr>
        <p:txBody>
          <a:bodyPr tIns="91440" bIns="91440" anchorCtr="0"/>
          <a:lstStyle/>
          <a:p>
            <a:r>
              <a:rPr lang="en-US" sz="1400" b="1" dirty="0" smtClean="0">
                <a:solidFill>
                  <a:srgbClr val="000000"/>
                </a:solidFill>
                <a:cs typeface="Arial" pitchFamily="34" charset="0"/>
              </a:rPr>
              <a:t>Results from the analysis were aggregated to determine: </a:t>
            </a:r>
          </a:p>
          <a:p>
            <a:pPr marL="288925" lvl="1" indent="-174625">
              <a:buClr>
                <a:srgbClr val="FE0000"/>
              </a:buClr>
              <a:buSzPct val="100000"/>
              <a:buFont typeface="Arial"/>
              <a:buChar char="▪"/>
            </a:pPr>
            <a:r>
              <a:rPr lang="en-US" sz="1400" dirty="0" smtClean="0">
                <a:solidFill>
                  <a:srgbClr val="000000"/>
                </a:solidFill>
                <a:latin typeface="Arial"/>
                <a:cs typeface="Arial" pitchFamily="34" charset="0"/>
              </a:rPr>
              <a:t>% number of customers away from home for each day of the period between January 2015 and April 2015 </a:t>
            </a:r>
          </a:p>
        </p:txBody>
      </p:sp>
      <p:sp>
        <p:nvSpPr>
          <p:cNvPr id="10" name="Rectangle 2"/>
          <p:cNvSpPr>
            <a:spLocks noChangeArrowheads="1"/>
          </p:cNvSpPr>
          <p:nvPr/>
        </p:nvSpPr>
        <p:spPr bwMode="gray">
          <a:xfrm>
            <a:off x="6813550" y="2541588"/>
            <a:ext cx="2806700" cy="1046162"/>
          </a:xfrm>
          <a:prstGeom prst="rect">
            <a:avLst/>
          </a:prstGeom>
          <a:solidFill>
            <a:schemeClr val="accent1">
              <a:lumMod val="20000"/>
              <a:lumOff val="80000"/>
              <a:alpha val="61000"/>
            </a:schemeClr>
          </a:solidFill>
          <a:ln w="19050" algn="ctr">
            <a:solidFill>
              <a:schemeClr val="accent1"/>
            </a:solidFill>
            <a:miter lim="800000"/>
            <a:headEnd/>
            <a:tailEnd/>
          </a:ln>
        </p:spPr>
        <p:txBody>
          <a:bodyPr tIns="91440" bIns="91440" anchor="ctr"/>
          <a:lstStyle/>
          <a:p>
            <a:pPr algn="ctr"/>
            <a:r>
              <a:rPr lang="es-ES" sz="1200" b="1" dirty="0" err="1" smtClean="0">
                <a:solidFill>
                  <a:srgbClr val="000000"/>
                </a:solidFill>
                <a:latin typeface="Arial" pitchFamily="34" charset="0"/>
                <a:cs typeface="Arial" pitchFamily="34" charset="0"/>
              </a:rPr>
              <a:t>Easter</a:t>
            </a:r>
            <a:r>
              <a:rPr lang="es-ES" sz="1200" b="1" dirty="0" smtClean="0">
                <a:solidFill>
                  <a:srgbClr val="000000"/>
                </a:solidFill>
                <a:latin typeface="Arial" pitchFamily="34" charset="0"/>
                <a:cs typeface="Arial" pitchFamily="34" charset="0"/>
              </a:rPr>
              <a:t> break</a:t>
            </a:r>
            <a:r>
              <a:rPr lang="es-ES" sz="1200" baseline="30000" dirty="0" smtClean="0">
                <a:solidFill>
                  <a:srgbClr val="000000"/>
                </a:solidFill>
                <a:latin typeface="Arial" pitchFamily="34" charset="0"/>
                <a:cs typeface="Arial" pitchFamily="34" charset="0"/>
              </a:rPr>
              <a:t>1</a:t>
            </a:r>
            <a:r>
              <a:rPr lang="es-ES" sz="1200" dirty="0" smtClean="0">
                <a:solidFill>
                  <a:srgbClr val="000000"/>
                </a:solidFill>
                <a:latin typeface="Arial" pitchFamily="34" charset="0"/>
                <a:cs typeface="Arial" pitchFamily="34" charset="0"/>
              </a:rPr>
              <a:t> </a:t>
            </a:r>
            <a:r>
              <a:rPr lang="en-US" sz="1200" dirty="0" smtClean="0">
                <a:solidFill>
                  <a:srgbClr val="000000"/>
                </a:solidFill>
                <a:latin typeface="Arial" pitchFamily="34" charset="0"/>
                <a:cs typeface="Arial" pitchFamily="34" charset="0"/>
              </a:rPr>
              <a:t>explains the sudden increase in the number of customers flagged as "away-from-home" was on method described previously</a:t>
            </a:r>
            <a:endParaRPr lang="es-ES" sz="1200" dirty="0">
              <a:solidFill>
                <a:srgbClr val="000000"/>
              </a:solidFill>
              <a:latin typeface="Arial" pitchFamily="34" charset="0"/>
              <a:cs typeface="Arial" pitchFamily="34" charset="0"/>
            </a:endParaRPr>
          </a:p>
        </p:txBody>
      </p:sp>
      <p:cxnSp>
        <p:nvCxnSpPr>
          <p:cNvPr id="11" name="AutoShape 3"/>
          <p:cNvCxnSpPr>
            <a:cxnSpLocks noChangeShapeType="1"/>
            <a:stCxn id="10" idx="1"/>
          </p:cNvCxnSpPr>
          <p:nvPr/>
        </p:nvCxnSpPr>
        <p:spPr bwMode="gray">
          <a:xfrm flipH="1">
            <a:off x="6350000" y="3064669"/>
            <a:ext cx="463550" cy="281781"/>
          </a:xfrm>
          <a:prstGeom prst="straightConnector1">
            <a:avLst/>
          </a:prstGeom>
          <a:noFill/>
          <a:ln w="9525">
            <a:solidFill>
              <a:schemeClr val="accent1"/>
            </a:solidFill>
            <a:round/>
            <a:headEnd/>
            <a:tailEnd type="triangle"/>
          </a:ln>
        </p:spPr>
      </p:cxnSp>
      <p:sp>
        <p:nvSpPr>
          <p:cNvPr id="12" name="AutoShape 2"/>
          <p:cNvSpPr>
            <a:spLocks noChangeArrowheads="1"/>
          </p:cNvSpPr>
          <p:nvPr/>
        </p:nvSpPr>
        <p:spPr bwMode="gray">
          <a:xfrm rot="10800000">
            <a:off x="2643051" y="2152649"/>
            <a:ext cx="3505200" cy="171888"/>
          </a:xfrm>
          <a:prstGeom prst="triangle">
            <a:avLst>
              <a:gd name="adj" fmla="val 50000"/>
            </a:avLst>
          </a:prstGeom>
          <a:solidFill>
            <a:srgbClr val="E2E2E2"/>
          </a:solidFill>
          <a:ln w="9525" algn="ctr">
            <a:solidFill>
              <a:srgbClr val="E2E2E2"/>
            </a:solidFill>
            <a:miter lim="800000"/>
            <a:headEnd/>
            <a:tailEnd/>
          </a:ln>
        </p:spPr>
        <p:txBody>
          <a:bodyPr wrap="none" anchor="ctr"/>
          <a:lstStyle/>
          <a:p>
            <a:pPr algn="ctr" fontAlgn="base">
              <a:spcBef>
                <a:spcPct val="0"/>
              </a:spcBef>
              <a:spcAft>
                <a:spcPct val="0"/>
              </a:spcAft>
            </a:pPr>
            <a:endParaRPr lang="es-ES" sz="1400" b="1" dirty="0">
              <a:solidFill>
                <a:srgbClr val="000000"/>
              </a:solidFill>
            </a:endParaRPr>
          </a:p>
        </p:txBody>
      </p:sp>
      <p:sp>
        <p:nvSpPr>
          <p:cNvPr id="18" name="BCG_FootNote_Box"/>
          <p:cNvSpPr txBox="1">
            <a:spLocks noChangeArrowheads="1"/>
          </p:cNvSpPr>
          <p:nvPr/>
        </p:nvSpPr>
        <p:spPr bwMode="gray">
          <a:xfrm>
            <a:off x="471637" y="6351063"/>
            <a:ext cx="6995964" cy="388085"/>
          </a:xfrm>
          <a:prstGeom prst="rect">
            <a:avLst/>
          </a:prstGeom>
          <a:noFill/>
          <a:ln w="12700">
            <a:noFill/>
            <a:miter lim="800000"/>
            <a:headEnd/>
            <a:tailEnd/>
          </a:ln>
        </p:spPr>
        <p:txBody>
          <a:bodyPr lIns="0" tIns="0" rIns="0" bIns="0" anchor="b"/>
          <a:lstStyle/>
          <a:p>
            <a:pPr eaLnBrk="0" fontAlgn="base" hangingPunct="0">
              <a:lnSpc>
                <a:spcPct val="90000"/>
              </a:lnSpc>
              <a:spcBef>
                <a:spcPct val="0"/>
              </a:spcBef>
              <a:spcAft>
                <a:spcPct val="0"/>
              </a:spcAft>
            </a:pPr>
            <a:r>
              <a:rPr lang="en-US" sz="800" dirty="0" smtClean="0">
                <a:latin typeface="+mn-lt"/>
              </a:rPr>
              <a:t>1. In 2015 Easter break ( "</a:t>
            </a:r>
            <a:r>
              <a:rPr lang="en-US" sz="800" dirty="0" err="1" smtClean="0">
                <a:latin typeface="+mn-lt"/>
              </a:rPr>
              <a:t>Semana</a:t>
            </a:r>
            <a:r>
              <a:rPr lang="en-US" sz="800" dirty="0" smtClean="0">
                <a:latin typeface="+mn-lt"/>
              </a:rPr>
              <a:t> Santa" in Spanish) occurred between</a:t>
            </a:r>
            <a:r>
              <a:rPr lang="en-US" sz="800" dirty="0" smtClean="0"/>
              <a:t> 27/03/2015 and 03/04/2015</a:t>
            </a:r>
            <a:endParaRPr lang="en-US" sz="800" dirty="0" smtClean="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Understanding the scope and objetives of the analysis</a:t>
            </a:r>
            <a:endParaRPr lang="en-US"/>
          </a:p>
        </p:txBody>
      </p:sp>
      <p:sp>
        <p:nvSpPr>
          <p:cNvPr id="4" name="ColumnHeader"/>
          <p:cNvSpPr>
            <a:spLocks noChangeArrowheads="1"/>
          </p:cNvSpPr>
          <p:nvPr/>
        </p:nvSpPr>
        <p:spPr bwMode="gray">
          <a:xfrm>
            <a:off x="455613" y="1362987"/>
            <a:ext cx="4957046"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smtClean="0">
                <a:solidFill>
                  <a:srgbClr val="000000"/>
                </a:solidFill>
                <a:latin typeface="Arial" pitchFamily="34" charset="0"/>
                <a:cs typeface="Arial" pitchFamily="34" charset="0"/>
              </a:rPr>
              <a:t>The Data Set</a:t>
            </a:r>
            <a:endParaRPr lang="en-US" sz="1600" b="1">
              <a:solidFill>
                <a:srgbClr val="000000"/>
              </a:solidFill>
              <a:latin typeface="Arial" pitchFamily="34" charset="0"/>
              <a:cs typeface="Arial" pitchFamily="34" charset="0"/>
            </a:endParaRPr>
          </a:p>
        </p:txBody>
      </p:sp>
      <p:sp>
        <p:nvSpPr>
          <p:cNvPr id="7" name="TextColumnContent"/>
          <p:cNvSpPr>
            <a:spLocks noChangeArrowheads="1"/>
          </p:cNvSpPr>
          <p:nvPr/>
        </p:nvSpPr>
        <p:spPr bwMode="gray">
          <a:xfrm>
            <a:off x="455612" y="1791612"/>
            <a:ext cx="4957046" cy="337430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latin typeface="Arial" pitchFamily="34" charset="0"/>
                <a:cs typeface="Arial" pitchFamily="34" charset="0"/>
              </a:rPr>
              <a:t>Analysis of a publicly available dataset  published by Endesa</a:t>
            </a:r>
            <a:r>
              <a:rPr lang="en-US" sz="1400" b="1" baseline="30000" dirty="0" smtClean="0">
                <a:solidFill>
                  <a:srgbClr val="000000"/>
                </a:solidFill>
                <a:latin typeface="Arial" pitchFamily="34" charset="0"/>
                <a:cs typeface="Arial" pitchFamily="34" charset="0"/>
              </a:rPr>
              <a:t>1</a:t>
            </a:r>
            <a:r>
              <a:rPr lang="en-US" sz="1400" b="1" dirty="0" smtClean="0">
                <a:solidFill>
                  <a:srgbClr val="000000"/>
                </a:solidFill>
                <a:latin typeface="Arial" pitchFamily="34" charset="0"/>
                <a:cs typeface="Arial" pitchFamily="34" charset="0"/>
              </a:rPr>
              <a:t>  (electricity company) with following characteristics</a:t>
            </a:r>
          </a:p>
          <a:p>
            <a:pPr marL="288925" lvl="1" indent="-174625">
              <a:buClr>
                <a:schemeClr val="tx2"/>
              </a:buClr>
              <a:buFontTx/>
              <a:buChar char="•"/>
            </a:pPr>
            <a:r>
              <a:rPr lang="en-US" sz="1400" dirty="0" smtClean="0">
                <a:solidFill>
                  <a:srgbClr val="000000"/>
                </a:solidFill>
                <a:latin typeface="Arial" pitchFamily="34" charset="0"/>
                <a:cs typeface="Arial" pitchFamily="34" charset="0"/>
              </a:rPr>
              <a:t>&gt;7GBs of smart meter readings (i.e. household's energy consumption readings)</a:t>
            </a:r>
          </a:p>
          <a:p>
            <a:pPr marL="288925" lvl="1" indent="-174625">
              <a:buClr>
                <a:schemeClr val="tx2"/>
              </a:buClr>
              <a:buFontTx/>
              <a:buChar char="•"/>
            </a:pPr>
            <a:endParaRPr lang="en-US" sz="1400" dirty="0" smtClean="0">
              <a:solidFill>
                <a:srgbClr val="000000"/>
              </a:solidFill>
              <a:latin typeface="Arial" pitchFamily="34" charset="0"/>
              <a:cs typeface="Arial" pitchFamily="34" charset="0"/>
            </a:endParaRPr>
          </a:p>
          <a:p>
            <a:pPr marL="288925" lvl="1" indent="-174625">
              <a:buClr>
                <a:schemeClr val="tx2"/>
              </a:buClr>
              <a:buFontTx/>
              <a:buChar char="•"/>
            </a:pPr>
            <a:r>
              <a:rPr lang="en-US" sz="1400" dirty="0" smtClean="0">
                <a:solidFill>
                  <a:srgbClr val="000000"/>
                </a:solidFill>
                <a:latin typeface="Arial" pitchFamily="34" charset="0"/>
                <a:cs typeface="Arial" pitchFamily="34" charset="0"/>
              </a:rPr>
              <a:t>More than 100k customers from Spain</a:t>
            </a:r>
          </a:p>
          <a:p>
            <a:pPr marL="288925" lvl="1" indent="-174625">
              <a:buClr>
                <a:schemeClr val="tx2"/>
              </a:buClr>
              <a:buFontTx/>
              <a:buChar char="•"/>
            </a:pPr>
            <a:endParaRPr lang="en-US" sz="1400" dirty="0" smtClean="0">
              <a:solidFill>
                <a:srgbClr val="000000"/>
              </a:solidFill>
              <a:latin typeface="Arial" pitchFamily="34" charset="0"/>
              <a:cs typeface="Arial" pitchFamily="34" charset="0"/>
            </a:endParaRPr>
          </a:p>
          <a:p>
            <a:pPr marL="288925" lvl="1" indent="-174625">
              <a:buClr>
                <a:schemeClr val="tx2"/>
              </a:buClr>
              <a:buFontTx/>
              <a:buChar char="•"/>
            </a:pPr>
            <a:r>
              <a:rPr lang="en-US" sz="1400" dirty="0" smtClean="0">
                <a:solidFill>
                  <a:srgbClr val="000000"/>
                </a:solidFill>
                <a:latin typeface="Arial" pitchFamily="34" charset="0"/>
                <a:cs typeface="Arial" pitchFamily="34" charset="0"/>
              </a:rPr>
              <a:t>Detailed information about products types, customer's basic characteristics etc.</a:t>
            </a:r>
          </a:p>
          <a:p>
            <a:pPr marL="288925" lvl="1" indent="-174625">
              <a:buClr>
                <a:schemeClr val="tx2"/>
              </a:buClr>
              <a:buFontTx/>
              <a:buChar char="•"/>
            </a:pPr>
            <a:endParaRPr lang="en-US" sz="1400" dirty="0" smtClean="0">
              <a:solidFill>
                <a:srgbClr val="000000"/>
              </a:solidFill>
              <a:latin typeface="Arial" pitchFamily="34" charset="0"/>
              <a:cs typeface="Arial" pitchFamily="34" charset="0"/>
            </a:endParaRPr>
          </a:p>
          <a:p>
            <a:pPr marL="288925" lvl="1" indent="-174625">
              <a:buClr>
                <a:schemeClr val="tx2"/>
              </a:buClr>
              <a:buFontTx/>
              <a:buChar char="•"/>
            </a:pPr>
            <a:r>
              <a:rPr lang="en-US" sz="1400" dirty="0" smtClean="0">
                <a:solidFill>
                  <a:srgbClr val="000000"/>
                </a:solidFill>
                <a:latin typeface="Arial" pitchFamily="34" charset="0"/>
                <a:cs typeface="Arial" pitchFamily="34" charset="0"/>
              </a:rPr>
              <a:t>Data ranges from March 2013 to October 2015</a:t>
            </a:r>
          </a:p>
          <a:p>
            <a:pPr marL="288925" lvl="1" indent="-174625">
              <a:buClr>
                <a:schemeClr val="tx2"/>
              </a:buClr>
              <a:buFontTx/>
              <a:buChar char="•"/>
            </a:pPr>
            <a:endParaRPr lang="en-US" sz="1400" dirty="0" smtClean="0">
              <a:solidFill>
                <a:srgbClr val="000000"/>
              </a:solidFill>
              <a:latin typeface="Arial" pitchFamily="34" charset="0"/>
              <a:cs typeface="Arial" pitchFamily="34" charset="0"/>
            </a:endParaRPr>
          </a:p>
          <a:p>
            <a:pPr marL="288925" lvl="1" indent="-174625">
              <a:buClr>
                <a:schemeClr val="tx2"/>
              </a:buClr>
              <a:buFontTx/>
              <a:buChar char="•"/>
            </a:pPr>
            <a:r>
              <a:rPr lang="en-US" sz="1400" dirty="0" smtClean="0">
                <a:solidFill>
                  <a:srgbClr val="000000"/>
                </a:solidFill>
                <a:latin typeface="Arial" pitchFamily="34" charset="0"/>
                <a:cs typeface="Arial" pitchFamily="34" charset="0"/>
              </a:rPr>
              <a:t>For each customer included, there are daily 1-hr interval energy readings</a:t>
            </a:r>
          </a:p>
        </p:txBody>
      </p:sp>
      <p:sp>
        <p:nvSpPr>
          <p:cNvPr id="8" name="ColumnHeader"/>
          <p:cNvSpPr>
            <a:spLocks noChangeArrowheads="1"/>
          </p:cNvSpPr>
          <p:nvPr/>
        </p:nvSpPr>
        <p:spPr bwMode="gray">
          <a:xfrm>
            <a:off x="6032090" y="1362987"/>
            <a:ext cx="3418298"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smtClean="0">
                <a:solidFill>
                  <a:srgbClr val="000000"/>
                </a:solidFill>
                <a:latin typeface="Arial" pitchFamily="34" charset="0"/>
                <a:cs typeface="Arial" pitchFamily="34" charset="0"/>
              </a:rPr>
              <a:t>Goals</a:t>
            </a:r>
            <a:endParaRPr lang="en-US" sz="1600" b="1">
              <a:solidFill>
                <a:srgbClr val="000000"/>
              </a:solidFill>
              <a:latin typeface="Arial" pitchFamily="34" charset="0"/>
              <a:cs typeface="Arial" pitchFamily="34" charset="0"/>
            </a:endParaRPr>
          </a:p>
        </p:txBody>
      </p:sp>
      <p:sp>
        <p:nvSpPr>
          <p:cNvPr id="9" name="TextColumnContent"/>
          <p:cNvSpPr>
            <a:spLocks noChangeArrowheads="1"/>
          </p:cNvSpPr>
          <p:nvPr/>
        </p:nvSpPr>
        <p:spPr bwMode="gray">
          <a:xfrm>
            <a:off x="6032090" y="1791611"/>
            <a:ext cx="3418298" cy="4121145"/>
          </a:xfrm>
          <a:prstGeom prst="rect">
            <a:avLst/>
          </a:prstGeom>
          <a:noFill/>
          <a:ln w="9525" algn="ctr">
            <a:noFill/>
            <a:miter lim="800000"/>
            <a:headEnd type="none" w="lg" len="lg"/>
            <a:tailEnd type="none" w="lg" len="lg"/>
          </a:ln>
          <a:effectLst/>
        </p:spPr>
        <p:txBody>
          <a:bodyPr tIns="91440" bIns="91440"/>
          <a:lstStyle/>
          <a:p>
            <a:pPr marL="342900" indent="-342900">
              <a:buFont typeface="+mj-lt"/>
              <a:buAutoNum type="arabicPeriod"/>
            </a:pPr>
            <a:endParaRPr lang="en-US" sz="1500" dirty="0" smtClean="0">
              <a:solidFill>
                <a:srgbClr val="000000"/>
              </a:solidFill>
              <a:latin typeface="Arial" pitchFamily="34" charset="0"/>
              <a:cs typeface="Arial" pitchFamily="34" charset="0"/>
            </a:endParaRPr>
          </a:p>
          <a:p>
            <a:pPr marL="342900" indent="-342900">
              <a:buFont typeface="+mj-lt"/>
              <a:buAutoNum type="arabicPeriod"/>
            </a:pPr>
            <a:r>
              <a:rPr lang="en-US" sz="1500" b="1" dirty="0" smtClean="0">
                <a:solidFill>
                  <a:srgbClr val="000000"/>
                </a:solidFill>
                <a:latin typeface="Arial" pitchFamily="34" charset="0"/>
                <a:cs typeface="Arial" pitchFamily="34" charset="0"/>
              </a:rPr>
              <a:t>Select smaller subset of dataset to be analyzed in R</a:t>
            </a:r>
          </a:p>
          <a:p>
            <a:pPr marL="342900" indent="-342900">
              <a:buFont typeface="+mj-lt"/>
              <a:buAutoNum type="arabicPeriod"/>
            </a:pPr>
            <a:endParaRPr lang="en-US" sz="1500" dirty="0" smtClean="0">
              <a:solidFill>
                <a:srgbClr val="000000"/>
              </a:solidFill>
              <a:latin typeface="Arial" pitchFamily="34" charset="0"/>
              <a:cs typeface="Arial" pitchFamily="34" charset="0"/>
            </a:endParaRPr>
          </a:p>
          <a:p>
            <a:pPr marL="342900" indent="-342900">
              <a:buFont typeface="+mj-lt"/>
              <a:buAutoNum type="arabicPeriod"/>
            </a:pPr>
            <a:r>
              <a:rPr lang="en-US" sz="1500" b="1" dirty="0" smtClean="0">
                <a:solidFill>
                  <a:srgbClr val="000000"/>
                </a:solidFill>
                <a:latin typeface="Arial" pitchFamily="34" charset="0"/>
                <a:cs typeface="Arial" pitchFamily="34" charset="0"/>
              </a:rPr>
              <a:t>Exploratory analysis and visualization of subset dataset</a:t>
            </a:r>
          </a:p>
          <a:p>
            <a:pPr marL="342900" indent="-342900">
              <a:buFont typeface="+mj-lt"/>
              <a:buAutoNum type="arabicPeriod"/>
            </a:pPr>
            <a:endParaRPr lang="en-US" sz="1500" dirty="0" smtClean="0">
              <a:solidFill>
                <a:srgbClr val="000000"/>
              </a:solidFill>
              <a:latin typeface="Arial" pitchFamily="34" charset="0"/>
              <a:cs typeface="Arial" pitchFamily="34" charset="0"/>
            </a:endParaRPr>
          </a:p>
          <a:p>
            <a:pPr marL="342900" indent="-342900">
              <a:buFont typeface="+mj-lt"/>
              <a:buAutoNum type="arabicPeriod"/>
            </a:pPr>
            <a:r>
              <a:rPr lang="en-US" sz="1500" b="1" dirty="0" smtClean="0">
                <a:solidFill>
                  <a:srgbClr val="000000"/>
                </a:solidFill>
                <a:latin typeface="Arial" pitchFamily="34" charset="0"/>
                <a:cs typeface="Arial" pitchFamily="34" charset="0"/>
              </a:rPr>
              <a:t>Determine relation between weather and energy consumption</a:t>
            </a:r>
          </a:p>
          <a:p>
            <a:pPr marL="342900" indent="-342900">
              <a:buFont typeface="+mj-lt"/>
              <a:buAutoNum type="arabicPeriod"/>
            </a:pPr>
            <a:endParaRPr lang="en-US" sz="1500" dirty="0">
              <a:solidFill>
                <a:srgbClr val="000000"/>
              </a:solidFill>
              <a:latin typeface="Arial" pitchFamily="34" charset="0"/>
              <a:cs typeface="Arial" pitchFamily="34" charset="0"/>
            </a:endParaRPr>
          </a:p>
          <a:p>
            <a:pPr marL="342900" indent="-342900">
              <a:buFont typeface="+mj-lt"/>
              <a:buAutoNum type="arabicPeriod"/>
            </a:pPr>
            <a:r>
              <a:rPr lang="en-US" sz="1500" b="1" dirty="0" smtClean="0">
                <a:solidFill>
                  <a:srgbClr val="000000"/>
                </a:solidFill>
                <a:latin typeface="Arial" pitchFamily="34" charset="0"/>
                <a:cs typeface="Arial" pitchFamily="34" charset="0"/>
              </a:rPr>
              <a:t>Model customers' behavior:</a:t>
            </a:r>
            <a:r>
              <a:rPr lang="en-US" sz="1500" dirty="0" smtClean="0">
                <a:solidFill>
                  <a:srgbClr val="000000"/>
                </a:solidFill>
                <a:latin typeface="Arial" pitchFamily="34" charset="0"/>
                <a:cs typeface="Arial" pitchFamily="34" charset="0"/>
              </a:rPr>
              <a:t> weekly energy usage</a:t>
            </a:r>
          </a:p>
          <a:p>
            <a:pPr marL="342900" indent="-342900">
              <a:buFont typeface="+mj-lt"/>
              <a:buAutoNum type="arabicPeriod"/>
            </a:pPr>
            <a:endParaRPr lang="en-US" sz="1500" dirty="0" smtClean="0">
              <a:solidFill>
                <a:srgbClr val="000000"/>
              </a:solidFill>
              <a:latin typeface="Arial" pitchFamily="34" charset="0"/>
              <a:cs typeface="Arial" pitchFamily="34" charset="0"/>
            </a:endParaRPr>
          </a:p>
          <a:p>
            <a:pPr marL="342900" indent="-342900">
              <a:buFont typeface="+mj-lt"/>
              <a:buAutoNum type="arabicPeriod"/>
            </a:pPr>
            <a:r>
              <a:rPr lang="en-US" sz="1500" b="1" dirty="0" smtClean="0">
                <a:solidFill>
                  <a:srgbClr val="000000"/>
                </a:solidFill>
                <a:latin typeface="Arial" pitchFamily="34" charset="0"/>
                <a:cs typeface="Arial" pitchFamily="34" charset="0"/>
              </a:rPr>
              <a:t>Identify when customers are away from home based on usage analysis</a:t>
            </a:r>
          </a:p>
          <a:p>
            <a:pPr marL="342900" indent="-342900">
              <a:buFont typeface="+mj-lt"/>
              <a:buAutoNum type="arabicPeriod"/>
            </a:pPr>
            <a:endParaRPr lang="en-US" sz="1500" dirty="0" smtClean="0">
              <a:solidFill>
                <a:srgbClr val="000000"/>
              </a:solidFill>
              <a:latin typeface="Arial" pitchFamily="34" charset="0"/>
              <a:cs typeface="Arial" pitchFamily="34" charset="0"/>
            </a:endParaRPr>
          </a:p>
          <a:p>
            <a:pPr marL="342900" indent="-342900">
              <a:buFont typeface="+mj-lt"/>
              <a:buAutoNum type="arabicPeriod"/>
            </a:pPr>
            <a:endParaRPr lang="en-US" sz="1500" dirty="0" smtClean="0">
              <a:solidFill>
                <a:srgbClr val="000000"/>
              </a:solidFill>
              <a:latin typeface="Arial" pitchFamily="34" charset="0"/>
              <a:cs typeface="Arial" pitchFamily="34" charset="0"/>
            </a:endParaRPr>
          </a:p>
          <a:p>
            <a:pPr marL="342900" indent="-342900">
              <a:buFont typeface="+mj-lt"/>
              <a:buAutoNum type="arabicPeriod"/>
            </a:pPr>
            <a:endParaRPr lang="en-US" sz="1500" dirty="0" smtClean="0">
              <a:solidFill>
                <a:srgbClr val="000000"/>
              </a:solidFill>
              <a:latin typeface="Arial" pitchFamily="34" charset="0"/>
              <a:cs typeface="Arial" pitchFamily="34" charset="0"/>
            </a:endParaRPr>
          </a:p>
        </p:txBody>
      </p:sp>
      <p:sp>
        <p:nvSpPr>
          <p:cNvPr id="10"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n-US" sz="800" smtClean="0">
                <a:solidFill>
                  <a:srgbClr val="000000"/>
                </a:solidFill>
                <a:latin typeface="Arial" pitchFamily="34" charset="0"/>
                <a:cs typeface="Arial" pitchFamily="34" charset="0"/>
              </a:rPr>
              <a:t>1. The original dataset was published in this website (</a:t>
            </a:r>
            <a:r>
              <a:rPr lang="en-US" sz="800" smtClean="0">
                <a:solidFill>
                  <a:srgbClr val="000000"/>
                </a:solidFill>
                <a:latin typeface="Arial" pitchFamily="34" charset="0"/>
                <a:cs typeface="Arial" pitchFamily="34" charset="0"/>
                <a:hlinkClick r:id="rId3"/>
              </a:rPr>
              <a:t>http://www.endesaenergychallenges.com/datathon/</a:t>
            </a:r>
            <a:r>
              <a:rPr lang="en-US" sz="800" smtClean="0">
                <a:solidFill>
                  <a:srgbClr val="000000"/>
                </a:solidFill>
                <a:latin typeface="Arial" pitchFamily="34" charset="0"/>
                <a:cs typeface="Arial" pitchFamily="34" charset="0"/>
              </a:rPr>
              <a:t>) but since the datathon has officially ended, the download link is not available anymore.</a:t>
            </a:r>
          </a:p>
        </p:txBody>
      </p:sp>
      <p:pic>
        <p:nvPicPr>
          <p:cNvPr id="14338" name="Picture 2" descr="http://16315-presscdn-0-27.pagely.netdna-cdn.com/wp-content/uploads/2014/04/smart-meter.jpg"/>
          <p:cNvPicPr>
            <a:picLocks noChangeAspect="1" noChangeArrowheads="1"/>
          </p:cNvPicPr>
          <p:nvPr/>
        </p:nvPicPr>
        <p:blipFill>
          <a:blip r:embed="rId4" cstate="print"/>
          <a:srcRect l="16912" t="6931" r="8342" b="5350"/>
          <a:stretch>
            <a:fillRect/>
          </a:stretch>
        </p:blipFill>
        <p:spPr bwMode="auto">
          <a:xfrm>
            <a:off x="1518720" y="5435380"/>
            <a:ext cx="847682" cy="746114"/>
          </a:xfrm>
          <a:prstGeom prst="rect">
            <a:avLst/>
          </a:prstGeom>
          <a:noFill/>
          <a:effectLst>
            <a:outerShdw blurRad="50800" dist="38100" dir="2700000" algn="tl" rotWithShape="0">
              <a:prstClr val="black">
                <a:alpha val="40000"/>
              </a:prstClr>
            </a:outerShdw>
          </a:effectLst>
        </p:spPr>
      </p:pic>
      <p:sp>
        <p:nvSpPr>
          <p:cNvPr id="12" name="Right Arrow 11"/>
          <p:cNvSpPr/>
          <p:nvPr/>
        </p:nvSpPr>
        <p:spPr>
          <a:xfrm>
            <a:off x="2670503" y="5460325"/>
            <a:ext cx="667657" cy="159657"/>
          </a:xfrm>
          <a:prstGeom prst="rightArrow">
            <a:avLst/>
          </a:prstGeom>
          <a:solidFill>
            <a:schemeClr val="accent6">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smtClean="0">
              <a:solidFill>
                <a:srgbClr val="000000"/>
              </a:solidFill>
              <a:latin typeface="Arial" pitchFamily="34" charset="0"/>
              <a:cs typeface="Arial" pitchFamily="34" charset="0"/>
            </a:endParaRPr>
          </a:p>
        </p:txBody>
      </p:sp>
      <p:sp>
        <p:nvSpPr>
          <p:cNvPr id="13" name="Right Arrow 12"/>
          <p:cNvSpPr/>
          <p:nvPr/>
        </p:nvSpPr>
        <p:spPr>
          <a:xfrm>
            <a:off x="2670503" y="5753100"/>
            <a:ext cx="667657" cy="159657"/>
          </a:xfrm>
          <a:prstGeom prst="rightArrow">
            <a:avLst/>
          </a:prstGeom>
          <a:solidFill>
            <a:schemeClr val="accent6">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smtClean="0">
              <a:solidFill>
                <a:srgbClr val="000000"/>
              </a:solidFill>
              <a:latin typeface="Arial" pitchFamily="34" charset="0"/>
              <a:cs typeface="Arial" pitchFamily="34" charset="0"/>
            </a:endParaRPr>
          </a:p>
        </p:txBody>
      </p:sp>
      <p:pic>
        <p:nvPicPr>
          <p:cNvPr id="14339" name="Picture 3" descr="C:\Users\Moscat Jorge\Downloads\file.png"/>
          <p:cNvPicPr>
            <a:picLocks noChangeAspect="1" noChangeArrowheads="1"/>
          </p:cNvPicPr>
          <p:nvPr/>
        </p:nvPicPr>
        <p:blipFill>
          <a:blip r:embed="rId5" cstate="print"/>
          <a:srcRect/>
          <a:stretch>
            <a:fillRect/>
          </a:stretch>
        </p:blipFill>
        <p:spPr bwMode="auto">
          <a:xfrm>
            <a:off x="3613874" y="5363501"/>
            <a:ext cx="703693" cy="703693"/>
          </a:xfrm>
          <a:prstGeom prst="rect">
            <a:avLst/>
          </a:prstGeom>
          <a:noFill/>
        </p:spPr>
      </p:pic>
      <p:sp>
        <p:nvSpPr>
          <p:cNvPr id="14" name="TextBox 13"/>
          <p:cNvSpPr txBox="1"/>
          <p:nvPr/>
        </p:nvSpPr>
        <p:spPr>
          <a:xfrm>
            <a:off x="3371647" y="5062330"/>
            <a:ext cx="1188146" cy="351035"/>
          </a:xfrm>
          <a:prstGeom prst="rect">
            <a:avLst/>
          </a:prstGeom>
          <a:noFill/>
        </p:spPr>
        <p:txBody>
          <a:bodyPr wrap="none" tIns="90000" bIns="90000" rtlCol="0" anchor="t">
            <a:spAutoFit/>
          </a:bodyPr>
          <a:lstStyle/>
          <a:p>
            <a:pPr algn="ctr"/>
            <a:r>
              <a:rPr lang="en-US" sz="1050" b="1" i="1" smtClean="0">
                <a:solidFill>
                  <a:srgbClr val="000000"/>
                </a:solidFill>
                <a:latin typeface="Arial" pitchFamily="34" charset="0"/>
                <a:cs typeface="Arial" pitchFamily="34" charset="0"/>
              </a:rPr>
              <a:t>Endesa Dataset</a:t>
            </a:r>
          </a:p>
        </p:txBody>
      </p:sp>
      <p:pic>
        <p:nvPicPr>
          <p:cNvPr id="14341" name="Picture 5" descr="http://www.endesa.com/SiteCollectionImages/logo_endesa.png"/>
          <p:cNvPicPr>
            <a:picLocks noChangeAspect="1" noChangeArrowheads="1"/>
          </p:cNvPicPr>
          <p:nvPr/>
        </p:nvPicPr>
        <p:blipFill>
          <a:blip r:embed="rId6" cstate="print"/>
          <a:srcRect/>
          <a:stretch>
            <a:fillRect/>
          </a:stretch>
        </p:blipFill>
        <p:spPr bwMode="auto">
          <a:xfrm>
            <a:off x="3340928" y="6003694"/>
            <a:ext cx="1249584" cy="263071"/>
          </a:xfrm>
          <a:prstGeom prst="rect">
            <a:avLst/>
          </a:prstGeom>
          <a:solidFill>
            <a:schemeClr val="bg1">
              <a:alpha val="82000"/>
            </a:schemeClr>
          </a:solidFill>
          <a:ln>
            <a:solidFill>
              <a:schemeClr val="bg1"/>
            </a:solidFill>
          </a:ln>
        </p:spPr>
      </p:pic>
      <p:sp>
        <p:nvSpPr>
          <p:cNvPr id="18" name="TextBox 17"/>
          <p:cNvSpPr txBox="1"/>
          <p:nvPr/>
        </p:nvSpPr>
        <p:spPr>
          <a:xfrm>
            <a:off x="1493893" y="5125830"/>
            <a:ext cx="936475" cy="343341"/>
          </a:xfrm>
          <a:prstGeom prst="rect">
            <a:avLst/>
          </a:prstGeom>
          <a:noFill/>
        </p:spPr>
        <p:txBody>
          <a:bodyPr wrap="none" tIns="90000" bIns="90000" rtlCol="0" anchor="t">
            <a:spAutoFit/>
          </a:bodyPr>
          <a:lstStyle/>
          <a:p>
            <a:pPr algn="ctr"/>
            <a:r>
              <a:rPr lang="en-US" sz="1050" b="1" i="1" smtClean="0">
                <a:solidFill>
                  <a:srgbClr val="000000"/>
                </a:solidFill>
                <a:latin typeface="Arial" pitchFamily="34" charset="0"/>
                <a:cs typeface="Arial" pitchFamily="34" charset="0"/>
              </a:rPr>
              <a:t>Smartmeter</a:t>
            </a:r>
          </a:p>
        </p:txBody>
      </p:sp>
      <p:sp>
        <p:nvSpPr>
          <p:cNvPr id="19" name="FlowTriangle"/>
          <p:cNvSpPr>
            <a:spLocks noChangeArrowheads="1"/>
          </p:cNvSpPr>
          <p:nvPr/>
        </p:nvSpPr>
        <p:spPr bwMode="gray">
          <a:xfrm rot="5400000">
            <a:off x="4006440" y="3574375"/>
            <a:ext cx="3505200" cy="266700"/>
          </a:xfrm>
          <a:prstGeom prst="triangle">
            <a:avLst>
              <a:gd name="adj" fmla="val 50000"/>
            </a:avLst>
          </a:prstGeom>
          <a:solidFill>
            <a:srgbClr val="B2B2B2"/>
          </a:solidFill>
          <a:ln w="9525" algn="ctr">
            <a:solidFill>
              <a:srgbClr val="B2B2B2"/>
            </a:solidFill>
            <a:miter lim="800000"/>
            <a:headEnd/>
            <a:tailEnd/>
          </a:ln>
        </p:spPr>
        <p:txBody>
          <a:bodyPr rot="10800000" vert="eaVert" wrap="none" anchor="ctr"/>
          <a:lstStyle/>
          <a:p>
            <a:pPr algn="ctr"/>
            <a:endParaRPr lang="es-ES" sz="1400" b="1" dirty="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Endesa's</a:t>
            </a:r>
            <a:r>
              <a:rPr lang="en-US" dirty="0" smtClean="0"/>
              <a:t> </a:t>
            </a:r>
            <a:r>
              <a:rPr lang="en-US" dirty="0" err="1" smtClean="0"/>
              <a:t>smartmeter</a:t>
            </a:r>
            <a:r>
              <a:rPr lang="en-US" dirty="0" smtClean="0"/>
              <a:t> readings</a:t>
            </a:r>
            <a:endParaRPr lang="en-US" dirty="0"/>
          </a:p>
        </p:txBody>
      </p:sp>
      <p:sp>
        <p:nvSpPr>
          <p:cNvPr id="3" name="Text Placeholder 2"/>
          <p:cNvSpPr>
            <a:spLocks noGrp="1"/>
          </p:cNvSpPr>
          <p:nvPr>
            <p:ph type="body" sz="quarter" idx="10"/>
          </p:nvPr>
        </p:nvSpPr>
        <p:spPr>
          <a:xfrm>
            <a:off x="1485900" y="1397000"/>
            <a:ext cx="7550414" cy="1399540"/>
          </a:xfrm>
        </p:spPr>
        <p:txBody>
          <a:bodyPr>
            <a:normAutofit/>
          </a:bodyPr>
          <a:lstStyle/>
          <a:p>
            <a:r>
              <a:rPr lang="en-US" sz="1200" dirty="0" smtClean="0"/>
              <a:t>Dataset was made available on </a:t>
            </a:r>
            <a:r>
              <a:rPr lang="en-US" sz="1200" dirty="0" err="1" smtClean="0"/>
              <a:t>Endesa's</a:t>
            </a:r>
            <a:r>
              <a:rPr lang="en-US" sz="1200" dirty="0" smtClean="0"/>
              <a:t> website as part of an open competition (</a:t>
            </a:r>
            <a:r>
              <a:rPr lang="en-US" sz="1200" dirty="0" smtClean="0"/>
              <a:t>Datathon</a:t>
            </a:r>
            <a:r>
              <a:rPr lang="en-US" sz="1200" baseline="30000" dirty="0" smtClean="0"/>
              <a:t>1</a:t>
            </a:r>
            <a:r>
              <a:rPr lang="en-US" sz="1200" dirty="0" smtClean="0"/>
              <a:t> ) </a:t>
            </a:r>
            <a:r>
              <a:rPr lang="en-US" sz="1200" dirty="0" smtClean="0"/>
              <a:t>to identify the top most innovative ways to analyze this kind of data. The dataset was downloadable from their site or accessible through an open API. </a:t>
            </a:r>
          </a:p>
          <a:p>
            <a:pPr lvl="1" fontAlgn="base">
              <a:buClr>
                <a:srgbClr val="177B57"/>
              </a:buClr>
              <a:buSzPct val="100000"/>
              <a:buFont typeface="Arial"/>
              <a:buChar char="•"/>
            </a:pPr>
            <a:r>
              <a:rPr lang="en-US" sz="1200" b="1" dirty="0" smtClean="0">
                <a:solidFill>
                  <a:srgbClr val="000000"/>
                </a:solidFill>
                <a:latin typeface="Arial"/>
              </a:rPr>
              <a:t>Format: </a:t>
            </a:r>
            <a:r>
              <a:rPr lang="en-US" sz="1200" dirty="0" smtClean="0">
                <a:solidFill>
                  <a:srgbClr val="000000"/>
                </a:solidFill>
                <a:latin typeface="Arial"/>
              </a:rPr>
              <a:t>Pipe-delimited dataset (i.e. "|")</a:t>
            </a:r>
          </a:p>
          <a:p>
            <a:pPr lvl="1" fontAlgn="base">
              <a:buClr>
                <a:srgbClr val="177B57"/>
              </a:buClr>
              <a:buSzPct val="100000"/>
              <a:buFont typeface="Arial"/>
              <a:buChar char="•"/>
            </a:pPr>
            <a:r>
              <a:rPr lang="en-US" sz="1200" b="1" dirty="0" smtClean="0">
                <a:solidFill>
                  <a:srgbClr val="000000"/>
                </a:solidFill>
                <a:latin typeface="Arial"/>
              </a:rPr>
              <a:t>Size: </a:t>
            </a:r>
            <a:r>
              <a:rPr lang="en-US" sz="1200" dirty="0" smtClean="0">
                <a:solidFill>
                  <a:srgbClr val="000000"/>
                </a:solidFill>
                <a:latin typeface="Arial"/>
              </a:rPr>
              <a:t>7.5GB single file (</a:t>
            </a:r>
            <a:r>
              <a:rPr lang="en-US" sz="1200" b="1" dirty="0" smtClean="0"/>
              <a:t>32millon records</a:t>
            </a:r>
            <a:r>
              <a:rPr lang="en-US" sz="1200" dirty="0" smtClean="0"/>
              <a:t>) </a:t>
            </a:r>
          </a:p>
          <a:p>
            <a:pPr lvl="1" fontAlgn="base">
              <a:buClr>
                <a:srgbClr val="177B57"/>
              </a:buClr>
              <a:buSzPct val="100000"/>
              <a:buFont typeface="Arial"/>
              <a:buChar char="•"/>
            </a:pPr>
            <a:r>
              <a:rPr lang="en-US" sz="1200" b="1" dirty="0" smtClean="0"/>
              <a:t>Geographical scope</a:t>
            </a:r>
            <a:r>
              <a:rPr lang="en-US" sz="1200" dirty="0" smtClean="0"/>
              <a:t>: data from 808 municipalities in Spain </a:t>
            </a:r>
          </a:p>
          <a:p>
            <a:pPr lvl="1" fontAlgn="base">
              <a:buClr>
                <a:srgbClr val="177B57"/>
              </a:buClr>
              <a:buSzPct val="100000"/>
              <a:buFont typeface="Arial"/>
              <a:buChar char="•"/>
            </a:pPr>
            <a:r>
              <a:rPr lang="en-US" sz="1200" b="1" dirty="0" smtClean="0"/>
              <a:t>Total Customers</a:t>
            </a:r>
            <a:r>
              <a:rPr lang="en-US" sz="1200" dirty="0" smtClean="0"/>
              <a:t>: &gt;100k unique customers ( which is &lt;1% of </a:t>
            </a:r>
            <a:r>
              <a:rPr lang="en-US" sz="1200" dirty="0" err="1" smtClean="0"/>
              <a:t>Endesa's</a:t>
            </a:r>
            <a:r>
              <a:rPr lang="en-US" sz="1200" dirty="0" smtClean="0"/>
              <a:t> customer base)</a:t>
            </a:r>
            <a:endParaRPr lang="en-US" sz="1200" dirty="0">
              <a:solidFill>
                <a:srgbClr val="000000"/>
              </a:solidFill>
              <a:latin typeface="Arial"/>
            </a:endParaRPr>
          </a:p>
        </p:txBody>
      </p:sp>
      <p:pic>
        <p:nvPicPr>
          <p:cNvPr id="5" name="Picture 2"/>
          <p:cNvPicPr>
            <a:picLocks noChangeAspect="1" noChangeArrowheads="1"/>
          </p:cNvPicPr>
          <p:nvPr/>
        </p:nvPicPr>
        <p:blipFill>
          <a:blip r:embed="rId2" cstate="print"/>
          <a:srcRect/>
          <a:stretch>
            <a:fillRect/>
          </a:stretch>
        </p:blipFill>
        <p:spPr bwMode="auto">
          <a:xfrm>
            <a:off x="1485900" y="4726524"/>
            <a:ext cx="7204932" cy="1634877"/>
          </a:xfrm>
          <a:prstGeom prst="rect">
            <a:avLst/>
          </a:prstGeom>
          <a:noFill/>
          <a:ln w="9525">
            <a:solidFill>
              <a:schemeClr val="bg2">
                <a:lumMod val="90000"/>
              </a:schemeClr>
            </a:solidFill>
            <a:miter lim="800000"/>
            <a:headEnd/>
            <a:tailEnd/>
          </a:ln>
          <a:effectLst>
            <a:outerShdw blurRad="50800" dist="38100" dir="2700000" algn="tl" rotWithShape="0">
              <a:prstClr val="black">
                <a:alpha val="40000"/>
              </a:prstClr>
            </a:outerShdw>
          </a:effectLst>
        </p:spPr>
      </p:pic>
      <p:sp>
        <p:nvSpPr>
          <p:cNvPr id="7" name="Rectangle 6"/>
          <p:cNvSpPr/>
          <p:nvPr/>
        </p:nvSpPr>
        <p:spPr>
          <a:xfrm>
            <a:off x="304800" y="1411288"/>
            <a:ext cx="1089660" cy="1474789"/>
          </a:xfrm>
          <a:prstGeom prst="rect">
            <a:avLst/>
          </a:prstGeom>
          <a:solidFill>
            <a:schemeClr val="tx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bg1"/>
                </a:solidFill>
                <a:latin typeface="Arial" pitchFamily="34" charset="0"/>
                <a:cs typeface="Arial" pitchFamily="34" charset="0"/>
              </a:rPr>
              <a:t>Data set overview</a:t>
            </a:r>
          </a:p>
        </p:txBody>
      </p:sp>
      <p:sp>
        <p:nvSpPr>
          <p:cNvPr id="10" name="Rectangle 9"/>
          <p:cNvSpPr/>
          <p:nvPr/>
        </p:nvSpPr>
        <p:spPr>
          <a:xfrm>
            <a:off x="304800" y="4583464"/>
            <a:ext cx="1089660" cy="1855438"/>
          </a:xfrm>
          <a:prstGeom prst="rect">
            <a:avLst/>
          </a:prstGeom>
          <a:solidFill>
            <a:schemeClr val="tx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bg1"/>
                </a:solidFill>
                <a:latin typeface="Arial" pitchFamily="34" charset="0"/>
                <a:cs typeface="Arial" pitchFamily="34" charset="0"/>
              </a:rPr>
              <a:t>Initial exploration</a:t>
            </a:r>
          </a:p>
        </p:txBody>
      </p:sp>
      <p:sp>
        <p:nvSpPr>
          <p:cNvPr id="11" name="Rectangle 10"/>
          <p:cNvSpPr/>
          <p:nvPr/>
        </p:nvSpPr>
        <p:spPr>
          <a:xfrm>
            <a:off x="304800" y="3106437"/>
            <a:ext cx="1089660" cy="1294130"/>
          </a:xfrm>
          <a:prstGeom prst="rect">
            <a:avLst/>
          </a:prstGeom>
          <a:solidFill>
            <a:schemeClr val="tx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0" tIns="89999" rIns="0" bIns="89999" rtlCol="0" anchor="ctr" anchorCtr="0"/>
          <a:lstStyle/>
          <a:p>
            <a:pPr algn="ctr"/>
            <a:r>
              <a:rPr lang="en-US" sz="1400" b="1" dirty="0" smtClean="0">
                <a:solidFill>
                  <a:schemeClr val="bg1"/>
                </a:solidFill>
                <a:latin typeface="Arial" pitchFamily="34" charset="0"/>
                <a:cs typeface="Arial" pitchFamily="34" charset="0"/>
              </a:rPr>
              <a:t>Raw extraction</a:t>
            </a:r>
          </a:p>
        </p:txBody>
      </p:sp>
      <p:pic>
        <p:nvPicPr>
          <p:cNvPr id="18434" name="Picture 2"/>
          <p:cNvPicPr>
            <a:picLocks noChangeAspect="1" noChangeArrowheads="1"/>
          </p:cNvPicPr>
          <p:nvPr/>
        </p:nvPicPr>
        <p:blipFill>
          <a:blip r:embed="rId3" cstate="print"/>
          <a:srcRect/>
          <a:stretch>
            <a:fillRect/>
          </a:stretch>
        </p:blipFill>
        <p:spPr bwMode="auto">
          <a:xfrm>
            <a:off x="1563106" y="3265545"/>
            <a:ext cx="7250926" cy="991188"/>
          </a:xfrm>
          <a:prstGeom prst="rect">
            <a:avLst/>
          </a:prstGeom>
          <a:noFill/>
          <a:ln w="9525">
            <a:solidFill>
              <a:schemeClr val="bg2">
                <a:lumMod val="90000"/>
              </a:schemeClr>
            </a:solidFill>
            <a:miter lim="800000"/>
            <a:headEnd/>
            <a:tailEnd/>
          </a:ln>
          <a:effectLst>
            <a:outerShdw blurRad="50800" dist="38100" dir="2700000" algn="tl" rotWithShape="0">
              <a:prstClr val="black">
                <a:alpha val="40000"/>
              </a:prstClr>
            </a:outerShdw>
          </a:effectLst>
        </p:spPr>
      </p:pic>
      <p:sp>
        <p:nvSpPr>
          <p:cNvPr id="14" name="Callout"/>
          <p:cNvSpPr>
            <a:spLocks noChangeArrowheads="1"/>
          </p:cNvSpPr>
          <p:nvPr/>
        </p:nvSpPr>
        <p:spPr bwMode="gray">
          <a:xfrm rot="1266884">
            <a:off x="7750455" y="4688629"/>
            <a:ext cx="1251344" cy="424841"/>
          </a:xfrm>
          <a:prstGeom prst="rect">
            <a:avLst/>
          </a:prstGeom>
          <a:solidFill>
            <a:schemeClr val="bg1"/>
          </a:solidFill>
          <a:ln w="9525" algn="ctr">
            <a:solidFill>
              <a:schemeClr val="accent1"/>
            </a:solidFill>
            <a:miter lim="800000"/>
            <a:headEnd/>
            <a:tailEnd/>
          </a:ln>
        </p:spPr>
        <p:txBody>
          <a:bodyPr lIns="0" tIns="89999" rIns="0" bIns="89999" anchor="ctr"/>
          <a:lstStyle/>
          <a:p>
            <a:pPr algn="ctr"/>
            <a:r>
              <a:rPr lang="en-US" sz="1050" b="1" dirty="0" smtClean="0">
                <a:solidFill>
                  <a:schemeClr val="accent1"/>
                </a:solidFill>
                <a:latin typeface="Arial" pitchFamily="34" charset="0"/>
                <a:cs typeface="Arial" pitchFamily="34" charset="0"/>
              </a:rPr>
              <a:t>Plot created using </a:t>
            </a:r>
            <a:r>
              <a:rPr lang="en-US" sz="1050" b="1" dirty="0" err="1" smtClean="0">
                <a:solidFill>
                  <a:schemeClr val="accent1"/>
                </a:solidFill>
                <a:latin typeface="Arial" pitchFamily="34" charset="0"/>
                <a:cs typeface="Arial" pitchFamily="34" charset="0"/>
              </a:rPr>
              <a:t>Alteryx</a:t>
            </a:r>
            <a:endParaRPr lang="en-US" sz="1050" b="1" dirty="0">
              <a:solidFill>
                <a:schemeClr val="accent1"/>
              </a:solidFill>
              <a:latin typeface="Arial" pitchFamily="34" charset="0"/>
              <a:cs typeface="Arial" pitchFamily="34" charset="0"/>
            </a:endParaRPr>
          </a:p>
        </p:txBody>
      </p:sp>
      <p:sp>
        <p:nvSpPr>
          <p:cNvPr id="16" name="Down Arrow 15"/>
          <p:cNvSpPr/>
          <p:nvPr/>
        </p:nvSpPr>
        <p:spPr>
          <a:xfrm>
            <a:off x="4559068" y="2948939"/>
            <a:ext cx="495300" cy="182897"/>
          </a:xfrm>
          <a:prstGeom prst="down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7" name="Down Arrow 16"/>
          <p:cNvSpPr/>
          <p:nvPr/>
        </p:nvSpPr>
        <p:spPr>
          <a:xfrm>
            <a:off x="4559068" y="4400567"/>
            <a:ext cx="495300" cy="182897"/>
          </a:xfrm>
          <a:prstGeom prst="downArrow">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12" name="Rectangle 3"/>
          <p:cNvSpPr>
            <a:spLocks noChangeArrowheads="1"/>
          </p:cNvSpPr>
          <p:nvPr/>
        </p:nvSpPr>
        <p:spPr bwMode="gray">
          <a:xfrm>
            <a:off x="455613" y="6324600"/>
            <a:ext cx="8994775" cy="328613"/>
          </a:xfrm>
          <a:prstGeom prst="rect">
            <a:avLst/>
          </a:prstGeom>
          <a:noFill/>
          <a:ln w="9525" algn="ctr">
            <a:noFill/>
            <a:miter lim="800000"/>
            <a:headEnd type="none" w="lg" len="lg"/>
            <a:tailEnd type="none" w="lg" len="lg"/>
          </a:ln>
        </p:spPr>
        <p:txBody>
          <a:bodyPr lIns="0" tIns="0" rIns="0" bIns="0" anchor="b"/>
          <a:lstStyle/>
          <a:p>
            <a:pPr>
              <a:lnSpc>
                <a:spcPct val="90000"/>
              </a:lnSpc>
            </a:pPr>
            <a:r>
              <a:rPr lang="es-ES" sz="800" dirty="0" smtClean="0">
                <a:solidFill>
                  <a:srgbClr val="000000"/>
                </a:solidFill>
                <a:latin typeface="Arial" pitchFamily="34" charset="0"/>
                <a:cs typeface="Arial" pitchFamily="34" charset="0"/>
              </a:rPr>
              <a:t>1. http://www.endesaenergychallenges.com/datathon</a:t>
            </a:r>
            <a:r>
              <a:rPr lang="es-ES" sz="800" dirty="0" smtClean="0">
                <a:solidFill>
                  <a:srgbClr val="000000"/>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field structure of the dataset</a:t>
            </a:r>
            <a:endParaRPr lang="en-US" dirty="0"/>
          </a:p>
        </p:txBody>
      </p:sp>
      <p:sp>
        <p:nvSpPr>
          <p:cNvPr id="5" name="TextBox 4"/>
          <p:cNvSpPr txBox="1"/>
          <p:nvPr/>
        </p:nvSpPr>
        <p:spPr>
          <a:xfrm>
            <a:off x="1681843" y="1439719"/>
            <a:ext cx="7759613" cy="5244682"/>
          </a:xfrm>
          <a:prstGeom prst="rect">
            <a:avLst/>
          </a:prstGeom>
          <a:noFill/>
        </p:spPr>
        <p:txBody>
          <a:bodyPr wrap="square" tIns="90000" bIns="90000" rtlCol="0" anchor="t">
            <a:spAutoFit/>
          </a:bodyPr>
          <a:lstStyle/>
          <a:p>
            <a:pPr marL="288925" lvl="1" indent="-174625" fontAlgn="base">
              <a:buClr>
                <a:srgbClr val="177B57"/>
              </a:buClr>
              <a:buSzPct val="100000"/>
              <a:buFont typeface="Arial"/>
              <a:buChar char="•"/>
            </a:pPr>
            <a:r>
              <a:rPr lang="en-US" sz="1100" b="1" dirty="0" err="1" smtClean="0">
                <a:solidFill>
                  <a:srgbClr val="000000"/>
                </a:solidFill>
                <a:latin typeface="Arial"/>
              </a:rPr>
              <a:t>CLIENT_ID</a:t>
            </a:r>
            <a:r>
              <a:rPr lang="en-US" sz="1100" dirty="0" smtClean="0">
                <a:solidFill>
                  <a:srgbClr val="000000"/>
                </a:solidFill>
                <a:latin typeface="Arial"/>
              </a:rPr>
              <a:t>: The unique, customer reference number which allows for segmentation of usage per customer.</a:t>
            </a:r>
          </a:p>
          <a:p>
            <a:pPr marL="288925" lvl="1" indent="-174625" fontAlgn="base">
              <a:buClr>
                <a:srgbClr val="177B57"/>
              </a:buClr>
              <a:buSzPct val="100000"/>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DAY:</a:t>
            </a:r>
            <a:r>
              <a:rPr lang="en-US" sz="1100" dirty="0" smtClean="0">
                <a:solidFill>
                  <a:srgbClr val="000000"/>
                </a:solidFill>
                <a:latin typeface="Arial"/>
              </a:rPr>
              <a:t> The date on which the energy usage occurred, in the following format: </a:t>
            </a:r>
            <a:r>
              <a:rPr lang="en-US" sz="1100" dirty="0" err="1" smtClean="0">
                <a:solidFill>
                  <a:srgbClr val="000000"/>
                </a:solidFill>
                <a:latin typeface="Arial"/>
              </a:rPr>
              <a:t>YYYY</a:t>
            </a:r>
            <a:r>
              <a:rPr lang="en-US" sz="1100" dirty="0" smtClean="0">
                <a:solidFill>
                  <a:srgbClr val="000000"/>
                </a:solidFill>
                <a:latin typeface="Arial"/>
              </a:rPr>
              <a:t>/MM/DD</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H1, H2,…, H25: </a:t>
            </a:r>
            <a:r>
              <a:rPr lang="en-US" sz="1100" dirty="0" smtClean="0">
                <a:solidFill>
                  <a:srgbClr val="000000"/>
                </a:solidFill>
                <a:latin typeface="Arial"/>
              </a:rPr>
              <a:t>The time at which the energy usage occurred. There are 25 entries due to the time change when the clocks are set back one hour on the last Sunday of October each year, which leads to a total of 25 hours on this day.</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CITY: </a:t>
            </a:r>
            <a:r>
              <a:rPr lang="en-US" sz="1100" dirty="0" smtClean="0">
                <a:solidFill>
                  <a:srgbClr val="000000"/>
                </a:solidFill>
                <a:latin typeface="Arial"/>
              </a:rPr>
              <a:t>The municipal district to which the customer belongs. Geographical reference.</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ACTIVA_H1, ACTIVA_H2,…, ACTIVA_H25:</a:t>
            </a:r>
            <a:r>
              <a:rPr lang="en-US" sz="1100" dirty="0" smtClean="0">
                <a:solidFill>
                  <a:srgbClr val="000000"/>
                </a:solidFill>
                <a:latin typeface="Arial"/>
              </a:rPr>
              <a:t> Active energy consumed per hour as measured in kWh (kilowatt-hour). This is the useful energy that the customers absorb from the grid and transform into work and/or heat at home.</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err="1" smtClean="0">
                <a:solidFill>
                  <a:srgbClr val="000000"/>
                </a:solidFill>
                <a:latin typeface="Arial"/>
              </a:rPr>
              <a:t>CNAE</a:t>
            </a:r>
            <a:r>
              <a:rPr lang="en-US" sz="1100" b="1" dirty="0" smtClean="0">
                <a:solidFill>
                  <a:srgbClr val="000000"/>
                </a:solidFill>
                <a:latin typeface="Arial"/>
              </a:rPr>
              <a:t>: </a:t>
            </a:r>
            <a:r>
              <a:rPr lang="en-US" sz="1100" dirty="0" smtClean="0">
                <a:solidFill>
                  <a:srgbClr val="000000"/>
                </a:solidFill>
                <a:latin typeface="Arial"/>
              </a:rPr>
              <a:t>(National Classification of Economic Activities) This value indicates whether the customer is domestic (T1) or not (T2).</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PRODUCT:</a:t>
            </a:r>
            <a:r>
              <a:rPr lang="en-US" sz="1100" dirty="0" smtClean="0">
                <a:solidFill>
                  <a:srgbClr val="000000"/>
                </a:solidFill>
                <a:latin typeface="Arial"/>
              </a:rPr>
              <a:t> Tariff / electrical product that the customer has contracted; there are up to 120 products.</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MARKET:</a:t>
            </a:r>
            <a:r>
              <a:rPr lang="en-US" sz="1100" dirty="0" smtClean="0">
                <a:solidFill>
                  <a:srgbClr val="000000"/>
                </a:solidFill>
                <a:latin typeface="Arial"/>
              </a:rPr>
              <a:t> This value indicates whether the customer has a regulated tariff (M1) or a free market tariff (M2). Regulated Tariff: the price of the electricity is regulated periodically by the corresponding authority. Free market: the price of the electricity is freely agreed upon by the provider and the customer.</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smtClean="0">
                <a:solidFill>
                  <a:srgbClr val="000000"/>
                </a:solidFill>
                <a:latin typeface="Arial"/>
              </a:rPr>
              <a:t>REACTIVA_H1, REACTIVA_H2,…, REACTIVA_H25:</a:t>
            </a:r>
            <a:r>
              <a:rPr lang="en-US" sz="1100" dirty="0" smtClean="0">
                <a:solidFill>
                  <a:srgbClr val="000000"/>
                </a:solidFill>
                <a:latin typeface="Arial"/>
              </a:rPr>
              <a:t> Reactive energy consumed per hour in </a:t>
            </a:r>
            <a:r>
              <a:rPr lang="en-US" sz="1100" dirty="0" err="1" smtClean="0">
                <a:solidFill>
                  <a:srgbClr val="000000"/>
                </a:solidFill>
                <a:latin typeface="Arial"/>
              </a:rPr>
              <a:t>VArh</a:t>
            </a:r>
            <a:r>
              <a:rPr lang="en-US" sz="1100" dirty="0" smtClean="0">
                <a:solidFill>
                  <a:srgbClr val="000000"/>
                </a:solidFill>
                <a:latin typeface="Arial"/>
              </a:rPr>
              <a:t> (volt-ampere-hours). This is a supplementary usage that the customers cannot take advantage of. Currently reactive energy consumption is not billed, although it could be charged for in future as a way of improving the energy efficiency of homes.</a:t>
            </a: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err="1" smtClean="0">
                <a:solidFill>
                  <a:srgbClr val="000000"/>
                </a:solidFill>
                <a:latin typeface="Arial"/>
              </a:rPr>
              <a:t>FECHA_ALTA_STRO</a:t>
            </a:r>
            <a:r>
              <a:rPr lang="en-US" sz="1100" b="1" dirty="0" smtClean="0">
                <a:solidFill>
                  <a:srgbClr val="000000"/>
                </a:solidFill>
                <a:latin typeface="Arial"/>
              </a:rPr>
              <a:t>:</a:t>
            </a:r>
            <a:r>
              <a:rPr lang="en-US" sz="1100" dirty="0" smtClean="0">
                <a:solidFill>
                  <a:srgbClr val="000000"/>
                </a:solidFill>
                <a:latin typeface="Arial"/>
              </a:rPr>
              <a:t> Date on which the customer´s service was activated with the following format: </a:t>
            </a:r>
            <a:r>
              <a:rPr lang="en-US" sz="1100" dirty="0" err="1" smtClean="0">
                <a:solidFill>
                  <a:srgbClr val="000000"/>
                </a:solidFill>
                <a:latin typeface="Arial"/>
              </a:rPr>
              <a:t>QXAAA</a:t>
            </a:r>
            <a:endParaRPr lang="en-US" sz="1100" dirty="0" smtClean="0">
              <a:solidFill>
                <a:srgbClr val="000000"/>
              </a:solidFill>
              <a:latin typeface="Arial"/>
            </a:endParaRPr>
          </a:p>
          <a:p>
            <a:pPr marL="288925" lvl="1" indent="-174625" fontAlgn="base">
              <a:buClr>
                <a:srgbClr val="177B57"/>
              </a:buClr>
              <a:buSzPct val="100000"/>
              <a:buFont typeface="Arial"/>
              <a:buChar char="•"/>
            </a:pPr>
            <a:endParaRPr lang="en-US" sz="1100" dirty="0" smtClean="0">
              <a:solidFill>
                <a:srgbClr val="000000"/>
              </a:solidFill>
              <a:latin typeface="Arial"/>
            </a:endParaRPr>
          </a:p>
          <a:p>
            <a:pPr marL="288925" lvl="1" indent="-174625" fontAlgn="base">
              <a:buClr>
                <a:srgbClr val="177B57"/>
              </a:buClr>
              <a:buSzPct val="100000"/>
              <a:buFont typeface="Arial"/>
              <a:buChar char="•"/>
            </a:pPr>
            <a:r>
              <a:rPr lang="en-US" sz="1100" b="1" dirty="0" err="1" smtClean="0">
                <a:solidFill>
                  <a:srgbClr val="000000"/>
                </a:solidFill>
                <a:latin typeface="Arial"/>
              </a:rPr>
              <a:t>TARGET_TENENCIA_CUPS</a:t>
            </a:r>
            <a:r>
              <a:rPr lang="en-US" sz="1100" b="1" dirty="0" smtClean="0">
                <a:solidFill>
                  <a:srgbClr val="000000"/>
                </a:solidFill>
                <a:latin typeface="Arial"/>
              </a:rPr>
              <a:t>:</a:t>
            </a:r>
            <a:r>
              <a:rPr lang="en-US" sz="1100" dirty="0" smtClean="0">
                <a:solidFill>
                  <a:srgbClr val="000000"/>
                </a:solidFill>
                <a:latin typeface="Arial"/>
              </a:rPr>
              <a:t> Probability that the municipal district in question is already equipped with a natural gas distribution network (which does not imply that the customer had contracted natural gas service).</a:t>
            </a:r>
          </a:p>
        </p:txBody>
      </p:sp>
      <p:sp>
        <p:nvSpPr>
          <p:cNvPr id="6" name="Rectangle 5"/>
          <p:cNvSpPr/>
          <p:nvPr/>
        </p:nvSpPr>
        <p:spPr>
          <a:xfrm>
            <a:off x="1725407" y="1439719"/>
            <a:ext cx="7730117" cy="3486238"/>
          </a:xfrm>
          <a:prstGeom prst="rect">
            <a:avLst/>
          </a:prstGeom>
          <a:no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7" name="TextBox 6"/>
          <p:cNvSpPr txBox="1"/>
          <p:nvPr/>
        </p:nvSpPr>
        <p:spPr>
          <a:xfrm>
            <a:off x="1696591" y="1137882"/>
            <a:ext cx="2448106" cy="397201"/>
          </a:xfrm>
          <a:prstGeom prst="rect">
            <a:avLst/>
          </a:prstGeom>
          <a:noFill/>
        </p:spPr>
        <p:txBody>
          <a:bodyPr wrap="none" tIns="90000" bIns="90000" rtlCol="0" anchor="t">
            <a:spAutoFit/>
          </a:bodyPr>
          <a:lstStyle/>
          <a:p>
            <a:pPr algn="ctr"/>
            <a:r>
              <a:rPr lang="en-US" sz="1400" b="1" dirty="0" smtClean="0">
                <a:solidFill>
                  <a:schemeClr val="accent1"/>
                </a:solidFill>
                <a:latin typeface="Arial" pitchFamily="34" charset="0"/>
                <a:cs typeface="Arial" pitchFamily="34" charset="0"/>
              </a:rPr>
              <a:t>Fields included in analysis</a:t>
            </a:r>
          </a:p>
        </p:txBody>
      </p:sp>
      <p:sp>
        <p:nvSpPr>
          <p:cNvPr id="8" name="Callout"/>
          <p:cNvSpPr>
            <a:spLocks noChangeArrowheads="1"/>
          </p:cNvSpPr>
          <p:nvPr/>
        </p:nvSpPr>
        <p:spPr bwMode="gray">
          <a:xfrm>
            <a:off x="266700" y="2349305"/>
            <a:ext cx="1333725" cy="563563"/>
          </a:xfrm>
          <a:prstGeom prst="rect">
            <a:avLst/>
          </a:prstGeom>
          <a:solidFill>
            <a:schemeClr val="bg2"/>
          </a:solidFill>
          <a:ln w="9525" algn="ctr">
            <a:noFill/>
            <a:miter lim="800000"/>
            <a:headEnd/>
            <a:tailEnd/>
          </a:ln>
        </p:spPr>
        <p:txBody>
          <a:bodyPr lIns="0" tIns="89999" rIns="0" bIns="89999" anchor="ctr"/>
          <a:lstStyle/>
          <a:p>
            <a:pPr algn="ctr"/>
            <a:r>
              <a:rPr lang="en-US" sz="1100" dirty="0" smtClean="0">
                <a:solidFill>
                  <a:srgbClr val="000000"/>
                </a:solidFill>
                <a:latin typeface="Arial" pitchFamily="34" charset="0"/>
                <a:cs typeface="Arial" pitchFamily="34" charset="0"/>
              </a:rPr>
              <a:t>Only included in analysis "Domestic clients" (T1)</a:t>
            </a:r>
            <a:endParaRPr lang="en-US" sz="1100" dirty="0">
              <a:solidFill>
                <a:srgbClr val="000000"/>
              </a:solidFill>
              <a:latin typeface="Arial" pitchFamily="34" charset="0"/>
              <a:cs typeface="Arial" pitchFamily="34" charset="0"/>
            </a:endParaRPr>
          </a:p>
        </p:txBody>
      </p:sp>
      <p:cxnSp>
        <p:nvCxnSpPr>
          <p:cNvPr id="9" name="AutoShape 3"/>
          <p:cNvCxnSpPr>
            <a:cxnSpLocks noChangeShapeType="1"/>
            <a:stCxn id="8" idx="3"/>
          </p:cNvCxnSpPr>
          <p:nvPr/>
        </p:nvCxnSpPr>
        <p:spPr bwMode="gray">
          <a:xfrm>
            <a:off x="1600425" y="2631087"/>
            <a:ext cx="466500" cy="935073"/>
          </a:xfrm>
          <a:prstGeom prst="straightConnector1">
            <a:avLst/>
          </a:prstGeom>
          <a:noFill/>
          <a:ln w="12700">
            <a:solidFill>
              <a:schemeClr val="bg2"/>
            </a:solidFill>
            <a:round/>
            <a:headEnd/>
            <a:tailEnd/>
          </a:ln>
        </p:spPr>
      </p:cxnSp>
      <p:sp>
        <p:nvSpPr>
          <p:cNvPr id="11" name="Callout"/>
          <p:cNvSpPr>
            <a:spLocks noChangeArrowheads="1"/>
          </p:cNvSpPr>
          <p:nvPr/>
        </p:nvSpPr>
        <p:spPr bwMode="gray">
          <a:xfrm>
            <a:off x="266700" y="3390332"/>
            <a:ext cx="1333725" cy="563563"/>
          </a:xfrm>
          <a:prstGeom prst="rect">
            <a:avLst/>
          </a:prstGeom>
          <a:solidFill>
            <a:schemeClr val="bg2"/>
          </a:solidFill>
          <a:ln w="9525" algn="ctr">
            <a:solidFill>
              <a:schemeClr val="bg2"/>
            </a:solidFill>
            <a:miter lim="800000"/>
            <a:headEnd/>
            <a:tailEnd/>
          </a:ln>
        </p:spPr>
        <p:txBody>
          <a:bodyPr lIns="0" tIns="89999" rIns="0" bIns="89999" anchor="ctr"/>
          <a:lstStyle/>
          <a:p>
            <a:pPr algn="ctr"/>
            <a:r>
              <a:rPr lang="en-US" sz="1100" smtClean="0">
                <a:solidFill>
                  <a:srgbClr val="000000"/>
                </a:solidFill>
                <a:latin typeface="Arial" pitchFamily="34" charset="0"/>
                <a:cs typeface="Arial" pitchFamily="34" charset="0"/>
              </a:rPr>
              <a:t>Only included in analysis "free market" tariff (M2)</a:t>
            </a:r>
            <a:endParaRPr lang="en-US" sz="1100">
              <a:solidFill>
                <a:srgbClr val="000000"/>
              </a:solidFill>
              <a:latin typeface="Arial" pitchFamily="34" charset="0"/>
              <a:cs typeface="Arial" pitchFamily="34" charset="0"/>
            </a:endParaRPr>
          </a:p>
        </p:txBody>
      </p:sp>
      <p:cxnSp>
        <p:nvCxnSpPr>
          <p:cNvPr id="12" name="AutoShape 3"/>
          <p:cNvCxnSpPr>
            <a:cxnSpLocks noChangeShapeType="1"/>
            <a:stCxn id="11" idx="3"/>
          </p:cNvCxnSpPr>
          <p:nvPr/>
        </p:nvCxnSpPr>
        <p:spPr bwMode="gray">
          <a:xfrm>
            <a:off x="1600425" y="3672114"/>
            <a:ext cx="466500" cy="785586"/>
          </a:xfrm>
          <a:prstGeom prst="straightConnector1">
            <a:avLst/>
          </a:prstGeom>
          <a:noFill/>
          <a:ln w="12700">
            <a:solidFill>
              <a:schemeClr val="bg2"/>
            </a:solidFill>
            <a:round/>
            <a:headEnd/>
            <a:tailEn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command-line tools to select a subset for analysis in R</a:t>
            </a:r>
            <a:endParaRPr lang="en-US" dirty="0"/>
          </a:p>
        </p:txBody>
      </p:sp>
      <p:pic>
        <p:nvPicPr>
          <p:cNvPr id="31" name="Picture 30" descr="C:\Users\Moscat Jorge\Downloads\file.png"/>
          <p:cNvPicPr>
            <a:picLocks noChangeArrowheads="1"/>
          </p:cNvPicPr>
          <p:nvPr/>
        </p:nvPicPr>
        <p:blipFill>
          <a:blip r:embed="rId2" cstate="print"/>
          <a:srcRect/>
          <a:stretch>
            <a:fillRect/>
          </a:stretch>
        </p:blipFill>
        <p:spPr bwMode="auto">
          <a:xfrm>
            <a:off x="6965428" y="3506952"/>
            <a:ext cx="640361" cy="640361"/>
          </a:xfrm>
          <a:prstGeom prst="rect">
            <a:avLst/>
          </a:prstGeom>
          <a:noFill/>
        </p:spPr>
      </p:pic>
      <p:sp>
        <p:nvSpPr>
          <p:cNvPr id="32" name="Freeform 31"/>
          <p:cNvSpPr/>
          <p:nvPr/>
        </p:nvSpPr>
        <p:spPr>
          <a:xfrm>
            <a:off x="2344390" y="3266829"/>
            <a:ext cx="4621038" cy="1139483"/>
          </a:xfrm>
          <a:custGeom>
            <a:avLst/>
            <a:gdLst>
              <a:gd name="connsiteX0" fmla="*/ 0 w 3995225"/>
              <a:gd name="connsiteY0" fmla="*/ 0 h 1139483"/>
              <a:gd name="connsiteX1" fmla="*/ 3995225 w 3995225"/>
              <a:gd name="connsiteY1" fmla="*/ 422031 h 1139483"/>
              <a:gd name="connsiteX2" fmla="*/ 3995225 w 3995225"/>
              <a:gd name="connsiteY2" fmla="*/ 731520 h 1139483"/>
              <a:gd name="connsiteX3" fmla="*/ 0 w 3995225"/>
              <a:gd name="connsiteY3" fmla="*/ 1139483 h 1139483"/>
              <a:gd name="connsiteX4" fmla="*/ 0 w 3995225"/>
              <a:gd name="connsiteY4" fmla="*/ 0 h 1139483"/>
              <a:gd name="connsiteX0" fmla="*/ 0 w 3995225"/>
              <a:gd name="connsiteY0" fmla="*/ 0 h 1139483"/>
              <a:gd name="connsiteX1" fmla="*/ 3995225 w 3995225"/>
              <a:gd name="connsiteY1" fmla="*/ 482811 h 1139483"/>
              <a:gd name="connsiteX2" fmla="*/ 3995225 w 3995225"/>
              <a:gd name="connsiteY2" fmla="*/ 731520 h 1139483"/>
              <a:gd name="connsiteX3" fmla="*/ 0 w 3995225"/>
              <a:gd name="connsiteY3" fmla="*/ 1139483 h 1139483"/>
              <a:gd name="connsiteX4" fmla="*/ 0 w 3995225"/>
              <a:gd name="connsiteY4" fmla="*/ 0 h 1139483"/>
              <a:gd name="connsiteX0" fmla="*/ 0 w 3995225"/>
              <a:gd name="connsiteY0" fmla="*/ 0 h 1139483"/>
              <a:gd name="connsiteX1" fmla="*/ 3995225 w 3995225"/>
              <a:gd name="connsiteY1" fmla="*/ 482811 h 1139483"/>
              <a:gd name="connsiteX2" fmla="*/ 3995225 w 3995225"/>
              <a:gd name="connsiteY2" fmla="*/ 650433 h 1139483"/>
              <a:gd name="connsiteX3" fmla="*/ 0 w 3995225"/>
              <a:gd name="connsiteY3" fmla="*/ 1139483 h 1139483"/>
              <a:gd name="connsiteX4" fmla="*/ 0 w 3995225"/>
              <a:gd name="connsiteY4" fmla="*/ 0 h 1139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5225" h="1139483">
                <a:moveTo>
                  <a:pt x="0" y="0"/>
                </a:moveTo>
                <a:lnTo>
                  <a:pt x="3995225" y="482811"/>
                </a:lnTo>
                <a:lnTo>
                  <a:pt x="3995225" y="650433"/>
                </a:lnTo>
                <a:lnTo>
                  <a:pt x="0" y="1139483"/>
                </a:lnTo>
                <a:lnTo>
                  <a:pt x="0" y="0"/>
                </a:lnTo>
                <a:close/>
              </a:path>
            </a:pathLst>
          </a:custGeom>
          <a:solidFill>
            <a:srgbClr val="E2E2E2">
              <a:alpha val="60000"/>
            </a:srgbClr>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US" sz="1400" dirty="0" smtClean="0">
              <a:solidFill>
                <a:srgbClr val="000000"/>
              </a:solidFill>
              <a:latin typeface="Arial" pitchFamily="34" charset="0"/>
              <a:cs typeface="Arial" pitchFamily="34" charset="0"/>
            </a:endParaRPr>
          </a:p>
        </p:txBody>
      </p:sp>
      <p:sp>
        <p:nvSpPr>
          <p:cNvPr id="36" name="Rectangle 35"/>
          <p:cNvSpPr/>
          <p:nvPr/>
        </p:nvSpPr>
        <p:spPr>
          <a:xfrm>
            <a:off x="4433762" y="3359048"/>
            <a:ext cx="439420" cy="967114"/>
          </a:xfrm>
          <a:prstGeom prst="rect">
            <a:avLst/>
          </a:prstGeom>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tIns="90000" bIns="90000" rtlCol="0" anchor="ctr" anchorCtr="0"/>
          <a:lstStyle/>
          <a:p>
            <a:pPr algn="ctr"/>
            <a:r>
              <a:rPr lang="en-US" sz="2000" dirty="0" smtClean="0">
                <a:solidFill>
                  <a:schemeClr val="bg1"/>
                </a:solidFill>
                <a:latin typeface="Arial" pitchFamily="34" charset="0"/>
                <a:cs typeface="Arial" pitchFamily="34" charset="0"/>
              </a:rPr>
              <a:t>Filter</a:t>
            </a:r>
          </a:p>
        </p:txBody>
      </p:sp>
      <p:cxnSp>
        <p:nvCxnSpPr>
          <p:cNvPr id="38" name="Straight Arrow Connector 37"/>
          <p:cNvCxnSpPr>
            <a:endCxn id="51" idx="0"/>
          </p:cNvCxnSpPr>
          <p:nvPr/>
        </p:nvCxnSpPr>
        <p:spPr>
          <a:xfrm>
            <a:off x="4653472" y="4329790"/>
            <a:ext cx="0" cy="328876"/>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869999" y="3101393"/>
            <a:ext cx="825160" cy="446341"/>
          </a:xfrm>
          <a:prstGeom prst="rect">
            <a:avLst/>
          </a:prstGeom>
          <a:noFill/>
        </p:spPr>
        <p:txBody>
          <a:bodyPr wrap="none" lIns="118871" tIns="116999" rIns="118871" bIns="116999" rtlCol="0" anchor="t">
            <a:spAutoFit/>
          </a:bodyPr>
          <a:lstStyle/>
          <a:p>
            <a:pPr algn="ctr"/>
            <a:r>
              <a:rPr lang="en-US" sz="1365" b="1" i="1" dirty="0" smtClean="0">
                <a:solidFill>
                  <a:srgbClr val="000000"/>
                </a:solidFill>
                <a:latin typeface="Arial" pitchFamily="34" charset="0"/>
                <a:cs typeface="Arial" pitchFamily="34" charset="0"/>
              </a:rPr>
              <a:t>Subset</a:t>
            </a:r>
          </a:p>
        </p:txBody>
      </p:sp>
      <p:sp>
        <p:nvSpPr>
          <p:cNvPr id="46" name="TextBox 45"/>
          <p:cNvSpPr txBox="1"/>
          <p:nvPr/>
        </p:nvSpPr>
        <p:spPr>
          <a:xfrm>
            <a:off x="572142" y="1227366"/>
            <a:ext cx="8644429" cy="1689863"/>
          </a:xfrm>
          <a:prstGeom prst="rect">
            <a:avLst/>
          </a:prstGeom>
          <a:noFill/>
        </p:spPr>
        <p:txBody>
          <a:bodyPr wrap="square" tIns="90000" bIns="90000" rtlCol="0" anchor="t">
            <a:spAutoFit/>
          </a:bodyPr>
          <a:lstStyle/>
          <a:p>
            <a:pPr fontAlgn="base">
              <a:buClr>
                <a:srgbClr val="000000"/>
              </a:buClr>
              <a:buSzPct val="100000"/>
              <a:buFont typeface=""/>
            </a:pPr>
            <a:r>
              <a:rPr lang="en-US" sz="1400" b="1" dirty="0" smtClean="0">
                <a:solidFill>
                  <a:srgbClr val="000000"/>
                </a:solidFill>
                <a:latin typeface="Arial"/>
                <a:cs typeface="Arial" pitchFamily="34" charset="0"/>
              </a:rPr>
              <a:t>The challenge:</a:t>
            </a:r>
            <a:r>
              <a:rPr lang="en-US" sz="1400" dirty="0" smtClean="0">
                <a:solidFill>
                  <a:srgbClr val="000000"/>
                </a:solidFill>
                <a:latin typeface="Arial"/>
                <a:cs typeface="Arial" pitchFamily="34" charset="0"/>
              </a:rPr>
              <a:t> </a:t>
            </a:r>
            <a:r>
              <a:rPr lang="en-US" sz="1400" dirty="0" smtClean="0">
                <a:solidFill>
                  <a:srgbClr val="000000"/>
                </a:solidFill>
                <a:cs typeface="Arial" pitchFamily="34" charset="0"/>
              </a:rPr>
              <a:t>Loading the full dataset  (&gt;7.5GB) on R was not a viable option since R loads up all the data into memory and  PC used for analysis only had 2GBs of RAM</a:t>
            </a:r>
          </a:p>
          <a:p>
            <a:pPr marL="288925" lvl="1" indent="-174625" fontAlgn="base">
              <a:buClr>
                <a:srgbClr val="177B57"/>
              </a:buClr>
              <a:buSzPct val="100000"/>
            </a:pPr>
            <a:endParaRPr lang="en-US" sz="1400" b="1" dirty="0" smtClean="0">
              <a:solidFill>
                <a:srgbClr val="000000"/>
              </a:solidFill>
              <a:latin typeface="Arial"/>
              <a:cs typeface="Arial" pitchFamily="34" charset="0"/>
            </a:endParaRPr>
          </a:p>
          <a:p>
            <a:pPr fontAlgn="base">
              <a:buClr>
                <a:srgbClr val="000000"/>
              </a:buClr>
              <a:buSzPct val="100000"/>
              <a:buFont typeface=""/>
            </a:pPr>
            <a:r>
              <a:rPr lang="en-US" sz="1400" b="1" dirty="0" smtClean="0">
                <a:solidFill>
                  <a:srgbClr val="000000"/>
                </a:solidFill>
                <a:latin typeface="Arial"/>
                <a:cs typeface="Arial" pitchFamily="34" charset="0"/>
              </a:rPr>
              <a:t>The workaround: </a:t>
            </a:r>
            <a:r>
              <a:rPr lang="en-US" sz="1400" dirty="0" smtClean="0">
                <a:solidFill>
                  <a:srgbClr val="000000"/>
                </a:solidFill>
                <a:latin typeface="Arial"/>
                <a:cs typeface="Arial" pitchFamily="34" charset="0"/>
              </a:rPr>
              <a:t>Leveraging command-line tools it is possible to wrangle the dataset without the need to load up the whole file into memory. I used xxx and </a:t>
            </a:r>
            <a:r>
              <a:rPr lang="en-US" sz="1400" dirty="0" err="1" smtClean="0">
                <a:solidFill>
                  <a:srgbClr val="000000"/>
                </a:solidFill>
                <a:latin typeface="Arial"/>
                <a:cs typeface="Arial" pitchFamily="34" charset="0"/>
              </a:rPr>
              <a:t>CSVKIT</a:t>
            </a:r>
            <a:r>
              <a:rPr lang="en-US" sz="1400" dirty="0" smtClean="0">
                <a:solidFill>
                  <a:srgbClr val="000000"/>
                </a:solidFill>
                <a:latin typeface="Arial"/>
                <a:cs typeface="Arial" pitchFamily="34" charset="0"/>
              </a:rPr>
              <a:t> to</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Convert file from pipe-delimited format to comma-separated </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Select a subset of the full file to start the exploratory analysis</a:t>
            </a:r>
          </a:p>
        </p:txBody>
      </p:sp>
      <p:sp>
        <p:nvSpPr>
          <p:cNvPr id="47" name="TextBox 46"/>
          <p:cNvSpPr txBox="1"/>
          <p:nvPr/>
        </p:nvSpPr>
        <p:spPr>
          <a:xfrm>
            <a:off x="543114" y="4583699"/>
            <a:ext cx="1670650" cy="1043532"/>
          </a:xfrm>
          <a:prstGeom prst="rect">
            <a:avLst/>
          </a:prstGeom>
          <a:noFill/>
        </p:spPr>
        <p:txBody>
          <a:bodyPr wrap="none" tIns="90000" bIns="90000" rtlCol="0" anchor="t">
            <a:spAutoFit/>
          </a:bodyPr>
          <a:lstStyle/>
          <a:p>
            <a:pPr marL="288925" lvl="1" indent="-174625" fontAlgn="base">
              <a:buClr>
                <a:srgbClr val="177B57"/>
              </a:buClr>
              <a:buSzPct val="100000"/>
            </a:pPr>
            <a:r>
              <a:rPr lang="en-US" sz="1400" b="1" dirty="0" smtClean="0">
                <a:solidFill>
                  <a:srgbClr val="000000"/>
                </a:solidFill>
                <a:latin typeface="Arial"/>
                <a:cs typeface="Arial" pitchFamily="34" charset="0"/>
              </a:rPr>
              <a:t>Full dataset</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7.5GBs of data</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&gt;100k clients</a:t>
            </a:r>
          </a:p>
          <a:p>
            <a:pPr marL="288925" lvl="1" indent="-174625" fontAlgn="base">
              <a:buClr>
                <a:srgbClr val="177B57"/>
              </a:buClr>
              <a:buSzPct val="100000"/>
            </a:pPr>
            <a:endParaRPr lang="en-US" sz="1400" dirty="0" smtClean="0">
              <a:solidFill>
                <a:srgbClr val="000000"/>
              </a:solidFill>
              <a:latin typeface="Arial"/>
              <a:cs typeface="Arial" pitchFamily="34" charset="0"/>
            </a:endParaRPr>
          </a:p>
        </p:txBody>
      </p:sp>
      <p:sp>
        <p:nvSpPr>
          <p:cNvPr id="48" name="TextBox 47"/>
          <p:cNvSpPr txBox="1"/>
          <p:nvPr/>
        </p:nvSpPr>
        <p:spPr>
          <a:xfrm>
            <a:off x="6328127" y="4147313"/>
            <a:ext cx="2025925" cy="1043532"/>
          </a:xfrm>
          <a:prstGeom prst="rect">
            <a:avLst/>
          </a:prstGeom>
          <a:noFill/>
        </p:spPr>
        <p:txBody>
          <a:bodyPr wrap="square" tIns="90000" bIns="90000" rtlCol="0" anchor="t">
            <a:spAutoFit/>
          </a:bodyPr>
          <a:lstStyle/>
          <a:p>
            <a:pPr marL="288925" lvl="1" indent="-174625" fontAlgn="base">
              <a:buClr>
                <a:srgbClr val="177B57"/>
              </a:buClr>
              <a:buSzPct val="100000"/>
            </a:pPr>
            <a:r>
              <a:rPr lang="en-US" sz="1400" b="1" dirty="0" smtClean="0">
                <a:solidFill>
                  <a:srgbClr val="000000"/>
                </a:solidFill>
                <a:latin typeface="Arial"/>
                <a:cs typeface="Arial" pitchFamily="34" charset="0"/>
              </a:rPr>
              <a:t>Reduced subset</a:t>
            </a:r>
          </a:p>
          <a:p>
            <a:pPr marL="288925" lvl="1" indent="-174625" fontAlgn="base">
              <a:buClr>
                <a:srgbClr val="177B57"/>
              </a:buClr>
              <a:buSzPct val="100000"/>
              <a:buFont typeface="Arial"/>
              <a:buChar char="•"/>
            </a:pPr>
            <a:r>
              <a:rPr lang="en-US" sz="1400" dirty="0" smtClean="0">
                <a:solidFill>
                  <a:srgbClr val="000000"/>
                </a:solidFill>
                <a:latin typeface="Arial"/>
                <a:cs typeface="Arial" pitchFamily="34" charset="0"/>
              </a:rPr>
              <a:t>60MBs of data</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7757 unique clients</a:t>
            </a:r>
            <a:endParaRPr lang="en-US" sz="1400" dirty="0" smtClean="0">
              <a:solidFill>
                <a:srgbClr val="000000"/>
              </a:solidFill>
              <a:latin typeface="Arial"/>
              <a:cs typeface="Arial" pitchFamily="34" charset="0"/>
            </a:endParaRPr>
          </a:p>
          <a:p>
            <a:pPr marL="288925" lvl="1" indent="-174625" fontAlgn="base">
              <a:buClr>
                <a:srgbClr val="177B57"/>
              </a:buClr>
              <a:buSzPct val="100000"/>
            </a:pPr>
            <a:endParaRPr lang="en-US" sz="1400" dirty="0" smtClean="0">
              <a:solidFill>
                <a:srgbClr val="000000"/>
              </a:solidFill>
              <a:latin typeface="Arial"/>
              <a:cs typeface="Arial" pitchFamily="34" charset="0"/>
            </a:endParaRPr>
          </a:p>
        </p:txBody>
      </p:sp>
      <p:sp>
        <p:nvSpPr>
          <p:cNvPr id="49" name="Block arrow"/>
          <p:cNvSpPr>
            <a:spLocks noChangeArrowheads="1"/>
          </p:cNvSpPr>
          <p:nvPr/>
        </p:nvSpPr>
        <p:spPr bwMode="gray">
          <a:xfrm>
            <a:off x="7605789" y="3692070"/>
            <a:ext cx="590550" cy="341892"/>
          </a:xfrm>
          <a:prstGeom prst="rightArrow">
            <a:avLst>
              <a:gd name="adj1" fmla="val 50000"/>
              <a:gd name="adj2" fmla="val 32292"/>
            </a:avLst>
          </a:prstGeom>
          <a:solidFill>
            <a:srgbClr val="E2E2E2"/>
          </a:solidFill>
          <a:ln w="9525">
            <a:solidFill>
              <a:srgbClr val="E2E2E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s-ES" sz="1400" dirty="0">
              <a:solidFill>
                <a:srgbClr val="000000"/>
              </a:solidFill>
              <a:latin typeface="Arial" pitchFamily="34" charset="0"/>
              <a:cs typeface="Arial" pitchFamily="34" charset="0"/>
            </a:endParaRPr>
          </a:p>
        </p:txBody>
      </p:sp>
      <p:pic>
        <p:nvPicPr>
          <p:cNvPr id="22530" name="Picture 2" descr="http://www.gradhacker.org/wp-content/uploads/Rlogo.png"/>
          <p:cNvPicPr>
            <a:picLocks noChangeAspect="1" noChangeArrowheads="1"/>
          </p:cNvPicPr>
          <p:nvPr/>
        </p:nvPicPr>
        <p:blipFill>
          <a:blip r:embed="rId3" cstate="print"/>
          <a:srcRect/>
          <a:stretch>
            <a:fillRect/>
          </a:stretch>
        </p:blipFill>
        <p:spPr bwMode="auto">
          <a:xfrm>
            <a:off x="8268909" y="3594036"/>
            <a:ext cx="662248" cy="503089"/>
          </a:xfrm>
          <a:prstGeom prst="rect">
            <a:avLst/>
          </a:prstGeom>
          <a:noFill/>
        </p:spPr>
      </p:pic>
      <p:sp>
        <p:nvSpPr>
          <p:cNvPr id="51" name="TextBox 50"/>
          <p:cNvSpPr txBox="1"/>
          <p:nvPr/>
        </p:nvSpPr>
        <p:spPr>
          <a:xfrm>
            <a:off x="2978816" y="4658666"/>
            <a:ext cx="3349311" cy="2120750"/>
          </a:xfrm>
          <a:prstGeom prst="rect">
            <a:avLst/>
          </a:prstGeom>
          <a:noFill/>
          <a:ln>
            <a:solidFill>
              <a:schemeClr val="accent6">
                <a:lumMod val="40000"/>
                <a:lumOff val="60000"/>
              </a:schemeClr>
            </a:solidFill>
          </a:ln>
        </p:spPr>
        <p:txBody>
          <a:bodyPr wrap="square" tIns="90000" bIns="90000" rtlCol="0" anchor="t">
            <a:spAutoFit/>
          </a:bodyPr>
          <a:lstStyle/>
          <a:p>
            <a:pPr fontAlgn="base">
              <a:buClr>
                <a:srgbClr val="000000"/>
              </a:buClr>
              <a:buSzPct val="100000"/>
              <a:buFont typeface=""/>
            </a:pPr>
            <a:r>
              <a:rPr lang="en-US" sz="1400" b="1" dirty="0" smtClean="0">
                <a:solidFill>
                  <a:srgbClr val="000000"/>
                </a:solidFill>
                <a:latin typeface="Arial"/>
                <a:cs typeface="Arial" pitchFamily="34" charset="0"/>
              </a:rPr>
              <a:t>Command tools used:</a:t>
            </a:r>
          </a:p>
          <a:p>
            <a:pPr marL="288925" lvl="1" indent="-174625" fontAlgn="base">
              <a:buClr>
                <a:srgbClr val="177B57"/>
              </a:buClr>
              <a:buSzPct val="100000"/>
              <a:buFont typeface="Arial"/>
              <a:buChar char="•"/>
            </a:pPr>
            <a:r>
              <a:rPr lang="en-US" sz="1400" b="1" dirty="0" err="1" smtClean="0">
                <a:solidFill>
                  <a:srgbClr val="000000"/>
                </a:solidFill>
                <a:latin typeface="Arial" pitchFamily="34" charset="0"/>
                <a:cs typeface="Arial" pitchFamily="34" charset="0"/>
              </a:rPr>
              <a:t>sed</a:t>
            </a:r>
            <a:r>
              <a:rPr lang="en-US" sz="1400" b="1" dirty="0" smtClean="0">
                <a:solidFill>
                  <a:srgbClr val="000000"/>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to convert pipe-delimited to </a:t>
            </a:r>
            <a:r>
              <a:rPr lang="en-US" sz="1400" dirty="0" err="1" smtClean="0">
                <a:solidFill>
                  <a:srgbClr val="000000"/>
                </a:solidFill>
                <a:latin typeface="Arial" pitchFamily="34" charset="0"/>
                <a:cs typeface="Arial" pitchFamily="34" charset="0"/>
              </a:rPr>
              <a:t>csv</a:t>
            </a:r>
            <a:endParaRPr lang="en-US" sz="1400" b="1" dirty="0" smtClean="0">
              <a:solidFill>
                <a:srgbClr val="000000"/>
              </a:solidFill>
              <a:latin typeface="Arial" pitchFamily="34" charset="0"/>
              <a:cs typeface="Arial" pitchFamily="34" charset="0"/>
            </a:endParaRPr>
          </a:p>
          <a:p>
            <a:pPr marL="288925" lvl="1" indent="-174625" fontAlgn="base">
              <a:buClr>
                <a:srgbClr val="177B57"/>
              </a:buClr>
              <a:buSzPct val="100000"/>
              <a:buFont typeface="Arial"/>
              <a:buChar char="•"/>
            </a:pPr>
            <a:r>
              <a:rPr lang="en-US" sz="1400" b="1" dirty="0" err="1" smtClean="0">
                <a:solidFill>
                  <a:srgbClr val="000000"/>
                </a:solidFill>
                <a:latin typeface="Arial" pitchFamily="34" charset="0"/>
                <a:cs typeface="Arial" pitchFamily="34" charset="0"/>
              </a:rPr>
              <a:t>csvkit</a:t>
            </a:r>
            <a:r>
              <a:rPr lang="en-US" sz="1400" dirty="0" smtClean="0">
                <a:solidFill>
                  <a:srgbClr val="000000"/>
                </a:solidFill>
                <a:latin typeface="Arial" pitchFamily="34" charset="0"/>
                <a:cs typeface="Arial" pitchFamily="34" charset="0"/>
              </a:rPr>
              <a:t>: Data </a:t>
            </a:r>
            <a:r>
              <a:rPr lang="en-US" sz="1400" dirty="0" smtClean="0">
                <a:solidFill>
                  <a:srgbClr val="000000"/>
                </a:solidFill>
                <a:latin typeface="Arial" pitchFamily="34" charset="0"/>
                <a:cs typeface="Arial" pitchFamily="34" charset="0"/>
              </a:rPr>
              <a:t>filtering on </a:t>
            </a:r>
            <a:r>
              <a:rPr lang="en-US" sz="1400" dirty="0" err="1" smtClean="0">
                <a:solidFill>
                  <a:srgbClr val="000000"/>
                </a:solidFill>
                <a:latin typeface="Arial" pitchFamily="34" charset="0"/>
                <a:cs typeface="Arial" pitchFamily="34" charset="0"/>
              </a:rPr>
              <a:t>csv</a:t>
            </a:r>
            <a:r>
              <a:rPr lang="en-US" sz="1400" dirty="0" smtClean="0">
                <a:solidFill>
                  <a:srgbClr val="000000"/>
                </a:solidFill>
                <a:latin typeface="Arial" pitchFamily="34" charset="0"/>
                <a:cs typeface="Arial" pitchFamily="34" charset="0"/>
              </a:rPr>
              <a:t> file</a:t>
            </a:r>
            <a:endParaRPr lang="en-US" sz="1400" dirty="0" smtClean="0">
              <a:solidFill>
                <a:srgbClr val="000000"/>
              </a:solidFill>
              <a:latin typeface="Arial" pitchFamily="34" charset="0"/>
              <a:cs typeface="Arial" pitchFamily="34" charset="0"/>
            </a:endParaRPr>
          </a:p>
          <a:p>
            <a:pPr marL="288925" lvl="1" indent="-174625" fontAlgn="base">
              <a:buClr>
                <a:srgbClr val="177B57"/>
              </a:buClr>
              <a:buSzPct val="100000"/>
            </a:pPr>
            <a:endParaRPr lang="en-US" sz="1400" dirty="0" smtClean="0">
              <a:solidFill>
                <a:srgbClr val="000000"/>
              </a:solidFill>
              <a:latin typeface="Arial"/>
              <a:cs typeface="Arial" pitchFamily="34" charset="0"/>
            </a:endParaRPr>
          </a:p>
          <a:p>
            <a:pPr fontAlgn="base">
              <a:buClr>
                <a:srgbClr val="000000"/>
              </a:buClr>
              <a:buSzPct val="100000"/>
              <a:buFont typeface=""/>
            </a:pPr>
            <a:r>
              <a:rPr lang="en-US" sz="1400" b="1" dirty="0" smtClean="0">
                <a:solidFill>
                  <a:srgbClr val="000000"/>
                </a:solidFill>
                <a:latin typeface="Arial" pitchFamily="34" charset="0"/>
                <a:cs typeface="Arial" pitchFamily="34" charset="0"/>
              </a:rPr>
              <a:t>Criteria used for filtering:</a:t>
            </a:r>
          </a:p>
          <a:p>
            <a:pPr marL="288925" lvl="1" indent="-174625" fontAlgn="base">
              <a:buClr>
                <a:srgbClr val="177B57"/>
              </a:buClr>
              <a:buSzPct val="100000"/>
              <a:buFont typeface="Arial"/>
              <a:buChar char="•"/>
            </a:pPr>
            <a:r>
              <a:rPr lang="en-US" sz="1400" b="1" dirty="0" smtClean="0">
                <a:solidFill>
                  <a:srgbClr val="000000"/>
                </a:solidFill>
                <a:latin typeface="Arial"/>
                <a:cs typeface="Arial" pitchFamily="34" charset="0"/>
              </a:rPr>
              <a:t>Cities</a:t>
            </a:r>
            <a:r>
              <a:rPr lang="en-US" sz="1400" dirty="0" smtClean="0">
                <a:solidFill>
                  <a:srgbClr val="000000"/>
                </a:solidFill>
                <a:latin typeface="Arial"/>
                <a:cs typeface="Arial" pitchFamily="34" charset="0"/>
              </a:rPr>
              <a:t>: Selected 10 municipalities</a:t>
            </a:r>
          </a:p>
          <a:p>
            <a:pPr marL="288925" lvl="1" indent="-174625" fontAlgn="base">
              <a:buClr>
                <a:srgbClr val="177B57"/>
              </a:buClr>
              <a:buSzPct val="100000"/>
              <a:buFont typeface="Arial"/>
              <a:buChar char="•"/>
            </a:pPr>
            <a:r>
              <a:rPr lang="en-US" sz="1400" b="1" dirty="0" smtClean="0">
                <a:solidFill>
                  <a:srgbClr val="000000"/>
                </a:solidFill>
                <a:latin typeface="Arial"/>
                <a:cs typeface="Arial" pitchFamily="34" charset="0"/>
              </a:rPr>
              <a:t>Dates</a:t>
            </a:r>
            <a:r>
              <a:rPr lang="en-US" sz="1400" dirty="0" smtClean="0">
                <a:solidFill>
                  <a:srgbClr val="000000"/>
                </a:solidFill>
                <a:latin typeface="Arial"/>
                <a:cs typeface="Arial" pitchFamily="34" charset="0"/>
              </a:rPr>
              <a:t>: Jan '15 and Jul '15</a:t>
            </a:r>
          </a:p>
          <a:p>
            <a:pPr marL="288925" lvl="1" indent="-174625" fontAlgn="base">
              <a:buClr>
                <a:srgbClr val="177B57"/>
              </a:buClr>
              <a:buSzPct val="100000"/>
              <a:buFont typeface="Arial"/>
              <a:buChar char="•"/>
            </a:pPr>
            <a:r>
              <a:rPr lang="en-US" sz="1400" b="1" dirty="0" smtClean="0">
                <a:solidFill>
                  <a:srgbClr val="000000"/>
                </a:solidFill>
                <a:latin typeface="Arial"/>
                <a:cs typeface="Arial" pitchFamily="34" charset="0"/>
              </a:rPr>
              <a:t>Market</a:t>
            </a:r>
            <a:r>
              <a:rPr lang="en-US" sz="1400" dirty="0" smtClean="0">
                <a:solidFill>
                  <a:srgbClr val="000000"/>
                </a:solidFill>
                <a:latin typeface="Arial"/>
                <a:cs typeface="Arial" pitchFamily="34" charset="0"/>
              </a:rPr>
              <a:t>: Free market (M2)</a:t>
            </a:r>
          </a:p>
          <a:p>
            <a:pPr marL="288925" lvl="1" indent="-174625" fontAlgn="base">
              <a:buClr>
                <a:srgbClr val="177B57"/>
              </a:buClr>
              <a:buSzPct val="100000"/>
              <a:buFont typeface="Arial"/>
              <a:buChar char="•"/>
            </a:pPr>
            <a:r>
              <a:rPr lang="en-US" sz="1400" b="1" dirty="0" err="1" smtClean="0">
                <a:solidFill>
                  <a:srgbClr val="000000"/>
                </a:solidFill>
                <a:latin typeface="Arial"/>
                <a:cs typeface="Arial" pitchFamily="34" charset="0"/>
              </a:rPr>
              <a:t>CNAE</a:t>
            </a:r>
            <a:r>
              <a:rPr lang="en-US" sz="1400" dirty="0" smtClean="0">
                <a:solidFill>
                  <a:srgbClr val="000000"/>
                </a:solidFill>
                <a:latin typeface="Arial"/>
                <a:cs typeface="Arial" pitchFamily="34" charset="0"/>
              </a:rPr>
              <a:t>: Domestic (T1)</a:t>
            </a:r>
          </a:p>
        </p:txBody>
      </p:sp>
      <p:pic>
        <p:nvPicPr>
          <p:cNvPr id="62" name="Picture 61" descr="C:\Users\Moscat Jorge\Downloads\file.png"/>
          <p:cNvPicPr>
            <a:picLocks noChangeArrowheads="1"/>
          </p:cNvPicPr>
          <p:nvPr/>
        </p:nvPicPr>
        <p:blipFill>
          <a:blip r:embed="rId2" cstate="print"/>
          <a:srcRect/>
          <a:stretch>
            <a:fillRect/>
          </a:stretch>
        </p:blipFill>
        <p:spPr bwMode="auto">
          <a:xfrm>
            <a:off x="889403" y="3424332"/>
            <a:ext cx="823321" cy="823321"/>
          </a:xfrm>
          <a:prstGeom prst="rect">
            <a:avLst/>
          </a:prstGeom>
          <a:noFill/>
        </p:spPr>
      </p:pic>
      <p:sp>
        <p:nvSpPr>
          <p:cNvPr id="63" name="TextBox 62"/>
          <p:cNvSpPr txBox="1"/>
          <p:nvPr/>
        </p:nvSpPr>
        <p:spPr>
          <a:xfrm>
            <a:off x="800110" y="3059661"/>
            <a:ext cx="1110531" cy="401617"/>
          </a:xfrm>
          <a:prstGeom prst="rect">
            <a:avLst/>
          </a:prstGeom>
          <a:noFill/>
        </p:spPr>
        <p:txBody>
          <a:bodyPr wrap="none" lIns="106983" tIns="105299" rIns="106983" bIns="105299" rtlCol="0" anchor="t">
            <a:spAutoFit/>
          </a:bodyPr>
          <a:lstStyle/>
          <a:p>
            <a:pPr algn="ctr"/>
            <a:r>
              <a:rPr lang="en-US" sz="1228" b="1" i="1" dirty="0" smtClean="0">
                <a:solidFill>
                  <a:srgbClr val="000000"/>
                </a:solidFill>
                <a:latin typeface="Arial" pitchFamily="34" charset="0"/>
                <a:cs typeface="Arial" pitchFamily="34" charset="0"/>
              </a:rPr>
              <a:t>Full Dataset</a:t>
            </a:r>
          </a:p>
        </p:txBody>
      </p:sp>
      <p:pic>
        <p:nvPicPr>
          <p:cNvPr id="64" name="Picture 63" descr="http://www.endesa.com/SiteCollectionImages/logo_endesa.png"/>
          <p:cNvPicPr>
            <a:picLocks noChangeArrowheads="1"/>
          </p:cNvPicPr>
          <p:nvPr/>
        </p:nvPicPr>
        <p:blipFill>
          <a:blip r:embed="rId4" cstate="print"/>
          <a:srcRect/>
          <a:stretch>
            <a:fillRect/>
          </a:stretch>
        </p:blipFill>
        <p:spPr bwMode="auto">
          <a:xfrm>
            <a:off x="756157" y="4339134"/>
            <a:ext cx="1169610" cy="246235"/>
          </a:xfrm>
          <a:prstGeom prst="rect">
            <a:avLst/>
          </a:prstGeom>
          <a:solidFill>
            <a:schemeClr val="bg1">
              <a:alpha val="82000"/>
            </a:schemeClr>
          </a:solidFill>
          <a:ln>
            <a:solidFill>
              <a:schemeClr val="bg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20482" name="think-cell Slide" r:id="rId7" imgW="360" imgH="360" progId="TCLayout.ActiveDocument.1">
              <p:embed/>
            </p:oleObj>
          </a:graphicData>
        </a:graphic>
      </p:graphicFrame>
      <p:sp>
        <p:nvSpPr>
          <p:cNvPr id="4" name="Rectangle 3" hidden="1"/>
          <p:cNvSpPr/>
          <p:nvPr>
            <p:custDataLst>
              <p:tags r:id="rId2"/>
            </p:custDataLst>
          </p:nvPr>
        </p:nvSpPr>
        <p:spPr bwMode="gray">
          <a:xfrm>
            <a:off x="0" y="0"/>
            <a:ext cx="158750" cy="158750"/>
          </a:xfrm>
          <a:prstGeom prst="rect">
            <a:avLst/>
          </a:prstGeom>
          <a:solidFill>
            <a:schemeClr val="accent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000" dirty="0" smtClean="0">
              <a:solidFill>
                <a:srgbClr val="000000"/>
              </a:solidFill>
              <a:latin typeface="Arial"/>
              <a:sym typeface="Arial"/>
            </a:endParaRPr>
          </a:p>
        </p:txBody>
      </p:sp>
      <p:sp>
        <p:nvSpPr>
          <p:cNvPr id="2" name="Title 1"/>
          <p:cNvSpPr>
            <a:spLocks noGrp="1"/>
          </p:cNvSpPr>
          <p:nvPr>
            <p:ph type="title"/>
          </p:nvPr>
        </p:nvSpPr>
        <p:spPr/>
        <p:txBody>
          <a:bodyPr/>
          <a:lstStyle/>
          <a:p>
            <a:fld id="{F2771632-0F41-48B6-AD68-9CBAEF71E305}" type="datetime'Agenda'">
              <a:rPr lang="en-US" altLang="en-US" smtClean="0"/>
              <a:pPr/>
              <a:t>Agenda</a:t>
            </a:fld>
            <a:endParaRPr lang="en-US" dirty="0"/>
          </a:p>
        </p:txBody>
      </p:sp>
      <p:sp>
        <p:nvSpPr>
          <p:cNvPr id="6" name="Text Placeholder 12">
            <a:hlinkClick r:id="rId8" action="ppaction://hlinksldjump"/>
          </p:cNvPr>
          <p:cNvSpPr>
            <a:spLocks noGrp="1"/>
          </p:cNvSpPr>
          <p:nvPr>
            <p:custDataLst>
              <p:tags r:id="rId3"/>
            </p:custDataLst>
          </p:nvPr>
        </p:nvSpPr>
        <p:spPr bwMode="gray">
          <a:xfrm>
            <a:off x="0" y="24892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rgbClr val="B2B2B2"/>
                </a:solidFill>
              </a:rPr>
              <a:t>Introduction: </a:t>
            </a:r>
            <a:r>
              <a:rPr lang="en-US" sz="2000" b="0" dirty="0" smtClean="0">
                <a:solidFill>
                  <a:srgbClr val="B2B2B2"/>
                </a:solidFill>
              </a:rPr>
              <a:t>Objectives and overview of the dataset</a:t>
            </a:r>
            <a:endParaRPr lang="en-US" sz="2000" b="0" dirty="0">
              <a:solidFill>
                <a:srgbClr val="B2B2B2"/>
              </a:solidFill>
            </a:endParaRPr>
          </a:p>
        </p:txBody>
      </p:sp>
      <p:sp>
        <p:nvSpPr>
          <p:cNvPr id="3" name="Text Placeholder 12"/>
          <p:cNvSpPr>
            <a:spLocks noGrp="1"/>
          </p:cNvSpPr>
          <p:nvPr>
            <p:custDataLst>
              <p:tags r:id="rId4"/>
            </p:custDataLst>
          </p:nvPr>
        </p:nvSpPr>
        <p:spPr bwMode="gray">
          <a:xfrm>
            <a:off x="0" y="3048000"/>
            <a:ext cx="9906000" cy="558800"/>
          </a:xfrm>
          <a:prstGeom prst="rect">
            <a:avLst/>
          </a:prstGeom>
          <a:noFill/>
          <a:effectLst/>
        </p:spPr>
        <p:txBody>
          <a:bodyPr vert="horz" lIns="457200" tIns="228600" rIns="0" bIns="254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chemeClr val="tx2"/>
                </a:solidFill>
              </a:rPr>
              <a:t>Exploratory Analysis: </a:t>
            </a:r>
            <a:r>
              <a:rPr lang="en-US" sz="2000" b="0" dirty="0" smtClean="0">
                <a:solidFill>
                  <a:schemeClr val="tx2"/>
                </a:solidFill>
              </a:rPr>
              <a:t>Reduced dataset</a:t>
            </a:r>
            <a:endParaRPr lang="en-US" sz="2000" b="0" dirty="0">
              <a:solidFill>
                <a:schemeClr val="tx2"/>
              </a:solidFill>
            </a:endParaRPr>
          </a:p>
        </p:txBody>
      </p:sp>
      <p:sp>
        <p:nvSpPr>
          <p:cNvPr id="15" name="Text Placeholder 12">
            <a:hlinkClick r:id="rId9" action="ppaction://hlinksldjump"/>
          </p:cNvPr>
          <p:cNvSpPr>
            <a:spLocks noGrp="1"/>
          </p:cNvSpPr>
          <p:nvPr>
            <p:custDataLst>
              <p:tags r:id="rId5"/>
            </p:custDataLst>
          </p:nvPr>
        </p:nvSpPr>
        <p:spPr bwMode="gray">
          <a:xfrm>
            <a:off x="0" y="3606800"/>
            <a:ext cx="9906000" cy="762000"/>
          </a:xfrm>
          <a:prstGeom prst="rect">
            <a:avLst/>
          </a:prstGeom>
          <a:noFill/>
          <a:effectLst/>
        </p:spPr>
        <p:txBody>
          <a:bodyPr vert="horz" lIns="457200" tIns="228600" rIns="0" bIns="2286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0"/>
              </a:spcAft>
            </a:pPr>
            <a:r>
              <a:rPr lang="en-US" sz="2000" dirty="0" smtClean="0">
                <a:solidFill>
                  <a:srgbClr val="B2B2B2"/>
                </a:solidFill>
              </a:rPr>
              <a:t>Deep-dive analysis: </a:t>
            </a:r>
            <a:r>
              <a:rPr lang="en-US" sz="2000" b="0" dirty="0" smtClean="0">
                <a:solidFill>
                  <a:srgbClr val="B2B2B2"/>
                </a:solidFill>
              </a:rPr>
              <a:t>Madrid customers</a:t>
            </a:r>
            <a:endParaRPr lang="en-US" sz="2000" b="0" dirty="0">
              <a:solidFill>
                <a:srgbClr val="B2B2B2"/>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&gt;87% of the customers in our dataset are from Madrid  </a:t>
            </a:r>
            <a:endParaRPr lang="en-US" dirty="0"/>
          </a:p>
        </p:txBody>
      </p:sp>
      <p:sp>
        <p:nvSpPr>
          <p:cNvPr id="10" name="ColumnHeader"/>
          <p:cNvSpPr>
            <a:spLocks noChangeArrowheads="1"/>
          </p:cNvSpPr>
          <p:nvPr/>
        </p:nvSpPr>
        <p:spPr bwMode="gray">
          <a:xfrm>
            <a:off x="455613" y="1609725"/>
            <a:ext cx="4113212"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600" b="1" dirty="0" smtClean="0">
                <a:solidFill>
                  <a:srgbClr val="000000"/>
                </a:solidFill>
                <a:latin typeface="Arial" pitchFamily="34" charset="0"/>
                <a:cs typeface="Arial" pitchFamily="34" charset="0"/>
              </a:rPr>
              <a:t>Customers per Month</a:t>
            </a:r>
            <a:endParaRPr lang="en-US" sz="1600" b="1" dirty="0">
              <a:solidFill>
                <a:srgbClr val="000000"/>
              </a:solidFill>
              <a:latin typeface="Arial" pitchFamily="34" charset="0"/>
              <a:cs typeface="Arial" pitchFamily="34" charset="0"/>
            </a:endParaRPr>
          </a:p>
        </p:txBody>
      </p:sp>
      <p:sp>
        <p:nvSpPr>
          <p:cNvPr id="11" name="TextColumnContent"/>
          <p:cNvSpPr>
            <a:spLocks noChangeArrowheads="1"/>
          </p:cNvSpPr>
          <p:nvPr/>
        </p:nvSpPr>
        <p:spPr bwMode="gray">
          <a:xfrm>
            <a:off x="455613" y="2038350"/>
            <a:ext cx="4113212"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latin typeface="Arial" pitchFamily="34" charset="0"/>
                <a:cs typeface="Arial" pitchFamily="34" charset="0"/>
              </a:rPr>
              <a:t>Slight difference in the total number of unique customers between January and July</a:t>
            </a:r>
          </a:p>
          <a:p>
            <a:pPr marL="288925" lvl="1" indent="-174625" fontAlgn="base">
              <a:buClr>
                <a:srgbClr val="177B57"/>
              </a:buClr>
              <a:buSzPct val="100000"/>
              <a:buFont typeface="Arial"/>
              <a:buChar char="•"/>
            </a:pPr>
            <a:r>
              <a:rPr lang="en-US" sz="1400" dirty="0" smtClean="0">
                <a:solidFill>
                  <a:srgbClr val="000000"/>
                </a:solidFill>
                <a:latin typeface="Arial" pitchFamily="34" charset="0"/>
                <a:cs typeface="Arial" pitchFamily="34" charset="0"/>
              </a:rPr>
              <a:t>7749 customers in Jan vs. 7684 in July</a:t>
            </a:r>
            <a:endParaRPr lang="en-US" sz="1400" dirty="0">
              <a:solidFill>
                <a:srgbClr val="000000"/>
              </a:solidFill>
              <a:latin typeface="Arial"/>
              <a:cs typeface="Arial" pitchFamily="34" charset="0"/>
            </a:endParaRPr>
          </a:p>
        </p:txBody>
      </p:sp>
      <p:sp>
        <p:nvSpPr>
          <p:cNvPr id="12" name="ColumnHeader"/>
          <p:cNvSpPr>
            <a:spLocks noChangeArrowheads="1"/>
          </p:cNvSpPr>
          <p:nvPr/>
        </p:nvSpPr>
        <p:spPr bwMode="gray">
          <a:xfrm>
            <a:off x="5337175" y="1609725"/>
            <a:ext cx="4113213"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91440" bIns="91440" anchor="b">
            <a:spAutoFit/>
          </a:bodyPr>
          <a:lstStyle/>
          <a:p>
            <a:pPr algn="ctr"/>
            <a:r>
              <a:rPr lang="en-US" sz="1600" b="1" smtClean="0">
                <a:solidFill>
                  <a:srgbClr val="000000"/>
                </a:solidFill>
                <a:latin typeface="Arial" pitchFamily="34" charset="0"/>
                <a:cs typeface="Arial" pitchFamily="34" charset="0"/>
              </a:rPr>
              <a:t>Customer per City</a:t>
            </a:r>
            <a:endParaRPr lang="en-US" sz="1600" b="1">
              <a:solidFill>
                <a:srgbClr val="000000"/>
              </a:solidFill>
              <a:latin typeface="Arial" pitchFamily="34" charset="0"/>
              <a:cs typeface="Arial" pitchFamily="34" charset="0"/>
            </a:endParaRPr>
          </a:p>
        </p:txBody>
      </p:sp>
      <p:sp>
        <p:nvSpPr>
          <p:cNvPr id="14" name="TextColumnContent"/>
          <p:cNvSpPr>
            <a:spLocks noChangeArrowheads="1"/>
          </p:cNvSpPr>
          <p:nvPr/>
        </p:nvSpPr>
        <p:spPr bwMode="gray">
          <a:xfrm>
            <a:off x="5336788" y="2038350"/>
            <a:ext cx="4113212"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latin typeface="Arial" pitchFamily="34" charset="0"/>
                <a:cs typeface="Arial" pitchFamily="34" charset="0"/>
              </a:rPr>
              <a:t>Out of the 10 municipalities we selected in our dataset, Madrid is the one with most customers</a:t>
            </a:r>
          </a:p>
          <a:p>
            <a:pPr marL="288925" lvl="1" indent="-174625" fontAlgn="base">
              <a:buClr>
                <a:srgbClr val="177B57"/>
              </a:buClr>
              <a:buSzPct val="100000"/>
              <a:buFont typeface="Arial"/>
              <a:buChar char="•"/>
            </a:pPr>
            <a:r>
              <a:rPr lang="en-US" sz="1400" dirty="0" smtClean="0">
                <a:solidFill>
                  <a:srgbClr val="000000"/>
                </a:solidFill>
                <a:latin typeface="Arial" pitchFamily="34" charset="0"/>
                <a:cs typeface="Arial" pitchFamily="34" charset="0"/>
              </a:rPr>
              <a:t>Our reduced dataset contains 6682 customers from Madrid (&gt;87% of the total)</a:t>
            </a:r>
            <a:endParaRPr lang="en-US" sz="1400" dirty="0">
              <a:solidFill>
                <a:srgbClr val="000000"/>
              </a:solidFill>
              <a:latin typeface="Arial"/>
              <a:cs typeface="Arial" pitchFamily="34" charset="0"/>
            </a:endParaRPr>
          </a:p>
        </p:txBody>
      </p:sp>
      <p:pic>
        <p:nvPicPr>
          <p:cNvPr id="29697" name="Picture 1"/>
          <p:cNvPicPr>
            <a:picLocks noChangeAspect="1" noChangeArrowheads="1"/>
          </p:cNvPicPr>
          <p:nvPr/>
        </p:nvPicPr>
        <p:blipFill>
          <a:blip r:embed="rId2" cstate="print"/>
          <a:srcRect/>
          <a:stretch>
            <a:fillRect/>
          </a:stretch>
        </p:blipFill>
        <p:spPr bwMode="auto">
          <a:xfrm>
            <a:off x="455612" y="2934204"/>
            <a:ext cx="4113212" cy="2937863"/>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9698" name="Picture 2"/>
          <p:cNvPicPr>
            <a:picLocks noChangeAspect="1" noChangeArrowheads="1"/>
          </p:cNvPicPr>
          <p:nvPr/>
        </p:nvPicPr>
        <p:blipFill>
          <a:blip r:embed="rId3" cstate="print"/>
          <a:srcRect/>
          <a:stretch>
            <a:fillRect/>
          </a:stretch>
        </p:blipFill>
        <p:spPr bwMode="auto">
          <a:xfrm>
            <a:off x="5337175" y="3322320"/>
            <a:ext cx="4312308" cy="3080067"/>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of the customers have contracted either products P30, P13 or P17 and exhibit similar usage pattern</a:t>
            </a:r>
            <a:endParaRPr lang="en-US" dirty="0"/>
          </a:p>
        </p:txBody>
      </p:sp>
      <p:sp>
        <p:nvSpPr>
          <p:cNvPr id="3" name="ColumnHeader"/>
          <p:cNvSpPr>
            <a:spLocks noChangeArrowheads="1"/>
          </p:cNvSpPr>
          <p:nvPr/>
        </p:nvSpPr>
        <p:spPr bwMode="gray">
          <a:xfrm>
            <a:off x="455614" y="1483113"/>
            <a:ext cx="3744911" cy="42862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Unique customers per product</a:t>
            </a:r>
            <a:endParaRPr lang="en-US" sz="1600" b="1" dirty="0">
              <a:solidFill>
                <a:srgbClr val="000000"/>
              </a:solidFill>
              <a:latin typeface="Arial" pitchFamily="34" charset="0"/>
              <a:cs typeface="Arial" pitchFamily="34" charset="0"/>
            </a:endParaRPr>
          </a:p>
        </p:txBody>
      </p:sp>
      <p:sp>
        <p:nvSpPr>
          <p:cNvPr id="4" name="TextColumnContent"/>
          <p:cNvSpPr>
            <a:spLocks noChangeArrowheads="1"/>
          </p:cNvSpPr>
          <p:nvPr/>
        </p:nvSpPr>
        <p:spPr bwMode="gray">
          <a:xfrm>
            <a:off x="455613" y="1911738"/>
            <a:ext cx="3891304"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latin typeface="Arial" pitchFamily="34" charset="0"/>
                <a:cs typeface="Arial" pitchFamily="34" charset="0"/>
              </a:rPr>
              <a:t>In our reduced dataset we can find customers assigned to a wide variety of products </a:t>
            </a:r>
          </a:p>
          <a:p>
            <a:pPr marL="288925" lvl="1" indent="-174625">
              <a:buClr>
                <a:schemeClr val="tx2"/>
              </a:buClr>
              <a:buFontTx/>
              <a:buChar char="•"/>
            </a:pPr>
            <a:r>
              <a:rPr lang="en-US" sz="1400" dirty="0" smtClean="0">
                <a:solidFill>
                  <a:srgbClr val="000000"/>
                </a:solidFill>
                <a:latin typeface="Arial" pitchFamily="34" charset="0"/>
                <a:cs typeface="Arial" pitchFamily="34" charset="0"/>
              </a:rPr>
              <a:t>37 different products</a:t>
            </a:r>
          </a:p>
          <a:p>
            <a:pPr marL="288925" lvl="1" indent="-174625">
              <a:buClr>
                <a:schemeClr val="tx2"/>
              </a:buClr>
              <a:buFontTx/>
              <a:buChar char="•"/>
            </a:pPr>
            <a:r>
              <a:rPr lang="en-US" sz="1400" dirty="0" smtClean="0">
                <a:solidFill>
                  <a:srgbClr val="000000"/>
                </a:solidFill>
                <a:latin typeface="Arial" pitchFamily="34" charset="0"/>
                <a:cs typeface="Arial" pitchFamily="34" charset="0"/>
              </a:rPr>
              <a:t>Products P30, P13 and P17 are the most popular</a:t>
            </a:r>
          </a:p>
        </p:txBody>
      </p:sp>
      <p:sp>
        <p:nvSpPr>
          <p:cNvPr id="5" name="ColumnHeader"/>
          <p:cNvSpPr>
            <a:spLocks noChangeArrowheads="1"/>
          </p:cNvSpPr>
          <p:nvPr/>
        </p:nvSpPr>
        <p:spPr bwMode="gray">
          <a:xfrm>
            <a:off x="4568825" y="1234630"/>
            <a:ext cx="4881562" cy="677108"/>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91440" bIns="91440" anchor="b">
            <a:spAutoFit/>
          </a:bodyPr>
          <a:lstStyle/>
          <a:p>
            <a:pPr algn="ctr"/>
            <a:r>
              <a:rPr lang="en-US" sz="1600" b="1" dirty="0" smtClean="0">
                <a:solidFill>
                  <a:srgbClr val="000000"/>
                </a:solidFill>
                <a:latin typeface="Arial" pitchFamily="34" charset="0"/>
                <a:cs typeface="Arial" pitchFamily="34" charset="0"/>
              </a:rPr>
              <a:t>Hourly usage difference between</a:t>
            </a:r>
          </a:p>
          <a:p>
            <a:pPr algn="ctr"/>
            <a:r>
              <a:rPr lang="en-US" sz="1600" b="1" dirty="0" smtClean="0">
                <a:solidFill>
                  <a:srgbClr val="000000"/>
                </a:solidFill>
                <a:latin typeface="Arial" pitchFamily="34" charset="0"/>
                <a:cs typeface="Arial" pitchFamily="34" charset="0"/>
              </a:rPr>
              <a:t> main products</a:t>
            </a:r>
            <a:endParaRPr lang="en-US" sz="1600" b="1" dirty="0">
              <a:solidFill>
                <a:srgbClr val="000000"/>
              </a:solidFill>
              <a:latin typeface="Arial" pitchFamily="34" charset="0"/>
              <a:cs typeface="Arial" pitchFamily="34" charset="0"/>
            </a:endParaRPr>
          </a:p>
        </p:txBody>
      </p:sp>
      <p:sp>
        <p:nvSpPr>
          <p:cNvPr id="6" name="TextColumnContent"/>
          <p:cNvSpPr>
            <a:spLocks noChangeArrowheads="1"/>
          </p:cNvSpPr>
          <p:nvPr/>
        </p:nvSpPr>
        <p:spPr bwMode="gray">
          <a:xfrm>
            <a:off x="4568825" y="1911738"/>
            <a:ext cx="4881563" cy="3602038"/>
          </a:xfrm>
          <a:prstGeom prst="rect">
            <a:avLst/>
          </a:prstGeom>
          <a:noFill/>
          <a:ln w="9525" algn="ctr">
            <a:noFill/>
            <a:miter lim="800000"/>
            <a:headEnd type="none" w="lg" len="lg"/>
            <a:tailEnd type="none" w="lg" len="lg"/>
          </a:ln>
          <a:effectLst/>
        </p:spPr>
        <p:txBody>
          <a:bodyPr tIns="91440" bIns="91440"/>
          <a:lstStyle/>
          <a:p>
            <a:r>
              <a:rPr lang="en-US" sz="1400" b="1" dirty="0" smtClean="0">
                <a:solidFill>
                  <a:srgbClr val="000000"/>
                </a:solidFill>
                <a:latin typeface="Arial" pitchFamily="34" charset="0"/>
                <a:cs typeface="Arial" pitchFamily="34" charset="0"/>
              </a:rPr>
              <a:t>Plot below shows average energy consumption per hour for products P13, P30, P17</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Overall, these 3 products show similar usage pattern</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P30 seems to have a higher rate of electricity usage in the afternoon </a:t>
            </a:r>
          </a:p>
          <a:p>
            <a:pPr marL="288925" lvl="1" indent="-174625" fontAlgn="base">
              <a:buClr>
                <a:srgbClr val="177B57"/>
              </a:buClr>
              <a:buSzPct val="100000"/>
              <a:buFont typeface="Arial"/>
              <a:buChar char="•"/>
            </a:pPr>
            <a:r>
              <a:rPr lang="en-US" sz="1400" dirty="0" smtClean="0">
                <a:solidFill>
                  <a:srgbClr val="000000"/>
                </a:solidFill>
                <a:cs typeface="Arial" pitchFamily="34" charset="0"/>
              </a:rPr>
              <a:t>P30 customers consume more energy overall</a:t>
            </a:r>
          </a:p>
        </p:txBody>
      </p:sp>
      <p:pic>
        <p:nvPicPr>
          <p:cNvPr id="27652" name="Picture 4"/>
          <p:cNvPicPr>
            <a:picLocks noChangeAspect="1" noChangeArrowheads="1"/>
          </p:cNvPicPr>
          <p:nvPr/>
        </p:nvPicPr>
        <p:blipFill>
          <a:blip r:embed="rId2" cstate="print"/>
          <a:srcRect r="20691"/>
          <a:stretch>
            <a:fillRect/>
          </a:stretch>
        </p:blipFill>
        <p:spPr bwMode="auto">
          <a:xfrm>
            <a:off x="4867421" y="3468140"/>
            <a:ext cx="3545060" cy="319265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 name="Picture 4"/>
          <p:cNvPicPr>
            <a:picLocks noChangeAspect="1" noChangeArrowheads="1"/>
          </p:cNvPicPr>
          <p:nvPr/>
        </p:nvPicPr>
        <p:blipFill>
          <a:blip r:embed="rId2" cstate="print"/>
          <a:srcRect l="78024" t="42885" r="12923" b="41480"/>
          <a:stretch>
            <a:fillRect/>
          </a:stretch>
        </p:blipFill>
        <p:spPr bwMode="auto">
          <a:xfrm>
            <a:off x="8372497" y="4540445"/>
            <a:ext cx="708659" cy="87427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8673" name="Picture 1"/>
          <p:cNvPicPr>
            <a:picLocks noChangeAspect="1" noChangeArrowheads="1"/>
          </p:cNvPicPr>
          <p:nvPr/>
        </p:nvPicPr>
        <p:blipFill>
          <a:blip r:embed="rId3" cstate="print"/>
          <a:srcRect/>
          <a:stretch>
            <a:fillRect/>
          </a:stretch>
        </p:blipFill>
        <p:spPr bwMode="auto">
          <a:xfrm>
            <a:off x="274320" y="3302274"/>
            <a:ext cx="3668493" cy="262022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P_IDX" val="4"/>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3dNU698WRGm5JJR70veZ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aBVwdyaTpm89wBhiIyar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dhHWKAcTT.kri5VdQqd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FlLm_m02Qc2VxW8xAnjyz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iy0JFyitQrSZfC6M1e78Dw"/>
</p:tagLst>
</file>

<file path=ppt/tags/tag2.xml><?xml version="1.0" encoding="utf-8"?>
<p:tagLst xmlns:a="http://schemas.openxmlformats.org/drawingml/2006/main" xmlns:r="http://schemas.openxmlformats.org/officeDocument/2006/relationships" xmlns:p="http://schemas.openxmlformats.org/presentationml/2006/main">
  <p:tag name="SLIDESTYLE" val="CoverPag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uaBVwdyaTpm89wBhiIya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KwHdySIyQT6p_YOO9MpNq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2205sB9SKypfTd60g.z9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GiqZUuvBQUOc1bJ6Gzer8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aBVwdyaTpm89wBhiIyar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W0IC4kL_TV2Y4ViTZ26pk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iy0JFyitQrSZfC6M1e78Dw"/>
</p:tagLst>
</file>

<file path=ppt/theme/theme1.xml><?xml version="1.0" encoding="utf-8"?>
<a:theme xmlns:a="http://schemas.openxmlformats.org/drawingml/2006/main" name="blan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2609</Words>
  <Application>Microsoft Office PowerPoint</Application>
  <PresentationFormat>A4 Paper (210x297 mm)</PresentationFormat>
  <Paragraphs>351</Paragraphs>
  <Slides>26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blank</vt:lpstr>
      <vt:lpstr>think-cell Slide</vt:lpstr>
      <vt:lpstr>Slide 0</vt:lpstr>
      <vt:lpstr>Agenda</vt:lpstr>
      <vt:lpstr>Understanding the scope and objetives of the analysis</vt:lpstr>
      <vt:lpstr>Endesa's smartmeter readings</vt:lpstr>
      <vt:lpstr>Overview of the field structure of the dataset</vt:lpstr>
      <vt:lpstr>Using command-line tools to select a subset for analysis in R</vt:lpstr>
      <vt:lpstr>Agenda</vt:lpstr>
      <vt:lpstr>&gt;87% of the customers in our dataset are from Madrid  </vt:lpstr>
      <vt:lpstr>Most of the customers have contracted either products P30, P13 or P17 and exhibit similar usage pattern</vt:lpstr>
      <vt:lpstr>Across 10 cities selected in our dataset, the daily peak of electricity consumption occurs on average at ~23:00</vt:lpstr>
      <vt:lpstr>Agenda</vt:lpstr>
      <vt:lpstr>Dispersion of the energy consumptions across products for customer located in Madrid</vt:lpstr>
      <vt:lpstr>5 main analyses will be performed focused on customers in Madrid during a 6 month period</vt:lpstr>
      <vt:lpstr>Significant difference in the energy consumed between January and July, most certainly due to increase in AC usage</vt:lpstr>
      <vt:lpstr>High correlation between energy consumed in the Madrid region and the temperature of the day</vt:lpstr>
      <vt:lpstr>Overview of clustering customers based on average weekly energy consumption</vt:lpstr>
      <vt:lpstr>20 runs of k-means algorithm reveal that k=8 seems to be the optimal number of clusters</vt:lpstr>
      <vt:lpstr>Analysis revealed ~4 clusters of customers with very similar energy usage and a flat weekly pattern</vt:lpstr>
      <vt:lpstr>Additional views of the 8 clusters identified</vt:lpstr>
      <vt:lpstr>Overview of clustering customers based on day of the week percentage energy consumption</vt:lpstr>
      <vt:lpstr>Preliminary findings: customers in Madrid tend to spend more energy on Mondays and Tuesday</vt:lpstr>
      <vt:lpstr>20 runs of k-means algorithm reveal in this case that k=10 seems to be the optimal number of clusters</vt:lpstr>
      <vt:lpstr>New clustering approach groups customers based on their weekly usage patterns</vt:lpstr>
      <vt:lpstr>Additional views of the 10 clusters identified</vt:lpstr>
      <vt:lpstr>Historical energy usage can help identify when customers are away from home</vt:lpstr>
      <vt:lpstr>Analysis revealed a high number of Madrid customers away from home during Easter break 2015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2016-07-31T07:56:56Z</dcterms:created>
  <dcterms:modified xsi:type="dcterms:W3CDTF">2016-08-02T19:49:48Z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20150319</vt:lpwstr>
  </property>
  <property fmtid="{D5CDD505-2E9C-101B-9397-08002B2CF9AE}" pid="3" name="Format Name">
    <vt:lpwstr>BCG Format</vt:lpwstr>
  </property>
  <property fmtid="{D5CDD505-2E9C-101B-9397-08002B2CF9AE}" pid="4" name="Template Name">
    <vt:lpwstr>A4</vt:lpwstr>
  </property>
</Properties>
</file>