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7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062"/>
  </p:normalViewPr>
  <p:slideViewPr>
    <p:cSldViewPr snapToGrid="0">
      <p:cViewPr varScale="1">
        <p:scale>
          <a:sx n="90" d="100"/>
          <a:sy n="90" d="100"/>
        </p:scale>
        <p:origin x="232"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D12D5-9C63-4E46-BE0F-5E8FC84FC1FF}"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D7C54-5B42-3C47-BF1D-2A1E964B06C9}" type="slidenum">
              <a:rPr lang="en-US" smtClean="0"/>
              <a:t>‹#›</a:t>
            </a:fld>
            <a:endParaRPr lang="en-US"/>
          </a:p>
        </p:txBody>
      </p:sp>
    </p:spTree>
    <p:extLst>
      <p:ext uri="{BB962C8B-B14F-4D97-AF65-F5344CB8AC3E}">
        <p14:creationId xmlns:p14="http://schemas.microsoft.com/office/powerpoint/2010/main" val="3932486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Scatter Points</a:t>
            </a:r>
            <a:r>
              <a:rPr lang="en-US" b="0" i="0" dirty="0">
                <a:solidFill>
                  <a:srgbClr val="374151"/>
                </a:solidFill>
                <a:effectLst/>
                <a:latin typeface="Söhne"/>
              </a:rPr>
              <a:t>: Each point on the plot represents an individual crash, plotted according to the speed limit where it occurred (x-axis) and the severity of the injury from the crash (y-axis).</a:t>
            </a:r>
          </a:p>
          <a:p>
            <a:pPr algn="l">
              <a:buFont typeface="+mj-lt"/>
              <a:buAutoNum type="arabicPeriod"/>
            </a:pPr>
            <a:r>
              <a:rPr lang="en-US" b="1" i="0" dirty="0">
                <a:solidFill>
                  <a:srgbClr val="374151"/>
                </a:solidFill>
                <a:effectLst/>
                <a:latin typeface="Söhne"/>
              </a:rPr>
              <a:t>Density of Points</a:t>
            </a:r>
            <a:r>
              <a:rPr lang="en-US" b="0" i="0" dirty="0">
                <a:solidFill>
                  <a:srgbClr val="374151"/>
                </a:solidFill>
                <a:effectLst/>
                <a:latin typeface="Söhne"/>
              </a:rPr>
              <a:t>: The density of points at certain speed limits may indicate the frequency of crashes at those speeds. A higher density of points at lower speed limits could suggest that more crashes occur in these zones.</a:t>
            </a:r>
          </a:p>
          <a:p>
            <a:pPr algn="l">
              <a:buFont typeface="+mj-lt"/>
              <a:buAutoNum type="arabicPeriod"/>
            </a:pPr>
            <a:r>
              <a:rPr lang="en-US" b="1" i="0" dirty="0">
                <a:solidFill>
                  <a:srgbClr val="374151"/>
                </a:solidFill>
                <a:effectLst/>
                <a:latin typeface="Söhne"/>
              </a:rPr>
              <a:t>Severity Spread</a:t>
            </a:r>
            <a:r>
              <a:rPr lang="en-US" b="0" i="0" dirty="0">
                <a:solidFill>
                  <a:srgbClr val="374151"/>
                </a:solidFill>
                <a:effectLst/>
                <a:latin typeface="Söhne"/>
              </a:rPr>
              <a:t>: The vertical spread of points at each speed limit value shows the range of injury severities associated with crashes at that speed. If points are spread higher on the y-axis at higher speeds, it might indicate that crashes at higher speeds tend to be more severe.</a:t>
            </a:r>
          </a:p>
          <a:p>
            <a:pPr algn="l">
              <a:buFont typeface="+mj-lt"/>
              <a:buAutoNum type="arabicPeriod"/>
            </a:pPr>
            <a:r>
              <a:rPr lang="en-US" b="1" i="0" dirty="0">
                <a:solidFill>
                  <a:srgbClr val="374151"/>
                </a:solidFill>
                <a:effectLst/>
                <a:latin typeface="Söhne"/>
              </a:rPr>
              <a:t>Trend Line</a:t>
            </a:r>
            <a:r>
              <a:rPr lang="en-US" b="0" i="0" dirty="0">
                <a:solidFill>
                  <a:srgbClr val="374151"/>
                </a:solidFill>
                <a:effectLst/>
                <a:latin typeface="Söhne"/>
              </a:rPr>
              <a:t>: If there is a line on the plot (often called a regression or trend line), it indicates the overall direction of the relationship between speed limits and injury severity. An upward slope would suggest that higher speed limits are associated with more severe injuries.</a:t>
            </a:r>
            <a:endParaRPr lang="en-US" dirty="0"/>
          </a:p>
        </p:txBody>
      </p:sp>
      <p:sp>
        <p:nvSpPr>
          <p:cNvPr id="4" name="Slide Number Placeholder 3"/>
          <p:cNvSpPr>
            <a:spLocks noGrp="1"/>
          </p:cNvSpPr>
          <p:nvPr>
            <p:ph type="sldNum" sz="quarter" idx="5"/>
          </p:nvPr>
        </p:nvSpPr>
        <p:spPr/>
        <p:txBody>
          <a:bodyPr/>
          <a:lstStyle/>
          <a:p>
            <a:fld id="{520D7C54-5B42-3C47-BF1D-2A1E964B06C9}" type="slidenum">
              <a:rPr lang="en-US" smtClean="0"/>
              <a:t>4</a:t>
            </a:fld>
            <a:endParaRPr lang="en-US"/>
          </a:p>
        </p:txBody>
      </p:sp>
    </p:spTree>
    <p:extLst>
      <p:ext uri="{BB962C8B-B14F-4D97-AF65-F5344CB8AC3E}">
        <p14:creationId xmlns:p14="http://schemas.microsoft.com/office/powerpoint/2010/main" val="245058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402D06-F81E-374E-BB5D-F651B08BCB3B}"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38140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2D06-F81E-374E-BB5D-F651B08BCB3B}"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160168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2D06-F81E-374E-BB5D-F651B08BCB3B}"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90628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2D06-F81E-374E-BB5D-F651B08BCB3B}"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301502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2D06-F81E-374E-BB5D-F651B08BCB3B}"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363217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402D06-F81E-374E-BB5D-F651B08BCB3B}"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414620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402D06-F81E-374E-BB5D-F651B08BCB3B}" type="datetimeFigureOut">
              <a:rPr lang="en-US" smtClean="0"/>
              <a:t>12/7/23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24552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402D06-F81E-374E-BB5D-F651B08BCB3B}" type="datetimeFigureOut">
              <a:rPr lang="en-US" smtClean="0"/>
              <a:t>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332396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02D06-F81E-374E-BB5D-F651B08BCB3B}" type="datetimeFigureOut">
              <a:rPr lang="en-US" smtClean="0"/>
              <a:t>12/7/23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2066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402D06-F81E-374E-BB5D-F651B08BCB3B}"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308197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402D06-F81E-374E-BB5D-F651B08BCB3B}"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700FD-03A5-8C4F-9A33-047C37CB04E7}" type="slidenum">
              <a:rPr lang="en-US" smtClean="0"/>
              <a:t>‹#›</a:t>
            </a:fld>
            <a:endParaRPr lang="en-US"/>
          </a:p>
        </p:txBody>
      </p:sp>
    </p:spTree>
    <p:extLst>
      <p:ext uri="{BB962C8B-B14F-4D97-AF65-F5344CB8AC3E}">
        <p14:creationId xmlns:p14="http://schemas.microsoft.com/office/powerpoint/2010/main" val="400283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02D06-F81E-374E-BB5D-F651B08BCB3B}" type="datetimeFigureOut">
              <a:rPr lang="en-US" smtClean="0"/>
              <a:t>12/7/23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700FD-03A5-8C4F-9A33-047C37CB04E7}" type="slidenum">
              <a:rPr lang="en-US" smtClean="0"/>
              <a:t>‹#›</a:t>
            </a:fld>
            <a:endParaRPr lang="en-US"/>
          </a:p>
        </p:txBody>
      </p:sp>
    </p:spTree>
    <p:extLst>
      <p:ext uri="{BB962C8B-B14F-4D97-AF65-F5344CB8AC3E}">
        <p14:creationId xmlns:p14="http://schemas.microsoft.com/office/powerpoint/2010/main" val="296841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pixabay.com/pl/illustrations/wypadek-samochodowy-199585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pngimg.com/download/2797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flickr.com/photos/lwr/2088760134/"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us driving down a street in a city&#10;&#10;Description automatically generated">
            <a:extLst>
              <a:ext uri="{FF2B5EF4-FFF2-40B4-BE49-F238E27FC236}">
                <a16:creationId xmlns:a16="http://schemas.microsoft.com/office/drawing/2014/main" id="{9C1177BE-2F2E-8744-905D-30AD2499DADD}"/>
              </a:ext>
            </a:extLst>
          </p:cNvPr>
          <p:cNvPicPr>
            <a:picLocks noChangeAspect="1"/>
          </p:cNvPicPr>
          <p:nvPr/>
        </p:nvPicPr>
        <p:blipFill rotWithShape="1">
          <a:blip r:embed="rId2"/>
          <a:srcRect t="40646" b="3104"/>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ACC8C-C1E4-941D-A771-31897941EBC1}"/>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0" i="0" u="none" strike="noStrike">
                <a:solidFill>
                  <a:srgbClr val="FFFFFF"/>
                </a:solidFill>
                <a:effectLst/>
                <a:latin typeface="Arial" panose="020B0604020202020204" pitchFamily="34" charset="0"/>
              </a:rPr>
              <a:t>Traffic Crash Analysis</a:t>
            </a:r>
            <a:endParaRPr lang="en-US" sz="5200">
              <a:solidFill>
                <a:srgbClr val="FFFFFF"/>
              </a:solidFill>
            </a:endParaRPr>
          </a:p>
        </p:txBody>
      </p:sp>
      <p:sp>
        <p:nvSpPr>
          <p:cNvPr id="3" name="Subtitle 2">
            <a:extLst>
              <a:ext uri="{FF2B5EF4-FFF2-40B4-BE49-F238E27FC236}">
                <a16:creationId xmlns:a16="http://schemas.microsoft.com/office/drawing/2014/main" id="{704A95A7-3992-F57B-2FBE-43EA20800EC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b="0" i="0" u="none" strike="noStrike">
                <a:solidFill>
                  <a:srgbClr val="FFFFFF"/>
                </a:solidFill>
                <a:effectLst/>
                <a:latin typeface="Arial" panose="020B0604020202020204" pitchFamily="34" charset="0"/>
              </a:rPr>
              <a:t>Exploring causes and trends of traffic accidents in the city of Chicago</a:t>
            </a:r>
            <a:endParaRPr lang="en-US" b="0">
              <a:solidFill>
                <a:srgbClr val="FFFFFF"/>
              </a:solidFill>
              <a:effectLst/>
            </a:endParaRPr>
          </a:p>
          <a:p>
            <a:endParaRPr lang="en-US">
              <a:solidFill>
                <a:srgbClr val="FFFFFF"/>
              </a:solidFill>
            </a:endParaRPr>
          </a:p>
        </p:txBody>
      </p:sp>
    </p:spTree>
    <p:extLst>
      <p:ext uri="{BB962C8B-B14F-4D97-AF65-F5344CB8AC3E}">
        <p14:creationId xmlns:p14="http://schemas.microsoft.com/office/powerpoint/2010/main" val="3509064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5890-2A7C-988A-E458-F455A049A66B}"/>
              </a:ext>
            </a:extLst>
          </p:cNvPr>
          <p:cNvSpPr>
            <a:spLocks noGrp="1"/>
          </p:cNvSpPr>
          <p:nvPr>
            <p:ph type="title"/>
          </p:nvPr>
        </p:nvSpPr>
        <p:spPr>
          <a:xfrm>
            <a:off x="873987" y="365496"/>
            <a:ext cx="9392421" cy="1330841"/>
          </a:xfrm>
        </p:spPr>
        <p:txBody>
          <a:bodyPr>
            <a:normAutofit/>
          </a:bodyPr>
          <a:lstStyle/>
          <a:p>
            <a:r>
              <a:rPr lang="en-US" dirty="0"/>
              <a:t>Correlation between traffic control devices and </a:t>
            </a:r>
            <a:r>
              <a:rPr lang="en-US" dirty="0" err="1"/>
              <a:t>no.of</a:t>
            </a:r>
            <a:r>
              <a:rPr lang="en-US" dirty="0"/>
              <a:t> crashes</a:t>
            </a:r>
          </a:p>
        </p:txBody>
      </p:sp>
      <p:pic>
        <p:nvPicPr>
          <p:cNvPr id="9218" name="Picture 2" descr="A blue and white square with black border&#10;&#10;Description automatically generated">
            <a:extLst>
              <a:ext uri="{FF2B5EF4-FFF2-40B4-BE49-F238E27FC236}">
                <a16:creationId xmlns:a16="http://schemas.microsoft.com/office/drawing/2014/main" id="{88BBF36E-097B-1858-7003-8C1623ECD1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90863" y="2179011"/>
            <a:ext cx="7196146" cy="391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70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2504-74BB-39A3-035A-22E6721A9988}"/>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Are there more fatalities in certain months?</a:t>
            </a:r>
          </a:p>
        </p:txBody>
      </p:sp>
      <p:pic>
        <p:nvPicPr>
          <p:cNvPr id="10242" name="Picture 2">
            <a:extLst>
              <a:ext uri="{FF2B5EF4-FFF2-40B4-BE49-F238E27FC236}">
                <a16:creationId xmlns:a16="http://schemas.microsoft.com/office/drawing/2014/main" id="{21CA041F-915C-225C-0F17-1371E918F1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5306" y="2415501"/>
            <a:ext cx="7703579" cy="39480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C24529F-810E-31B3-BEE8-BFABC34EB287}"/>
              </a:ext>
            </a:extLst>
          </p:cNvPr>
          <p:cNvSpPr txBox="1"/>
          <p:nvPr/>
        </p:nvSpPr>
        <p:spPr>
          <a:xfrm>
            <a:off x="8434191" y="3373880"/>
            <a:ext cx="3657600" cy="2031325"/>
          </a:xfrm>
          <a:prstGeom prst="rect">
            <a:avLst/>
          </a:prstGeom>
          <a:noFill/>
        </p:spPr>
        <p:txBody>
          <a:bodyPr wrap="square" rtlCol="0">
            <a:spAutoFit/>
          </a:bodyPr>
          <a:lstStyle/>
          <a:p>
            <a:r>
              <a:rPr lang="en-US" dirty="0"/>
              <a:t>July does have higher fatalities compared to other months , one reason could be : Chicago has so many live events, recreational activities, celebrations </a:t>
            </a:r>
            <a:r>
              <a:rPr lang="en-US" dirty="0" err="1"/>
              <a:t>etc</a:t>
            </a:r>
            <a:r>
              <a:rPr lang="en-US" dirty="0"/>
              <a:t> in July which brings large crowds of people or bicyclists to the streets.</a:t>
            </a:r>
          </a:p>
        </p:txBody>
      </p:sp>
    </p:spTree>
    <p:extLst>
      <p:ext uri="{BB962C8B-B14F-4D97-AF65-F5344CB8AC3E}">
        <p14:creationId xmlns:p14="http://schemas.microsoft.com/office/powerpoint/2010/main" val="174578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C582-11D0-44AA-E5E6-AF0A45C5C4AC}"/>
              </a:ext>
            </a:extLst>
          </p:cNvPr>
          <p:cNvSpPr>
            <a:spLocks noGrp="1"/>
          </p:cNvSpPr>
          <p:nvPr>
            <p:ph type="title"/>
          </p:nvPr>
        </p:nvSpPr>
        <p:spPr>
          <a:xfrm>
            <a:off x="639656" y="414435"/>
            <a:ext cx="10909640" cy="1368614"/>
          </a:xfrm>
        </p:spPr>
        <p:txBody>
          <a:bodyPr vert="horz" lIns="91440" tIns="45720" rIns="91440" bIns="45720" rtlCol="0" anchor="ctr">
            <a:normAutofit/>
          </a:bodyPr>
          <a:lstStyle/>
          <a:p>
            <a:pPr algn="ctr"/>
            <a:r>
              <a:rPr lang="en-US" sz="4600"/>
              <a:t>Which type of road conditions cause more severe injuries ?</a:t>
            </a:r>
          </a:p>
        </p:txBody>
      </p:sp>
      <p:pic>
        <p:nvPicPr>
          <p:cNvPr id="11266" name="Picture 2" descr="A graph showing different colored squares&#10;&#10;Description automatically generated with medium confidence">
            <a:extLst>
              <a:ext uri="{FF2B5EF4-FFF2-40B4-BE49-F238E27FC236}">
                <a16:creationId xmlns:a16="http://schemas.microsoft.com/office/drawing/2014/main" id="{5B42EC30-BB9C-67D6-2D1E-2B572F0BB6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088" y="2283014"/>
            <a:ext cx="7378958" cy="3652584"/>
          </a:xfrm>
          <a:prstGeom prst="rect">
            <a:avLst/>
          </a:prstGeom>
          <a:extLst>
            <a:ext uri="{909E8E84-426E-40DD-AFC4-6F175D3DCCD1}">
              <a14:hiddenFill xmlns:a14="http://schemas.microsoft.com/office/drawing/2010/main">
                <a:solidFill>
                  <a:srgbClr val="FFFFFF"/>
                </a:solidFill>
              </a14:hiddenFill>
            </a:ext>
          </a:extLst>
        </p:spPr>
      </p:pic>
      <p:pic>
        <p:nvPicPr>
          <p:cNvPr id="3" name="Picture 2" descr="A screenshot of a graph&#10;&#10;Description automatically generated">
            <a:extLst>
              <a:ext uri="{FF2B5EF4-FFF2-40B4-BE49-F238E27FC236}">
                <a16:creationId xmlns:a16="http://schemas.microsoft.com/office/drawing/2014/main" id="{7F93C22C-19E1-8039-A423-EC6355190F90}"/>
              </a:ext>
            </a:extLst>
          </p:cNvPr>
          <p:cNvPicPr>
            <a:picLocks noChangeAspect="1"/>
          </p:cNvPicPr>
          <p:nvPr/>
        </p:nvPicPr>
        <p:blipFill>
          <a:blip r:embed="rId3"/>
          <a:stretch>
            <a:fillRect/>
          </a:stretch>
        </p:blipFill>
        <p:spPr>
          <a:xfrm>
            <a:off x="8277891" y="2104526"/>
            <a:ext cx="3800043" cy="4084801"/>
          </a:xfrm>
          <a:prstGeom prst="rect">
            <a:avLst/>
          </a:prstGeom>
        </p:spPr>
      </p:pic>
      <p:sp>
        <p:nvSpPr>
          <p:cNvPr id="5" name="TextBox 4">
            <a:extLst>
              <a:ext uri="{FF2B5EF4-FFF2-40B4-BE49-F238E27FC236}">
                <a16:creationId xmlns:a16="http://schemas.microsoft.com/office/drawing/2014/main" id="{B0E93F95-3399-3D12-C0D4-579DB677773D}"/>
              </a:ext>
            </a:extLst>
          </p:cNvPr>
          <p:cNvSpPr txBox="1"/>
          <p:nvPr/>
        </p:nvSpPr>
        <p:spPr>
          <a:xfrm>
            <a:off x="8373257" y="5797705"/>
            <a:ext cx="3609309" cy="369332"/>
          </a:xfrm>
          <a:prstGeom prst="rect">
            <a:avLst/>
          </a:prstGeom>
          <a:noFill/>
        </p:spPr>
        <p:txBody>
          <a:bodyPr wrap="square" rtlCol="0">
            <a:spAutoFit/>
          </a:bodyPr>
          <a:lstStyle/>
          <a:p>
            <a:r>
              <a:rPr lang="en-US" dirty="0"/>
              <a:t>Chicago’s roads are good!!</a:t>
            </a:r>
          </a:p>
        </p:txBody>
      </p:sp>
    </p:spTree>
    <p:extLst>
      <p:ext uri="{BB962C8B-B14F-4D97-AF65-F5344CB8AC3E}">
        <p14:creationId xmlns:p14="http://schemas.microsoft.com/office/powerpoint/2010/main" val="209783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9F33-95A4-AFCE-C666-079AA3775ADA}"/>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2500"/>
              <a:t>What places to look out for and take more precaution?</a:t>
            </a:r>
          </a:p>
        </p:txBody>
      </p:sp>
      <p:pic>
        <p:nvPicPr>
          <p:cNvPr id="4" name="Content Placeholder 3">
            <a:extLst>
              <a:ext uri="{FF2B5EF4-FFF2-40B4-BE49-F238E27FC236}">
                <a16:creationId xmlns:a16="http://schemas.microsoft.com/office/drawing/2014/main" id="{4EF31533-0A9F-7632-D62D-E9F06659B33C}"/>
              </a:ext>
            </a:extLst>
          </p:cNvPr>
          <p:cNvPicPr>
            <a:picLocks noGrp="1" noChangeAspect="1"/>
          </p:cNvPicPr>
          <p:nvPr>
            <p:ph idx="1"/>
          </p:nvPr>
        </p:nvPicPr>
        <p:blipFill>
          <a:blip r:embed="rId2"/>
          <a:stretch>
            <a:fillRect/>
          </a:stretch>
        </p:blipFill>
        <p:spPr>
          <a:xfrm>
            <a:off x="497972" y="2056794"/>
            <a:ext cx="4201849" cy="3945755"/>
          </a:xfrm>
          <a:prstGeom prst="rect">
            <a:avLst/>
          </a:prstGeom>
        </p:spPr>
      </p:pic>
      <p:pic>
        <p:nvPicPr>
          <p:cNvPr id="12290" name="Picture 2">
            <a:extLst>
              <a:ext uri="{FF2B5EF4-FFF2-40B4-BE49-F238E27FC236}">
                <a16:creationId xmlns:a16="http://schemas.microsoft.com/office/drawing/2014/main" id="{B3127C9D-A5E5-B342-AC77-4BD895DA82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71615" y="2056793"/>
            <a:ext cx="5955857" cy="3945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646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4DBB-5E5F-3556-B6D1-D783321A820E}"/>
              </a:ext>
            </a:extLst>
          </p:cNvPr>
          <p:cNvSpPr>
            <a:spLocks noGrp="1"/>
          </p:cNvSpPr>
          <p:nvPr>
            <p:ph type="title"/>
          </p:nvPr>
        </p:nvSpPr>
        <p:spPr>
          <a:xfrm>
            <a:off x="1188929" y="89553"/>
            <a:ext cx="8905875" cy="534988"/>
          </a:xfrm>
        </p:spPr>
        <p:txBody>
          <a:bodyPr>
            <a:normAutofit fontScale="90000"/>
          </a:bodyPr>
          <a:lstStyle/>
          <a:p>
            <a:pPr algn="ctr"/>
            <a:r>
              <a:rPr lang="en-US" dirty="0"/>
              <a:t>The Big Picture</a:t>
            </a:r>
          </a:p>
        </p:txBody>
      </p:sp>
      <p:pic>
        <p:nvPicPr>
          <p:cNvPr id="5" name="Content Placeholder 4">
            <a:extLst>
              <a:ext uri="{FF2B5EF4-FFF2-40B4-BE49-F238E27FC236}">
                <a16:creationId xmlns:a16="http://schemas.microsoft.com/office/drawing/2014/main" id="{46406588-0C89-620A-933C-138B6ADD1339}"/>
              </a:ext>
            </a:extLst>
          </p:cNvPr>
          <p:cNvPicPr>
            <a:picLocks noGrp="1" noChangeAspect="1"/>
          </p:cNvPicPr>
          <p:nvPr>
            <p:ph idx="1"/>
          </p:nvPr>
        </p:nvPicPr>
        <p:blipFill>
          <a:blip r:embed="rId2"/>
          <a:stretch>
            <a:fillRect/>
          </a:stretch>
        </p:blipFill>
        <p:spPr>
          <a:xfrm>
            <a:off x="427268" y="497367"/>
            <a:ext cx="11337463" cy="6360633"/>
          </a:xfrm>
        </p:spPr>
      </p:pic>
    </p:spTree>
    <p:extLst>
      <p:ext uri="{BB962C8B-B14F-4D97-AF65-F5344CB8AC3E}">
        <p14:creationId xmlns:p14="http://schemas.microsoft.com/office/powerpoint/2010/main" val="279324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CE8C-052A-78DF-0374-DB8A5B80F7E3}"/>
              </a:ext>
            </a:extLst>
          </p:cNvPr>
          <p:cNvSpPr>
            <a:spLocks noGrp="1"/>
          </p:cNvSpPr>
          <p:nvPr>
            <p:ph type="title"/>
          </p:nvPr>
        </p:nvSpPr>
        <p:spPr/>
        <p:txBody>
          <a:bodyPr/>
          <a:lstStyle/>
          <a:p>
            <a:r>
              <a:rPr lang="en-US"/>
              <a:t>Frequency of traffic crashes over the years</a:t>
            </a:r>
            <a:endParaRPr lang="en-US" dirty="0"/>
          </a:p>
        </p:txBody>
      </p:sp>
      <p:pic>
        <p:nvPicPr>
          <p:cNvPr id="1028" name="Picture 4">
            <a:extLst>
              <a:ext uri="{FF2B5EF4-FFF2-40B4-BE49-F238E27FC236}">
                <a16:creationId xmlns:a16="http://schemas.microsoft.com/office/drawing/2014/main" id="{64768453-ED8C-3B38-3BBA-035C0CB736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2393" y="1690688"/>
            <a:ext cx="7306963"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C68107-58FF-2C11-2420-CD0549F1CB0C}"/>
              </a:ext>
            </a:extLst>
          </p:cNvPr>
          <p:cNvSpPr txBox="1"/>
          <p:nvPr/>
        </p:nvSpPr>
        <p:spPr>
          <a:xfrm>
            <a:off x="9258300" y="1971675"/>
            <a:ext cx="2571750" cy="923330"/>
          </a:xfrm>
          <a:prstGeom prst="rect">
            <a:avLst/>
          </a:prstGeom>
          <a:noFill/>
        </p:spPr>
        <p:txBody>
          <a:bodyPr wrap="square" rtlCol="0">
            <a:spAutoFit/>
          </a:bodyPr>
          <a:lstStyle/>
          <a:p>
            <a:r>
              <a:rPr lang="en-US" dirty="0"/>
              <a:t>The crashes count has reduced significantly during covid.</a:t>
            </a:r>
          </a:p>
        </p:txBody>
      </p:sp>
      <p:pic>
        <p:nvPicPr>
          <p:cNvPr id="4" name="Picture 3">
            <a:extLst>
              <a:ext uri="{FF2B5EF4-FFF2-40B4-BE49-F238E27FC236}">
                <a16:creationId xmlns:a16="http://schemas.microsoft.com/office/drawing/2014/main" id="{C6739765-E5E3-DF66-6246-E3507CF3007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79363" y="4879737"/>
            <a:ext cx="3412637" cy="1978263"/>
          </a:xfrm>
          <a:prstGeom prst="rect">
            <a:avLst/>
          </a:prstGeom>
        </p:spPr>
      </p:pic>
    </p:spTree>
    <p:extLst>
      <p:ext uri="{BB962C8B-B14F-4D97-AF65-F5344CB8AC3E}">
        <p14:creationId xmlns:p14="http://schemas.microsoft.com/office/powerpoint/2010/main" val="144034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0A2C-B9D0-CDCC-C962-995B073B789F}"/>
              </a:ext>
            </a:extLst>
          </p:cNvPr>
          <p:cNvSpPr>
            <a:spLocks noGrp="1"/>
          </p:cNvSpPr>
          <p:nvPr>
            <p:ph type="title"/>
          </p:nvPr>
        </p:nvSpPr>
        <p:spPr/>
        <p:txBody>
          <a:bodyPr/>
          <a:lstStyle/>
          <a:p>
            <a:r>
              <a:rPr lang="en-US" dirty="0"/>
              <a:t>Most common types of crashes over the years</a:t>
            </a:r>
          </a:p>
        </p:txBody>
      </p:sp>
      <p:pic>
        <p:nvPicPr>
          <p:cNvPr id="2050" name="Picture 2">
            <a:extLst>
              <a:ext uri="{FF2B5EF4-FFF2-40B4-BE49-F238E27FC236}">
                <a16:creationId xmlns:a16="http://schemas.microsoft.com/office/drawing/2014/main" id="{DBED8F24-00E4-1CD0-766C-B37A7CE816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986" y="1687697"/>
            <a:ext cx="6915901" cy="46607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ross-section of a road&#10;&#10;Description automatically generated">
            <a:extLst>
              <a:ext uri="{FF2B5EF4-FFF2-40B4-BE49-F238E27FC236}">
                <a16:creationId xmlns:a16="http://schemas.microsoft.com/office/drawing/2014/main" id="{20F2E608-53A7-A518-6D93-512FB08E0AF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02385" y="3967872"/>
            <a:ext cx="4289615" cy="2890128"/>
          </a:xfrm>
          <a:prstGeom prst="rect">
            <a:avLst/>
          </a:prstGeom>
        </p:spPr>
      </p:pic>
      <p:sp>
        <p:nvSpPr>
          <p:cNvPr id="7" name="TextBox 6">
            <a:extLst>
              <a:ext uri="{FF2B5EF4-FFF2-40B4-BE49-F238E27FC236}">
                <a16:creationId xmlns:a16="http://schemas.microsoft.com/office/drawing/2014/main" id="{46F77BA8-E6B8-704F-6231-2B660CEE4DEF}"/>
              </a:ext>
            </a:extLst>
          </p:cNvPr>
          <p:cNvSpPr txBox="1"/>
          <p:nvPr/>
        </p:nvSpPr>
        <p:spPr>
          <a:xfrm>
            <a:off x="8215312" y="8306879"/>
            <a:ext cx="4116387" cy="230832"/>
          </a:xfrm>
          <a:prstGeom prst="rect">
            <a:avLst/>
          </a:prstGeom>
          <a:noFill/>
        </p:spPr>
        <p:txBody>
          <a:bodyPr wrap="square" rtlCol="0">
            <a:spAutoFit/>
          </a:bodyPr>
          <a:lstStyle/>
          <a:p>
            <a:r>
              <a:rPr lang="en-US" sz="900">
                <a:hlinkClick r:id="rId4" tooltip="https://pngimg.com/download/27972"/>
              </a:rPr>
              <a:t>This Photo</a:t>
            </a:r>
            <a:r>
              <a:rPr lang="en-US" sz="900"/>
              <a:t> by Unknown Author is licensed under </a:t>
            </a:r>
            <a:r>
              <a:rPr lang="en-US" sz="900">
                <a:hlinkClick r:id="rId5" tooltip="https://creativecommons.org/licenses/by-nc/3.0/"/>
              </a:rPr>
              <a:t>CC BY-NC</a:t>
            </a:r>
            <a:endParaRPr lang="en-US" sz="900"/>
          </a:p>
        </p:txBody>
      </p:sp>
      <p:sp>
        <p:nvSpPr>
          <p:cNvPr id="3" name="TextBox 2">
            <a:extLst>
              <a:ext uri="{FF2B5EF4-FFF2-40B4-BE49-F238E27FC236}">
                <a16:creationId xmlns:a16="http://schemas.microsoft.com/office/drawing/2014/main" id="{3B3FA457-F642-048E-CA25-285B67085CFB}"/>
              </a:ext>
            </a:extLst>
          </p:cNvPr>
          <p:cNvSpPr txBox="1"/>
          <p:nvPr/>
        </p:nvSpPr>
        <p:spPr>
          <a:xfrm>
            <a:off x="7685903" y="1421027"/>
            <a:ext cx="4300151" cy="2246769"/>
          </a:xfrm>
          <a:prstGeom prst="rect">
            <a:avLst/>
          </a:prstGeom>
          <a:noFill/>
        </p:spPr>
        <p:txBody>
          <a:bodyPr wrap="square" rtlCol="0">
            <a:spAutoFit/>
          </a:bodyPr>
          <a:lstStyle/>
          <a:p>
            <a:r>
              <a:rPr lang="en-US" sz="1400" b="1" i="0" dirty="0">
                <a:effectLst/>
              </a:rPr>
              <a:t>Hit and Run Incidents</a:t>
            </a:r>
            <a:r>
              <a:rPr lang="en-US" sz="1400" b="0" i="0" dirty="0">
                <a:solidFill>
                  <a:srgbClr val="374151"/>
                </a:solidFill>
                <a:effectLst/>
              </a:rPr>
              <a:t>: There has been a significant increase in hit and run incidents over time, peaking before slightly declining.</a:t>
            </a:r>
          </a:p>
          <a:p>
            <a:endParaRPr lang="en-US" sz="1400" dirty="0">
              <a:solidFill>
                <a:srgbClr val="374151"/>
              </a:solidFill>
            </a:endParaRPr>
          </a:p>
          <a:p>
            <a:r>
              <a:rPr lang="en-US" sz="1400" b="1" i="0" dirty="0">
                <a:effectLst/>
              </a:rPr>
              <a:t>Not Right of Way and Intersection Related Incidents</a:t>
            </a:r>
            <a:r>
              <a:rPr lang="en-US" sz="1400" b="0" i="0" dirty="0">
                <a:solidFill>
                  <a:srgbClr val="374151"/>
                </a:solidFill>
                <a:effectLst/>
              </a:rPr>
              <a:t>: Incidents related to failing to yield the right of way and intersection-related crashes have shown fluctuations over time but have generally remained consistent and slightly decreasing, indicating a potential improvement or stabilization in these types of incidents.</a:t>
            </a:r>
            <a:endParaRPr lang="en-US" sz="1400" dirty="0"/>
          </a:p>
        </p:txBody>
      </p:sp>
    </p:spTree>
    <p:extLst>
      <p:ext uri="{BB962C8B-B14F-4D97-AF65-F5344CB8AC3E}">
        <p14:creationId xmlns:p14="http://schemas.microsoft.com/office/powerpoint/2010/main" val="191031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95A4-9489-3F38-8348-14FDC8E3BED2}"/>
              </a:ext>
            </a:extLst>
          </p:cNvPr>
          <p:cNvSpPr>
            <a:spLocks noGrp="1"/>
          </p:cNvSpPr>
          <p:nvPr>
            <p:ph type="title"/>
          </p:nvPr>
        </p:nvSpPr>
        <p:spPr>
          <a:xfrm>
            <a:off x="656064" y="112897"/>
            <a:ext cx="10201405" cy="1277329"/>
          </a:xfrm>
        </p:spPr>
        <p:txBody>
          <a:bodyPr>
            <a:normAutofit/>
          </a:bodyPr>
          <a:lstStyle/>
          <a:p>
            <a:r>
              <a:rPr lang="en-US" sz="3200" dirty="0">
                <a:latin typeface="+mn-lt"/>
              </a:rPr>
              <a:t>Relation between posted speed limit and </a:t>
            </a:r>
            <a:r>
              <a:rPr lang="en-US" sz="3200" b="0" i="0" dirty="0">
                <a:solidFill>
                  <a:srgbClr val="374151"/>
                </a:solidFill>
                <a:effectLst/>
                <a:latin typeface="+mn-lt"/>
              </a:rPr>
              <a:t>the severity of injury resulting from crashes</a:t>
            </a:r>
            <a:endParaRPr lang="en-US" sz="3200" dirty="0">
              <a:latin typeface="+mn-lt"/>
            </a:endParaRPr>
          </a:p>
        </p:txBody>
      </p:sp>
      <p:pic>
        <p:nvPicPr>
          <p:cNvPr id="3074" name="Picture 2">
            <a:extLst>
              <a:ext uri="{FF2B5EF4-FFF2-40B4-BE49-F238E27FC236}">
                <a16:creationId xmlns:a16="http://schemas.microsoft.com/office/drawing/2014/main" id="{11613ADC-207A-97CD-8D0F-2DE7363F6B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3860" y="1615340"/>
            <a:ext cx="7361824" cy="46782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peed limit sign on a pole&#10;&#10;Description automatically generated">
            <a:extLst>
              <a:ext uri="{FF2B5EF4-FFF2-40B4-BE49-F238E27FC236}">
                <a16:creationId xmlns:a16="http://schemas.microsoft.com/office/drawing/2014/main" id="{9E4CE5C1-C9A4-FD02-F13E-634AF3B17AF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419568" y="5085568"/>
            <a:ext cx="1772432" cy="1772432"/>
          </a:xfrm>
          <a:prstGeom prst="rect">
            <a:avLst/>
          </a:prstGeom>
        </p:spPr>
      </p:pic>
      <p:sp>
        <p:nvSpPr>
          <p:cNvPr id="3" name="TextBox 2">
            <a:extLst>
              <a:ext uri="{FF2B5EF4-FFF2-40B4-BE49-F238E27FC236}">
                <a16:creationId xmlns:a16="http://schemas.microsoft.com/office/drawing/2014/main" id="{68EA2C61-6081-9602-CDA2-A7FF5A035FEA}"/>
              </a:ext>
            </a:extLst>
          </p:cNvPr>
          <p:cNvSpPr txBox="1"/>
          <p:nvPr/>
        </p:nvSpPr>
        <p:spPr>
          <a:xfrm>
            <a:off x="8010692" y="751561"/>
            <a:ext cx="4181308" cy="4678204"/>
          </a:xfrm>
          <a:prstGeom prst="rect">
            <a:avLst/>
          </a:prstGeom>
          <a:noFill/>
        </p:spPr>
        <p:txBody>
          <a:bodyPr wrap="square" rtlCol="0">
            <a:spAutoFit/>
          </a:bodyPr>
          <a:lstStyle/>
          <a:p>
            <a:pPr algn="l">
              <a:buFont typeface="+mj-lt"/>
              <a:buAutoNum type="arabicPeriod"/>
            </a:pPr>
            <a:r>
              <a:rPr lang="en-US" sz="1400" b="1" i="0" dirty="0">
                <a:solidFill>
                  <a:srgbClr val="374151"/>
                </a:solidFill>
                <a:effectLst/>
              </a:rPr>
              <a:t>Scatter Points</a:t>
            </a:r>
            <a:r>
              <a:rPr lang="en-US" sz="1400" b="0" i="0" dirty="0">
                <a:solidFill>
                  <a:srgbClr val="374151"/>
                </a:solidFill>
                <a:effectLst/>
              </a:rPr>
              <a:t>: Each point on the plot represents an individual crash, plotted according to the speed limit where it occurred (x-axis) and the severity of the injury from the crash (y-axis).</a:t>
            </a:r>
          </a:p>
          <a:p>
            <a:pPr algn="l">
              <a:buFont typeface="+mj-lt"/>
              <a:buAutoNum type="arabicPeriod"/>
            </a:pPr>
            <a:r>
              <a:rPr lang="en-US" sz="1400" b="1" i="0" dirty="0">
                <a:solidFill>
                  <a:srgbClr val="374151"/>
                </a:solidFill>
                <a:effectLst/>
              </a:rPr>
              <a:t>Density of Points</a:t>
            </a:r>
            <a:r>
              <a:rPr lang="en-US" sz="1400" b="0" i="0" dirty="0">
                <a:solidFill>
                  <a:srgbClr val="374151"/>
                </a:solidFill>
                <a:effectLst/>
              </a:rPr>
              <a:t>: The density of points at certain speed limits may indicate the frequency of crashes at those speeds. A higher density of points at lower speed limits could suggest that more crashes occur in these zones.</a:t>
            </a:r>
          </a:p>
          <a:p>
            <a:pPr algn="l">
              <a:buFont typeface="+mj-lt"/>
              <a:buAutoNum type="arabicPeriod"/>
            </a:pPr>
            <a:r>
              <a:rPr lang="en-US" sz="1400" b="1" i="0" dirty="0">
                <a:solidFill>
                  <a:srgbClr val="374151"/>
                </a:solidFill>
                <a:effectLst/>
              </a:rPr>
              <a:t>Severity Spread</a:t>
            </a:r>
            <a:r>
              <a:rPr lang="en-US" sz="1400" b="0" i="0" dirty="0">
                <a:solidFill>
                  <a:srgbClr val="374151"/>
                </a:solidFill>
                <a:effectLst/>
              </a:rPr>
              <a:t>: The vertical spread of points at each speed limit value shows the range of injury severities associated with crashes at that speed. If points are spread higher on the y-axis at higher speeds, it might indicate that crashes at higher speeds tend to be more severe.</a:t>
            </a:r>
          </a:p>
          <a:p>
            <a:pPr algn="l">
              <a:buFont typeface="+mj-lt"/>
              <a:buAutoNum type="arabicPeriod"/>
            </a:pPr>
            <a:r>
              <a:rPr lang="en-US" sz="1400" b="1" i="0" dirty="0">
                <a:solidFill>
                  <a:srgbClr val="374151"/>
                </a:solidFill>
                <a:effectLst/>
              </a:rPr>
              <a:t>Trend Line</a:t>
            </a:r>
            <a:r>
              <a:rPr lang="en-US" sz="1400" b="0" i="0" dirty="0">
                <a:solidFill>
                  <a:srgbClr val="374151"/>
                </a:solidFill>
                <a:effectLst/>
              </a:rPr>
              <a:t>: If there is a line on the plot (often called a regression or trend line), it indicates the overall direction of the relationship between speed limits and injury severity. An upward slope would suggest that higher speed limits are associated with more severe injuries</a:t>
            </a:r>
            <a:r>
              <a:rPr lang="en-US" b="0" i="0" dirty="0">
                <a:solidFill>
                  <a:srgbClr val="374151"/>
                </a:solidFill>
                <a:effectLst/>
                <a:latin typeface="Söhne"/>
              </a:rPr>
              <a:t>.</a:t>
            </a:r>
            <a:endParaRPr lang="en-US" dirty="0"/>
          </a:p>
        </p:txBody>
      </p:sp>
    </p:spTree>
    <p:extLst>
      <p:ext uri="{BB962C8B-B14F-4D97-AF65-F5344CB8AC3E}">
        <p14:creationId xmlns:p14="http://schemas.microsoft.com/office/powerpoint/2010/main" val="207274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9CFB-8B39-5645-8371-B54A09F376BD}"/>
              </a:ext>
            </a:extLst>
          </p:cNvPr>
          <p:cNvSpPr>
            <a:spLocks noGrp="1"/>
          </p:cNvSpPr>
          <p:nvPr>
            <p:ph type="title"/>
          </p:nvPr>
        </p:nvSpPr>
        <p:spPr>
          <a:xfrm>
            <a:off x="350730" y="134432"/>
            <a:ext cx="9770300" cy="735206"/>
          </a:xfrm>
        </p:spPr>
        <p:txBody>
          <a:bodyPr vert="horz" lIns="91440" tIns="45720" rIns="91440" bIns="45720" rtlCol="0" anchor="ctr">
            <a:normAutofit/>
          </a:bodyPr>
          <a:lstStyle/>
          <a:p>
            <a:r>
              <a:rPr lang="en-US" sz="2000" kern="1200" dirty="0">
                <a:solidFill>
                  <a:schemeClr val="tx1"/>
                </a:solidFill>
                <a:latin typeface="+mj-lt"/>
                <a:ea typeface="+mj-ea"/>
                <a:cs typeface="+mj-cs"/>
              </a:rPr>
              <a:t>Most common type of crash and the reasons for it</a:t>
            </a:r>
          </a:p>
        </p:txBody>
      </p:sp>
      <p:pic>
        <p:nvPicPr>
          <p:cNvPr id="5" name="Content Placeholder 4">
            <a:extLst>
              <a:ext uri="{FF2B5EF4-FFF2-40B4-BE49-F238E27FC236}">
                <a16:creationId xmlns:a16="http://schemas.microsoft.com/office/drawing/2014/main" id="{D23935F8-AD0F-2444-12A3-A51650B651D9}"/>
              </a:ext>
            </a:extLst>
          </p:cNvPr>
          <p:cNvPicPr>
            <a:picLocks noGrp="1" noChangeAspect="1"/>
          </p:cNvPicPr>
          <p:nvPr>
            <p:ph idx="1"/>
          </p:nvPr>
        </p:nvPicPr>
        <p:blipFill>
          <a:blip r:embed="rId2"/>
          <a:stretch>
            <a:fillRect/>
          </a:stretch>
        </p:blipFill>
        <p:spPr>
          <a:xfrm>
            <a:off x="176990" y="1004070"/>
            <a:ext cx="6574937" cy="3451841"/>
          </a:xfrm>
          <a:prstGeom prst="rect">
            <a:avLst/>
          </a:prstGeom>
        </p:spPr>
      </p:pic>
      <p:pic>
        <p:nvPicPr>
          <p:cNvPr id="4099" name="Picture 3">
            <a:extLst>
              <a:ext uri="{FF2B5EF4-FFF2-40B4-BE49-F238E27FC236}">
                <a16:creationId xmlns:a16="http://schemas.microsoft.com/office/drawing/2014/main" id="{DBF9984C-FF7B-674F-8BD5-CB3308AFD6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37942" y="632221"/>
            <a:ext cx="5977068" cy="59770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74B26D-5DE7-62CF-F129-C3EB804B6FC8}"/>
              </a:ext>
            </a:extLst>
          </p:cNvPr>
          <p:cNvSpPr txBox="1"/>
          <p:nvPr/>
        </p:nvSpPr>
        <p:spPr>
          <a:xfrm>
            <a:off x="350730" y="4572000"/>
            <a:ext cx="419621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Over 43% crashes are Not Divided type of crashes and the primary and secondary reasons for this are on the right.</a:t>
            </a:r>
          </a:p>
        </p:txBody>
      </p:sp>
    </p:spTree>
    <p:extLst>
      <p:ext uri="{BB962C8B-B14F-4D97-AF65-F5344CB8AC3E}">
        <p14:creationId xmlns:p14="http://schemas.microsoft.com/office/powerpoint/2010/main" val="24790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9D15-647A-C39A-652A-DA231E0DC48A}"/>
              </a:ext>
            </a:extLst>
          </p:cNvPr>
          <p:cNvSpPr>
            <a:spLocks noGrp="1"/>
          </p:cNvSpPr>
          <p:nvPr>
            <p:ph type="title"/>
          </p:nvPr>
        </p:nvSpPr>
        <p:spPr>
          <a:xfrm>
            <a:off x="838200" y="365125"/>
            <a:ext cx="10046918" cy="1275785"/>
          </a:xfrm>
        </p:spPr>
        <p:txBody>
          <a:bodyPr vert="horz" lIns="91440" tIns="45720" rIns="91440" bIns="45720" rtlCol="0" anchor="ctr">
            <a:normAutofit/>
          </a:bodyPr>
          <a:lstStyle/>
          <a:p>
            <a:r>
              <a:rPr lang="en-US" sz="5200" kern="1200" dirty="0">
                <a:solidFill>
                  <a:schemeClr val="tx1"/>
                </a:solidFill>
                <a:latin typeface="+mj-lt"/>
                <a:ea typeface="+mj-ea"/>
                <a:cs typeface="+mj-cs"/>
              </a:rPr>
              <a:t>Injuries Statistics </a:t>
            </a:r>
          </a:p>
        </p:txBody>
      </p:sp>
      <p:pic>
        <p:nvPicPr>
          <p:cNvPr id="4" name="Content Placeholder 3" descr="A graph with numbers and a blue circle&#10;&#10;Description automatically generated">
            <a:extLst>
              <a:ext uri="{FF2B5EF4-FFF2-40B4-BE49-F238E27FC236}">
                <a16:creationId xmlns:a16="http://schemas.microsoft.com/office/drawing/2014/main" id="{473A9C7E-617E-DDBF-E909-D31DC58B965D}"/>
              </a:ext>
            </a:extLst>
          </p:cNvPr>
          <p:cNvPicPr>
            <a:picLocks noGrp="1" noChangeAspect="1"/>
          </p:cNvPicPr>
          <p:nvPr>
            <p:ph idx="1"/>
          </p:nvPr>
        </p:nvPicPr>
        <p:blipFill>
          <a:blip r:embed="rId2"/>
          <a:stretch>
            <a:fillRect/>
          </a:stretch>
        </p:blipFill>
        <p:spPr>
          <a:xfrm>
            <a:off x="460802" y="1370980"/>
            <a:ext cx="4976443" cy="3670126"/>
          </a:xfrm>
          <a:prstGeom prst="rect">
            <a:avLst/>
          </a:prstGeom>
        </p:spPr>
      </p:pic>
      <p:pic>
        <p:nvPicPr>
          <p:cNvPr id="5122" name="Picture 2" descr="A graph of a graph&#10;&#10;Description automatically generated with medium confidence">
            <a:extLst>
              <a:ext uri="{FF2B5EF4-FFF2-40B4-BE49-F238E27FC236}">
                <a16:creationId xmlns:a16="http://schemas.microsoft.com/office/drawing/2014/main" id="{DEA78706-8CF1-8B69-B02F-766B2057E1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37245" y="1472470"/>
            <a:ext cx="6546634" cy="43371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90FE16-61A7-692E-59C0-96F3BBD924EA}"/>
              </a:ext>
            </a:extLst>
          </p:cNvPr>
          <p:cNvSpPr txBox="1"/>
          <p:nvPr/>
        </p:nvSpPr>
        <p:spPr>
          <a:xfrm>
            <a:off x="694151" y="6008813"/>
            <a:ext cx="10335016" cy="646331"/>
          </a:xfrm>
          <a:prstGeom prst="rect">
            <a:avLst/>
          </a:prstGeom>
          <a:noFill/>
        </p:spPr>
        <p:txBody>
          <a:bodyPr wrap="square" rtlCol="0">
            <a:spAutoFit/>
          </a:bodyPr>
          <a:lstStyle/>
          <a:p>
            <a:r>
              <a:rPr lang="en-US" dirty="0"/>
              <a:t>Most of the crashes about 73% don’t cause any injuries. Most common reasons for the ones that do cause injuries are mentioned on the right. </a:t>
            </a:r>
          </a:p>
        </p:txBody>
      </p:sp>
    </p:spTree>
    <p:extLst>
      <p:ext uri="{BB962C8B-B14F-4D97-AF65-F5344CB8AC3E}">
        <p14:creationId xmlns:p14="http://schemas.microsoft.com/office/powerpoint/2010/main" val="403781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5F3C-C2FA-DCCB-D9C0-D9DEB627A4C6}"/>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a:solidFill>
                  <a:schemeClr val="tx1"/>
                </a:solidFill>
                <a:latin typeface="+mj-lt"/>
                <a:ea typeface="+mj-ea"/>
                <a:cs typeface="+mj-cs"/>
              </a:rPr>
              <a:t>When do most crashes even happen?</a:t>
            </a:r>
          </a:p>
        </p:txBody>
      </p:sp>
      <p:pic>
        <p:nvPicPr>
          <p:cNvPr id="6146" name="Picture 2">
            <a:extLst>
              <a:ext uri="{FF2B5EF4-FFF2-40B4-BE49-F238E27FC236}">
                <a16:creationId xmlns:a16="http://schemas.microsoft.com/office/drawing/2014/main" id="{1BCDDC1A-B20A-58AE-0088-7771DB904A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47234" y="1938528"/>
            <a:ext cx="6051861" cy="29976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2C90B5F-00D6-C4A5-B3CC-50FAC1F186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279" y="1938528"/>
            <a:ext cx="6018133" cy="29809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C48AD1-BB0E-DFF2-8148-39E606A9C97F}"/>
              </a:ext>
            </a:extLst>
          </p:cNvPr>
          <p:cNvSpPr txBox="1"/>
          <p:nvPr/>
        </p:nvSpPr>
        <p:spPr>
          <a:xfrm>
            <a:off x="340024" y="5015547"/>
            <a:ext cx="1184892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crashes are happening around rush hour(4pm-6pm), if we could increase more frequent public transportation during this time, it would be beneficial to employees, students etc.</a:t>
            </a:r>
          </a:p>
          <a:p>
            <a:endParaRPr lang="en-US" dirty="0"/>
          </a:p>
          <a:p>
            <a:pPr marL="285750" indent="-285750">
              <a:buFont typeface="Arial" panose="020B0604020202020204" pitchFamily="34" charset="0"/>
              <a:buChar char="•"/>
            </a:pPr>
            <a:r>
              <a:rPr lang="en-US" dirty="0"/>
              <a:t>Crashes also peaked in summer months(vacations, school breaks which means teen drivers, more motor bikes on streets, heat effecting vehicle performance </a:t>
            </a:r>
            <a:r>
              <a:rPr lang="en-US" dirty="0" err="1"/>
              <a:t>etc</a:t>
            </a:r>
            <a:r>
              <a:rPr lang="en-US" dirty="0"/>
              <a:t>). We could potentially create more awareness to public regarding safety precautions.</a:t>
            </a:r>
          </a:p>
        </p:txBody>
      </p:sp>
    </p:spTree>
    <p:extLst>
      <p:ext uri="{BB962C8B-B14F-4D97-AF65-F5344CB8AC3E}">
        <p14:creationId xmlns:p14="http://schemas.microsoft.com/office/powerpoint/2010/main" val="402060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F6C5-B4E4-7D33-B2AD-8AA82C038CFA}"/>
              </a:ext>
            </a:extLst>
          </p:cNvPr>
          <p:cNvSpPr>
            <a:spLocks noGrp="1"/>
          </p:cNvSpPr>
          <p:nvPr>
            <p:ph type="title"/>
          </p:nvPr>
        </p:nvSpPr>
        <p:spPr>
          <a:xfrm>
            <a:off x="828675" y="494414"/>
            <a:ext cx="10534650" cy="817403"/>
          </a:xfrm>
        </p:spPr>
        <p:txBody>
          <a:bodyPr vert="horz" lIns="91440" tIns="45720" rIns="91440" bIns="45720" rtlCol="0" anchor="b">
            <a:normAutofit fontScale="90000"/>
          </a:bodyPr>
          <a:lstStyle/>
          <a:p>
            <a:pPr algn="ctr"/>
            <a:r>
              <a:rPr lang="en-US" sz="3600" kern="1200" dirty="0">
                <a:solidFill>
                  <a:schemeClr val="tx1"/>
                </a:solidFill>
                <a:latin typeface="+mj-lt"/>
                <a:ea typeface="+mj-ea"/>
                <a:cs typeface="+mj-cs"/>
              </a:rPr>
              <a:t>How does weather affect the crashes and the severity of the injuries for people involved in crashes?</a:t>
            </a:r>
          </a:p>
        </p:txBody>
      </p:sp>
      <p:pic>
        <p:nvPicPr>
          <p:cNvPr id="7170" name="Picture 2">
            <a:extLst>
              <a:ext uri="{FF2B5EF4-FFF2-40B4-BE49-F238E27FC236}">
                <a16:creationId xmlns:a16="http://schemas.microsoft.com/office/drawing/2014/main" id="{B26AB788-FB7E-BD61-7D41-1F2EA32120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29268" y="1825625"/>
            <a:ext cx="873346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43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4D92-CCD7-953E-4755-E6DEAF20B1F5}"/>
              </a:ext>
            </a:extLst>
          </p:cNvPr>
          <p:cNvSpPr>
            <a:spLocks noGrp="1"/>
          </p:cNvSpPr>
          <p:nvPr>
            <p:ph type="title"/>
          </p:nvPr>
        </p:nvSpPr>
        <p:spPr>
          <a:xfrm>
            <a:off x="638881" y="457200"/>
            <a:ext cx="10909640" cy="937864"/>
          </a:xfrm>
        </p:spPr>
        <p:txBody>
          <a:bodyPr vert="horz" lIns="91440" tIns="45720" rIns="91440" bIns="45720" rtlCol="0" anchor="ctr">
            <a:normAutofit/>
          </a:bodyPr>
          <a:lstStyle/>
          <a:p>
            <a:pPr algn="ctr"/>
            <a:r>
              <a:rPr lang="en-US" sz="2400" dirty="0"/>
              <a:t>How does Lighting condition affect the severity of the injuries for people involved in crashes and what is the lighting condition where most crashes occur ?</a:t>
            </a:r>
          </a:p>
        </p:txBody>
      </p:sp>
      <p:pic>
        <p:nvPicPr>
          <p:cNvPr id="3" name="Picture 2">
            <a:extLst>
              <a:ext uri="{FF2B5EF4-FFF2-40B4-BE49-F238E27FC236}">
                <a16:creationId xmlns:a16="http://schemas.microsoft.com/office/drawing/2014/main" id="{B29F19E6-DF5A-0CE5-27C1-4AB6F590105A}"/>
              </a:ext>
            </a:extLst>
          </p:cNvPr>
          <p:cNvPicPr>
            <a:picLocks noChangeAspect="1"/>
          </p:cNvPicPr>
          <p:nvPr/>
        </p:nvPicPr>
        <p:blipFill>
          <a:blip r:embed="rId2"/>
          <a:stretch>
            <a:fillRect/>
          </a:stretch>
        </p:blipFill>
        <p:spPr>
          <a:xfrm>
            <a:off x="6772754" y="2214492"/>
            <a:ext cx="5419245" cy="2975639"/>
          </a:xfrm>
          <a:prstGeom prst="rect">
            <a:avLst/>
          </a:prstGeom>
        </p:spPr>
      </p:pic>
      <p:pic>
        <p:nvPicPr>
          <p:cNvPr id="8194" name="Picture 2" descr="A blue and green rectangles&#10;&#10;Description automatically generated">
            <a:extLst>
              <a:ext uri="{FF2B5EF4-FFF2-40B4-BE49-F238E27FC236}">
                <a16:creationId xmlns:a16="http://schemas.microsoft.com/office/drawing/2014/main" id="{EF1F5639-F268-8239-88B6-52214125C1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219" y="2913313"/>
            <a:ext cx="6376317" cy="3156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644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197</TotalTime>
  <Words>773</Words>
  <Application>Microsoft Macintosh PowerPoint</Application>
  <PresentationFormat>Widescreen</PresentationFormat>
  <Paragraphs>36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Traffic Crash Analysis</vt:lpstr>
      <vt:lpstr>Frequency of traffic crashes over the years</vt:lpstr>
      <vt:lpstr>Most common types of crashes over the years</vt:lpstr>
      <vt:lpstr>Relation between posted speed limit and the severity of injury resulting from crashes</vt:lpstr>
      <vt:lpstr>Most common type of crash and the reasons for it</vt:lpstr>
      <vt:lpstr>Injuries Statistics </vt:lpstr>
      <vt:lpstr>When do most crashes even happen?</vt:lpstr>
      <vt:lpstr>How does weather affect the crashes and the severity of the injuries for people involved in crashes?</vt:lpstr>
      <vt:lpstr>How does Lighting condition affect the severity of the injuries for people involved in crashes and what is the lighting condition where most crashes occur ?</vt:lpstr>
      <vt:lpstr>Correlation between traffic control devices and no.of crashes</vt:lpstr>
      <vt:lpstr>Are there more fatalities in certain months?</vt:lpstr>
      <vt:lpstr>Which type of road conditions cause more severe injuries ?</vt:lpstr>
      <vt:lpstr>What places to look out for and take more precaution?</vt:lpstr>
      <vt:lpstr>The Big Picture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Crash Analysis</dc:title>
  <dc:creator>Jetti, Mounika</dc:creator>
  <cp:lastModifiedBy>Jetti, Mounika</cp:lastModifiedBy>
  <cp:revision>9</cp:revision>
  <dcterms:created xsi:type="dcterms:W3CDTF">2023-12-07T19:29:13Z</dcterms:created>
  <dcterms:modified xsi:type="dcterms:W3CDTF">2023-12-08T00:53:21Z</dcterms:modified>
</cp:coreProperties>
</file>