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Thin"/>
      </a:defRPr>
    </a:lvl1pPr>
    <a:lvl2pPr marL="0" marR="0" indent="228600" algn="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Thin"/>
      </a:defRPr>
    </a:lvl2pPr>
    <a:lvl3pPr marL="0" marR="0" indent="457200" algn="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Thin"/>
      </a:defRPr>
    </a:lvl3pPr>
    <a:lvl4pPr marL="0" marR="0" indent="685800" algn="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Thin"/>
      </a:defRPr>
    </a:lvl4pPr>
    <a:lvl5pPr marL="0" marR="0" indent="914400" algn="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Thin"/>
      </a:defRPr>
    </a:lvl5pPr>
    <a:lvl6pPr marL="0" marR="0" indent="1143000" algn="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Thin"/>
      </a:defRPr>
    </a:lvl6pPr>
    <a:lvl7pPr marL="0" marR="0" indent="1371600" algn="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Thin"/>
      </a:defRPr>
    </a:lvl7pPr>
    <a:lvl8pPr marL="0" marR="0" indent="1600200" algn="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Thin"/>
      </a:defRPr>
    </a:lvl8pPr>
    <a:lvl9pPr marL="0" marR="0" indent="1828800" algn="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Thi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3" name="Shape 17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lIns="71437" tIns="71437" rIns="71437" bIns="71437" anchor="b"/>
          <a:lstStyle>
            <a:lvl1pPr algn="ctr" defTabSz="821531">
              <a:lnSpc>
                <a:spcPct val="100000"/>
              </a:lnSpc>
              <a:defRPr b="0" spc="0" sz="8000">
                <a:latin typeface="+mj-lt"/>
                <a:ea typeface="+mj-ea"/>
                <a:cs typeface="+mj-cs"/>
                <a:sym typeface="Helvetica Neue Thin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lIns="71437" tIns="71437" rIns="71437" bIns="71437"/>
          <a:lstStyle>
            <a:lvl1pPr marL="0" indent="0" algn="ctr" defTabSz="821531">
              <a:lnSpc>
                <a:spcPct val="100000"/>
              </a:lnSpc>
              <a:spcBef>
                <a:spcPts val="0"/>
              </a:spcBef>
              <a:buSzTx/>
              <a:buNone/>
              <a:defRPr sz="5200"/>
            </a:lvl1pPr>
            <a:lvl2pPr marL="0" indent="0" algn="ctr" defTabSz="821531">
              <a:lnSpc>
                <a:spcPct val="100000"/>
              </a:lnSpc>
              <a:spcBef>
                <a:spcPts val="0"/>
              </a:spcBef>
              <a:buSzTx/>
              <a:buNone/>
              <a:defRPr sz="5200"/>
            </a:lvl2pPr>
            <a:lvl3pPr marL="0" indent="0" algn="ctr" defTabSz="821531">
              <a:lnSpc>
                <a:spcPct val="100000"/>
              </a:lnSpc>
              <a:spcBef>
                <a:spcPts val="0"/>
              </a:spcBef>
              <a:buSzTx/>
              <a:buNone/>
              <a:defRPr sz="5200"/>
            </a:lvl3pPr>
            <a:lvl4pPr marL="0" indent="0" algn="ctr" defTabSz="821531">
              <a:lnSpc>
                <a:spcPct val="100000"/>
              </a:lnSpc>
              <a:spcBef>
                <a:spcPts val="0"/>
              </a:spcBef>
              <a:buSzTx/>
              <a:buNone/>
              <a:defRPr sz="5200"/>
            </a:lvl4pPr>
            <a:lvl5pPr marL="0" indent="0" algn="ctr" defTabSz="821531">
              <a:lnSpc>
                <a:spcPct val="100000"/>
              </a:lnSpc>
              <a:spcBef>
                <a:spcPts val="0"/>
              </a:spcBef>
              <a:buSzTx/>
              <a:buNone/>
              <a:defRPr sz="5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11954103" y="13073062"/>
            <a:ext cx="466269" cy="477953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marL="0" indent="0" algn="ctr" defTabSz="821531">
              <a:lnSpc>
                <a:spcPct val="100000"/>
              </a:lnSpc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4833937" y="5997575"/>
            <a:ext cx="14716126" cy="863601"/>
          </a:xfrm>
          <a:prstGeom prst="rect">
            <a:avLst/>
          </a:prstGeom>
        </p:spPr>
        <p:txBody>
          <a:bodyPr lIns="71437" tIns="71437" rIns="71437" bIns="71437" anchor="ctr">
            <a:spAutoFit/>
          </a:bodyPr>
          <a:lstStyle>
            <a:lvl1pPr marL="0" indent="0" algn="ctr" defTabSz="821531">
              <a:lnSpc>
                <a:spcPct val="100000"/>
              </a:lnSpc>
              <a:spcBef>
                <a:spcPts val="0"/>
              </a:spcBef>
              <a:buSzTx/>
              <a:buNone/>
              <a:defRPr sz="46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11954103" y="13073062"/>
            <a:ext cx="466269" cy="477953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1712269" y="0"/>
            <a:ext cx="20959463" cy="1398389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xfrm>
            <a:off x="11954103" y="13073062"/>
            <a:ext cx="466269" cy="477953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11954103" y="13073062"/>
            <a:ext cx="466269" cy="477953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 lIns="71437" tIns="71437" rIns="71437" bIns="71437" anchor="ctr"/>
          <a:lstStyle>
            <a:lvl1pPr algn="ctr" defTabSz="821531">
              <a:lnSpc>
                <a:spcPct val="100000"/>
              </a:lnSpc>
              <a:defRPr b="0" spc="0" sz="8000">
                <a:latin typeface="+mj-lt"/>
                <a:ea typeface="+mj-ea"/>
                <a:cs typeface="+mj-cs"/>
                <a:sym typeface="Helvetica Neue Thin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idx="1"/>
          </p:nvPr>
        </p:nvSpPr>
        <p:spPr>
          <a:xfrm>
            <a:off x="4387453" y="3661171"/>
            <a:ext cx="15609094" cy="8840392"/>
          </a:xfrm>
          <a:prstGeom prst="rect">
            <a:avLst/>
          </a:prstGeom>
        </p:spPr>
        <p:txBody>
          <a:bodyPr lIns="71437" tIns="71437" rIns="71437" bIns="71437" anchor="ctr"/>
          <a:lstStyle>
            <a:lvl1pPr marL="617361" indent="-617361" defTabSz="821531">
              <a:lnSpc>
                <a:spcPct val="100000"/>
              </a:lnSpc>
              <a:spcBef>
                <a:spcPts val="5900"/>
              </a:spcBef>
              <a:buSzPct val="75000"/>
              <a:defRPr sz="5000">
                <a:latin typeface="+mj-lt"/>
                <a:ea typeface="+mj-ea"/>
                <a:cs typeface="+mj-cs"/>
                <a:sym typeface="Helvetica Neue Thin"/>
              </a:defRPr>
            </a:lvl1pPr>
            <a:lvl2pPr marL="1061861" indent="-617361" defTabSz="821531">
              <a:lnSpc>
                <a:spcPct val="100000"/>
              </a:lnSpc>
              <a:spcBef>
                <a:spcPts val="5900"/>
              </a:spcBef>
              <a:buSzPct val="75000"/>
              <a:defRPr sz="5000">
                <a:latin typeface="+mj-lt"/>
                <a:ea typeface="+mj-ea"/>
                <a:cs typeface="+mj-cs"/>
                <a:sym typeface="Helvetica Neue Thin"/>
              </a:defRPr>
            </a:lvl2pPr>
            <a:lvl3pPr marL="1506361" indent="-617361" defTabSz="821531">
              <a:lnSpc>
                <a:spcPct val="100000"/>
              </a:lnSpc>
              <a:spcBef>
                <a:spcPts val="5900"/>
              </a:spcBef>
              <a:buSzPct val="75000"/>
              <a:defRPr sz="5000">
                <a:latin typeface="+mj-lt"/>
                <a:ea typeface="+mj-ea"/>
                <a:cs typeface="+mj-cs"/>
                <a:sym typeface="Helvetica Neue Thin"/>
              </a:defRPr>
            </a:lvl3pPr>
            <a:lvl4pPr marL="1950861" indent="-617361" defTabSz="821531">
              <a:lnSpc>
                <a:spcPct val="100000"/>
              </a:lnSpc>
              <a:spcBef>
                <a:spcPts val="5900"/>
              </a:spcBef>
              <a:buSzPct val="75000"/>
              <a:defRPr sz="5000">
                <a:latin typeface="+mj-lt"/>
                <a:ea typeface="+mj-ea"/>
                <a:cs typeface="+mj-cs"/>
                <a:sym typeface="Helvetica Neue Thin"/>
              </a:defRPr>
            </a:lvl4pPr>
            <a:lvl5pPr marL="2395361" indent="-617361" defTabSz="821531">
              <a:lnSpc>
                <a:spcPct val="100000"/>
              </a:lnSpc>
              <a:spcBef>
                <a:spcPts val="5900"/>
              </a:spcBef>
              <a:buSzPct val="75000"/>
              <a:defRPr sz="5000">
                <a:latin typeface="+mj-lt"/>
                <a:ea typeface="+mj-ea"/>
                <a:cs typeface="+mj-cs"/>
                <a:sym typeface="Helvetica Neue Thin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xfrm>
            <a:off x="11935814" y="13010554"/>
            <a:ext cx="494513" cy="502335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 lIns="71437" tIns="71437" rIns="71437" bIns="71437" anchor="ctr"/>
          <a:lstStyle>
            <a:lvl1pPr algn="ctr" defTabSz="821531">
              <a:lnSpc>
                <a:spcPct val="100000"/>
              </a:lnSpc>
              <a:defRPr b="0" spc="0" sz="80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7" name="Body Level One…"/>
          <p:cNvSpPr txBox="1"/>
          <p:nvPr>
            <p:ph type="body" idx="1"/>
          </p:nvPr>
        </p:nvSpPr>
        <p:spPr>
          <a:xfrm>
            <a:off x="4387453" y="3661171"/>
            <a:ext cx="15609094" cy="8840392"/>
          </a:xfrm>
          <a:prstGeom prst="rect">
            <a:avLst/>
          </a:prstGeom>
        </p:spPr>
        <p:txBody>
          <a:bodyPr lIns="71437" tIns="71437" rIns="71437" bIns="71437" anchor="ctr"/>
          <a:lstStyle>
            <a:lvl1pPr marL="617361" indent="-617361" defTabSz="821531">
              <a:lnSpc>
                <a:spcPct val="100000"/>
              </a:lnSpc>
              <a:spcBef>
                <a:spcPts val="5900"/>
              </a:spcBef>
              <a:buSzPct val="75000"/>
              <a:defRPr sz="5000"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1061861" indent="-617361" defTabSz="821531">
              <a:lnSpc>
                <a:spcPct val="100000"/>
              </a:lnSpc>
              <a:spcBef>
                <a:spcPts val="5900"/>
              </a:spcBef>
              <a:buSzPct val="75000"/>
              <a:defRPr sz="5000"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506361" indent="-617361" defTabSz="821531">
              <a:lnSpc>
                <a:spcPct val="100000"/>
              </a:lnSpc>
              <a:spcBef>
                <a:spcPts val="5900"/>
              </a:spcBef>
              <a:buSzPct val="75000"/>
              <a:defRPr sz="5000"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950861" indent="-617361" defTabSz="821531">
              <a:lnSpc>
                <a:spcPct val="100000"/>
              </a:lnSpc>
              <a:spcBef>
                <a:spcPts val="5900"/>
              </a:spcBef>
              <a:buSzPct val="75000"/>
              <a:defRPr sz="5000"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2395361" indent="-617361" defTabSz="821531">
              <a:lnSpc>
                <a:spcPct val="100000"/>
              </a:lnSpc>
              <a:spcBef>
                <a:spcPts val="5900"/>
              </a:spcBef>
              <a:buSzPct val="75000"/>
              <a:defRPr sz="5000"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Text"/>
          <p:cNvSpPr txBox="1"/>
          <p:nvPr>
            <p:ph type="title"/>
          </p:nvPr>
        </p:nvSpPr>
        <p:spPr>
          <a:xfrm>
            <a:off x="6338589" y="2183308"/>
            <a:ext cx="11706822" cy="2277071"/>
          </a:xfrm>
          <a:prstGeom prst="rect">
            <a:avLst/>
          </a:prstGeom>
        </p:spPr>
        <p:txBody>
          <a:bodyPr lIns="53578" tIns="53578" rIns="53578" bIns="53578" anchor="ctr"/>
          <a:lstStyle>
            <a:lvl1pPr algn="ctr" defTabSz="821531">
              <a:lnSpc>
                <a:spcPct val="100000"/>
              </a:lnSpc>
              <a:defRPr b="0" spc="0" sz="10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6" name="Body Level One…"/>
          <p:cNvSpPr txBox="1"/>
          <p:nvPr>
            <p:ph type="body" sz="half" idx="1"/>
          </p:nvPr>
        </p:nvSpPr>
        <p:spPr>
          <a:xfrm>
            <a:off x="6338589" y="4460378"/>
            <a:ext cx="11706822" cy="6630295"/>
          </a:xfrm>
          <a:prstGeom prst="rect">
            <a:avLst/>
          </a:prstGeom>
        </p:spPr>
        <p:txBody>
          <a:bodyPr lIns="53578" tIns="53578" rIns="53578" bIns="53578" anchor="ctr"/>
          <a:lstStyle>
            <a:lvl1pPr marL="567972" indent="-567972" defTabSz="821531">
              <a:lnSpc>
                <a:spcPct val="100000"/>
              </a:lnSpc>
              <a:spcBef>
                <a:spcPts val="5900"/>
              </a:spcBef>
              <a:buSzPct val="75000"/>
              <a:buChar char="*"/>
              <a:defRPr sz="4600"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1012472" indent="-567972" defTabSz="821531">
              <a:lnSpc>
                <a:spcPct val="100000"/>
              </a:lnSpc>
              <a:spcBef>
                <a:spcPts val="5900"/>
              </a:spcBef>
              <a:buSzPct val="75000"/>
              <a:buChar char="*"/>
              <a:defRPr sz="4600"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456972" indent="-567972" defTabSz="821531">
              <a:lnSpc>
                <a:spcPct val="100000"/>
              </a:lnSpc>
              <a:spcBef>
                <a:spcPts val="5900"/>
              </a:spcBef>
              <a:buSzPct val="75000"/>
              <a:buChar char="*"/>
              <a:defRPr sz="4600"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901472" indent="-567972" defTabSz="821531">
              <a:lnSpc>
                <a:spcPct val="100000"/>
              </a:lnSpc>
              <a:spcBef>
                <a:spcPts val="5900"/>
              </a:spcBef>
              <a:buSzPct val="75000"/>
              <a:buChar char="*"/>
              <a:defRPr sz="4600"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2345972" indent="-567972" defTabSz="821531">
              <a:lnSpc>
                <a:spcPct val="100000"/>
              </a:lnSpc>
              <a:spcBef>
                <a:spcPts val="5900"/>
              </a:spcBef>
              <a:buSzPct val="75000"/>
              <a:buChar char="*"/>
              <a:defRPr sz="4600"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xfrm>
            <a:off x="11970028" y="11472416"/>
            <a:ext cx="430550" cy="437357"/>
          </a:xfrm>
          <a:prstGeom prst="rect">
            <a:avLst/>
          </a:prstGeom>
        </p:spPr>
        <p:txBody>
          <a:bodyPr lIns="53578" tIns="53578" rIns="53578" bIns="53578" anchor="t"/>
          <a:lstStyle>
            <a:lvl1pPr defTabSz="821531">
              <a:defRPr sz="2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itle Text"/>
          <p:cNvSpPr txBox="1"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</p:spPr>
        <p:txBody>
          <a:bodyPr lIns="71437" tIns="71437" rIns="71437" bIns="71437" anchor="ctr"/>
          <a:lstStyle>
            <a:lvl1pPr algn="ctr" defTabSz="821531">
              <a:lnSpc>
                <a:spcPct val="100000"/>
              </a:lnSpc>
              <a:defRPr b="0" spc="0" sz="11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5" name="Body Level One…"/>
          <p:cNvSpPr txBox="1"/>
          <p:nvPr>
            <p:ph type="body" idx="1"/>
          </p:nvPr>
        </p:nvSpPr>
        <p:spPr>
          <a:xfrm>
            <a:off x="4387453" y="3661171"/>
            <a:ext cx="15609094" cy="8840392"/>
          </a:xfrm>
          <a:prstGeom prst="rect">
            <a:avLst/>
          </a:prstGeom>
        </p:spPr>
        <p:txBody>
          <a:bodyPr lIns="71437" tIns="71437" rIns="71437" bIns="71437" anchor="ctr"/>
          <a:lstStyle>
            <a:lvl1pPr marL="617361" indent="-617361" defTabSz="821531">
              <a:lnSpc>
                <a:spcPct val="100000"/>
              </a:lnSpc>
              <a:spcBef>
                <a:spcPts val="5900"/>
              </a:spcBef>
              <a:buSzPct val="75000"/>
              <a:defRPr sz="5000"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1061861" indent="-617361" defTabSz="821531">
              <a:lnSpc>
                <a:spcPct val="100000"/>
              </a:lnSpc>
              <a:spcBef>
                <a:spcPts val="5900"/>
              </a:spcBef>
              <a:buSzPct val="75000"/>
              <a:defRPr sz="5000"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506361" indent="-617361" defTabSz="821531">
              <a:lnSpc>
                <a:spcPct val="100000"/>
              </a:lnSpc>
              <a:spcBef>
                <a:spcPts val="5900"/>
              </a:spcBef>
              <a:buSzPct val="75000"/>
              <a:defRPr sz="5000"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950861" indent="-617361" defTabSz="821531">
              <a:lnSpc>
                <a:spcPct val="100000"/>
              </a:lnSpc>
              <a:spcBef>
                <a:spcPts val="5900"/>
              </a:spcBef>
              <a:buSzPct val="75000"/>
              <a:defRPr sz="5000"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2395361" indent="-617361" defTabSz="821531">
              <a:lnSpc>
                <a:spcPct val="100000"/>
              </a:lnSpc>
              <a:spcBef>
                <a:spcPts val="5900"/>
              </a:spcBef>
              <a:buSzPct val="75000"/>
              <a:defRPr sz="5000"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defRPr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54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55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64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65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21"/>
          </p:nvPr>
        </p:nvSpPr>
        <p:spPr>
          <a:xfrm>
            <a:off x="5329062" y="406546"/>
            <a:ext cx="13716003" cy="914876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lIns="71437" tIns="71437" rIns="71437" bIns="71437" anchor="b"/>
          <a:lstStyle>
            <a:lvl1pPr algn="ctr" defTabSz="821531">
              <a:lnSpc>
                <a:spcPct val="100000"/>
              </a:lnSpc>
              <a:defRPr b="0" spc="0" sz="8000">
                <a:latin typeface="+mj-lt"/>
                <a:ea typeface="+mj-ea"/>
                <a:cs typeface="+mj-cs"/>
                <a:sym typeface="Helvetica Neue Thin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lIns="71437" tIns="71437" rIns="71437" bIns="71437"/>
          <a:lstStyle>
            <a:lvl1pPr marL="0" indent="0" algn="ctr" defTabSz="821531">
              <a:lnSpc>
                <a:spcPct val="100000"/>
              </a:lnSpc>
              <a:spcBef>
                <a:spcPts val="0"/>
              </a:spcBef>
              <a:buSzTx/>
              <a:buNone/>
              <a:defRPr sz="5200"/>
            </a:lvl1pPr>
            <a:lvl2pPr marL="0" indent="0" algn="ctr" defTabSz="821531">
              <a:lnSpc>
                <a:spcPct val="100000"/>
              </a:lnSpc>
              <a:spcBef>
                <a:spcPts val="0"/>
              </a:spcBef>
              <a:buSzTx/>
              <a:buNone/>
              <a:defRPr sz="5200"/>
            </a:lvl2pPr>
            <a:lvl3pPr marL="0" indent="0" algn="ctr" defTabSz="821531">
              <a:lnSpc>
                <a:spcPct val="100000"/>
              </a:lnSpc>
              <a:spcBef>
                <a:spcPts val="0"/>
              </a:spcBef>
              <a:buSzTx/>
              <a:buNone/>
              <a:defRPr sz="5200"/>
            </a:lvl3pPr>
            <a:lvl4pPr marL="0" indent="0" algn="ctr" defTabSz="821531">
              <a:lnSpc>
                <a:spcPct val="100000"/>
              </a:lnSpc>
              <a:spcBef>
                <a:spcPts val="0"/>
              </a:spcBef>
              <a:buSzTx/>
              <a:buNone/>
              <a:defRPr sz="5200"/>
            </a:lvl4pPr>
            <a:lvl5pPr marL="0" indent="0" algn="ctr" defTabSz="821531">
              <a:lnSpc>
                <a:spcPct val="100000"/>
              </a:lnSpc>
              <a:spcBef>
                <a:spcPts val="0"/>
              </a:spcBef>
              <a:buSzTx/>
              <a:buNone/>
              <a:defRPr sz="5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11954103" y="13073062"/>
            <a:ext cx="466269" cy="477953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 lIns="71437" tIns="71437" rIns="71437" bIns="71437" anchor="ctr"/>
          <a:lstStyle>
            <a:lvl1pPr algn="ctr" defTabSz="821531">
              <a:lnSpc>
                <a:spcPct val="100000"/>
              </a:lnSpc>
              <a:defRPr b="0" spc="0" sz="8000">
                <a:latin typeface="+mj-lt"/>
                <a:ea typeface="+mj-ea"/>
                <a:cs typeface="+mj-cs"/>
                <a:sym typeface="Helvetica Neue Thin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11954103" y="13073062"/>
            <a:ext cx="466269" cy="477953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6231433" y="863203"/>
            <a:ext cx="17439681" cy="1162645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lIns="71437" tIns="71437" rIns="71437" bIns="71437" anchor="b"/>
          <a:lstStyle>
            <a:lvl1pPr algn="ctr" defTabSz="821531">
              <a:lnSpc>
                <a:spcPct val="100000"/>
              </a:lnSpc>
              <a:defRPr b="0" spc="0"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lIns="71437" tIns="71437" rIns="71437" bIns="71437"/>
          <a:lstStyle>
            <a:lvl1pPr marL="0" indent="0" algn="ctr" defTabSz="821531">
              <a:lnSpc>
                <a:spcPct val="100000"/>
              </a:lnSpc>
              <a:spcBef>
                <a:spcPts val="0"/>
              </a:spcBef>
              <a:buSzTx/>
              <a:buNone/>
              <a:defRPr sz="5200"/>
            </a:lvl1pPr>
            <a:lvl2pPr marL="0" indent="0" algn="ctr" defTabSz="821531">
              <a:lnSpc>
                <a:spcPct val="100000"/>
              </a:lnSpc>
              <a:spcBef>
                <a:spcPts val="0"/>
              </a:spcBef>
              <a:buSzTx/>
              <a:buNone/>
              <a:defRPr sz="5200"/>
            </a:lvl2pPr>
            <a:lvl3pPr marL="0" indent="0" algn="ctr" defTabSz="821531">
              <a:lnSpc>
                <a:spcPct val="100000"/>
              </a:lnSpc>
              <a:spcBef>
                <a:spcPts val="0"/>
              </a:spcBef>
              <a:buSzTx/>
              <a:buNone/>
              <a:defRPr sz="5200"/>
            </a:lvl3pPr>
            <a:lvl4pPr marL="0" indent="0" algn="ctr" defTabSz="821531">
              <a:lnSpc>
                <a:spcPct val="100000"/>
              </a:lnSpc>
              <a:spcBef>
                <a:spcPts val="0"/>
              </a:spcBef>
              <a:buSzTx/>
              <a:buNone/>
              <a:defRPr sz="5200"/>
            </a:lvl4pPr>
            <a:lvl5pPr marL="0" indent="0" algn="ctr" defTabSz="821531">
              <a:lnSpc>
                <a:spcPct val="100000"/>
              </a:lnSpc>
              <a:spcBef>
                <a:spcPts val="0"/>
              </a:spcBef>
              <a:buSzTx/>
              <a:buNone/>
              <a:defRPr sz="5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11954103" y="13073062"/>
            <a:ext cx="466269" cy="477953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lIns="71437" tIns="71437" rIns="71437" bIns="71437" anchor="ctr"/>
          <a:lstStyle>
            <a:lvl1pPr algn="ctr" defTabSz="821531">
              <a:lnSpc>
                <a:spcPct val="100000"/>
              </a:lnSpc>
              <a:defRPr b="0" spc="0" sz="8000">
                <a:latin typeface="+mj-lt"/>
                <a:ea typeface="+mj-ea"/>
                <a:cs typeface="+mj-cs"/>
                <a:sym typeface="Helvetica Neue Thin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xfrm>
            <a:off x="11954103" y="13073062"/>
            <a:ext cx="466269" cy="477953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lIns="71437" tIns="71437" rIns="71437" bIns="71437" anchor="ctr"/>
          <a:lstStyle>
            <a:lvl1pPr algn="ctr" defTabSz="821531">
              <a:lnSpc>
                <a:spcPct val="100000"/>
              </a:lnSpc>
              <a:defRPr b="0" spc="0" sz="8000">
                <a:latin typeface="+mj-lt"/>
                <a:ea typeface="+mj-ea"/>
                <a:cs typeface="+mj-cs"/>
                <a:sym typeface="Helvetica Neue Thin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</p:spPr>
        <p:txBody>
          <a:bodyPr lIns="71437" tIns="71437" rIns="71437" bIns="71437" anchor="ctr"/>
          <a:lstStyle>
            <a:lvl1pPr marL="611187" indent="-611187" defTabSz="821531">
              <a:lnSpc>
                <a:spcPct val="100000"/>
              </a:lnSpc>
              <a:spcBef>
                <a:spcPts val="5900"/>
              </a:spcBef>
              <a:buSzPct val="145000"/>
              <a:defRPr sz="4400">
                <a:latin typeface="+mj-lt"/>
                <a:ea typeface="+mj-ea"/>
                <a:cs typeface="+mj-cs"/>
                <a:sym typeface="Helvetica Neue Thin"/>
              </a:defRPr>
            </a:lvl1pPr>
            <a:lvl2pPr marL="1055687" indent="-611187" defTabSz="821531">
              <a:lnSpc>
                <a:spcPct val="100000"/>
              </a:lnSpc>
              <a:spcBef>
                <a:spcPts val="5900"/>
              </a:spcBef>
              <a:buSzPct val="145000"/>
              <a:defRPr sz="4400">
                <a:latin typeface="+mj-lt"/>
                <a:ea typeface="+mj-ea"/>
                <a:cs typeface="+mj-cs"/>
                <a:sym typeface="Helvetica Neue Thin"/>
              </a:defRPr>
            </a:lvl2pPr>
            <a:lvl3pPr marL="1500187" indent="-611187" defTabSz="821531">
              <a:lnSpc>
                <a:spcPct val="100000"/>
              </a:lnSpc>
              <a:spcBef>
                <a:spcPts val="5900"/>
              </a:spcBef>
              <a:buSzPct val="145000"/>
              <a:defRPr sz="4400">
                <a:latin typeface="+mj-lt"/>
                <a:ea typeface="+mj-ea"/>
                <a:cs typeface="+mj-cs"/>
                <a:sym typeface="Helvetica Neue Thin"/>
              </a:defRPr>
            </a:lvl3pPr>
            <a:lvl4pPr marL="1944687" indent="-611187" defTabSz="821531">
              <a:lnSpc>
                <a:spcPct val="100000"/>
              </a:lnSpc>
              <a:spcBef>
                <a:spcPts val="5900"/>
              </a:spcBef>
              <a:buSzPct val="145000"/>
              <a:defRPr sz="4400">
                <a:latin typeface="+mj-lt"/>
                <a:ea typeface="+mj-ea"/>
                <a:cs typeface="+mj-cs"/>
                <a:sym typeface="Helvetica Neue Thin"/>
              </a:defRPr>
            </a:lvl4pPr>
            <a:lvl5pPr marL="2389187" indent="-611187" defTabSz="821531">
              <a:lnSpc>
                <a:spcPct val="100000"/>
              </a:lnSpc>
              <a:spcBef>
                <a:spcPts val="5900"/>
              </a:spcBef>
              <a:buSzPct val="145000"/>
              <a:defRPr sz="4400">
                <a:latin typeface="+mj-lt"/>
                <a:ea typeface="+mj-ea"/>
                <a:cs typeface="+mj-cs"/>
                <a:sym typeface="Helvetica Neue Thin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xfrm>
            <a:off x="11954103" y="13073062"/>
            <a:ext cx="466269" cy="477953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21"/>
          </p:nvPr>
        </p:nvSpPr>
        <p:spPr>
          <a:xfrm>
            <a:off x="8794253" y="3637358"/>
            <a:ext cx="13260587" cy="88403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lIns="71437" tIns="71437" rIns="71437" bIns="71437" anchor="ctr"/>
          <a:lstStyle>
            <a:lvl1pPr algn="ctr" defTabSz="821531">
              <a:lnSpc>
                <a:spcPct val="100000"/>
              </a:lnSpc>
              <a:defRPr b="0" spc="0" sz="8000">
                <a:latin typeface="+mj-lt"/>
                <a:ea typeface="+mj-ea"/>
                <a:cs typeface="+mj-cs"/>
                <a:sym typeface="Helvetica Neue Thin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 lIns="71437" tIns="71437" rIns="71437" bIns="71437" anchor="ctr"/>
          <a:lstStyle>
            <a:lvl1pPr marL="465364" indent="-465364" defTabSz="821531">
              <a:lnSpc>
                <a:spcPct val="100000"/>
              </a:lnSpc>
              <a:buSzPct val="145000"/>
              <a:defRPr sz="3800"/>
            </a:lvl1pPr>
            <a:lvl2pPr marL="808264" indent="-465364" defTabSz="821531">
              <a:lnSpc>
                <a:spcPct val="100000"/>
              </a:lnSpc>
              <a:buSzPct val="145000"/>
              <a:defRPr sz="3800"/>
            </a:lvl2pPr>
            <a:lvl3pPr marL="1151164" indent="-465364" defTabSz="821531">
              <a:lnSpc>
                <a:spcPct val="100000"/>
              </a:lnSpc>
              <a:buSzPct val="145000"/>
              <a:defRPr sz="3800"/>
            </a:lvl3pPr>
            <a:lvl4pPr marL="1494064" indent="-465364" defTabSz="821531">
              <a:lnSpc>
                <a:spcPct val="100000"/>
              </a:lnSpc>
              <a:buSzPct val="145000"/>
              <a:defRPr sz="3800"/>
            </a:lvl4pPr>
            <a:lvl5pPr marL="1836964" indent="-465364" defTabSz="821531">
              <a:lnSpc>
                <a:spcPct val="100000"/>
              </a:lnSpc>
              <a:buSzPct val="145000"/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 lIns="71437" tIns="71437" rIns="71437" bIns="71437" anchor="ctr"/>
          <a:lstStyle>
            <a:lvl1pPr marL="611187" indent="-611187" defTabSz="821531">
              <a:lnSpc>
                <a:spcPct val="100000"/>
              </a:lnSpc>
              <a:spcBef>
                <a:spcPts val="5900"/>
              </a:spcBef>
              <a:buSzPct val="145000"/>
              <a:defRPr sz="4400">
                <a:latin typeface="+mj-lt"/>
                <a:ea typeface="+mj-ea"/>
                <a:cs typeface="+mj-cs"/>
                <a:sym typeface="Helvetica Neue Thin"/>
              </a:defRPr>
            </a:lvl1pPr>
            <a:lvl2pPr marL="1055687" indent="-611187" defTabSz="821531">
              <a:lnSpc>
                <a:spcPct val="100000"/>
              </a:lnSpc>
              <a:spcBef>
                <a:spcPts val="5900"/>
              </a:spcBef>
              <a:buSzPct val="145000"/>
              <a:defRPr sz="4400">
                <a:latin typeface="+mj-lt"/>
                <a:ea typeface="+mj-ea"/>
                <a:cs typeface="+mj-cs"/>
                <a:sym typeface="Helvetica Neue Thin"/>
              </a:defRPr>
            </a:lvl2pPr>
            <a:lvl3pPr marL="1500187" indent="-611187" defTabSz="821531">
              <a:lnSpc>
                <a:spcPct val="100000"/>
              </a:lnSpc>
              <a:spcBef>
                <a:spcPts val="5900"/>
              </a:spcBef>
              <a:buSzPct val="145000"/>
              <a:defRPr sz="4400">
                <a:latin typeface="+mj-lt"/>
                <a:ea typeface="+mj-ea"/>
                <a:cs typeface="+mj-cs"/>
                <a:sym typeface="Helvetica Neue Thin"/>
              </a:defRPr>
            </a:lvl3pPr>
            <a:lvl4pPr marL="1944687" indent="-611187" defTabSz="821531">
              <a:lnSpc>
                <a:spcPct val="100000"/>
              </a:lnSpc>
              <a:spcBef>
                <a:spcPts val="5900"/>
              </a:spcBef>
              <a:buSzPct val="145000"/>
              <a:defRPr sz="4400">
                <a:latin typeface="+mj-lt"/>
                <a:ea typeface="+mj-ea"/>
                <a:cs typeface="+mj-cs"/>
                <a:sym typeface="Helvetica Neue Thin"/>
              </a:defRPr>
            </a:lvl4pPr>
            <a:lvl5pPr marL="2389187" indent="-611187" defTabSz="821531">
              <a:lnSpc>
                <a:spcPct val="100000"/>
              </a:lnSpc>
              <a:spcBef>
                <a:spcPts val="5900"/>
              </a:spcBef>
              <a:buSzPct val="145000"/>
              <a:defRPr sz="4400">
                <a:latin typeface="+mj-lt"/>
                <a:ea typeface="+mj-ea"/>
                <a:cs typeface="+mj-cs"/>
                <a:sym typeface="Helvetica Neue Thin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xfrm>
            <a:off x="11954103" y="13073062"/>
            <a:ext cx="466269" cy="477953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21"/>
          </p:nvPr>
        </p:nvSpPr>
        <p:spPr>
          <a:xfrm>
            <a:off x="12442031" y="7072312"/>
            <a:ext cx="8514489" cy="567928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12192000" y="1250156"/>
            <a:ext cx="8251032" cy="55006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23"/>
          </p:nvPr>
        </p:nvSpPr>
        <p:spPr>
          <a:xfrm>
            <a:off x="-291704" y="1250156"/>
            <a:ext cx="16850320" cy="112335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xfrm>
            <a:off x="11954103" y="13073062"/>
            <a:ext cx="466269" cy="477953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defRPr i="0" sz="1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xmlns:p14="http://schemas.microsoft.com/office/powerpoint/2010/main" spd="med" advClick="1"/>
  <p:txStyles>
    <p:titleStyle>
      <a:lvl1pPr marL="0" marR="0" indent="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4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Relationship Id="rId3" Type="http://schemas.openxmlformats.org/officeDocument/2006/relationships/image" Target="../media/image1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5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5.jpeg"/><Relationship Id="rId6" Type="http://schemas.openxmlformats.org/officeDocument/2006/relationships/image" Target="../media/image4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5.jpeg"/><Relationship Id="rId6" Type="http://schemas.openxmlformats.org/officeDocument/2006/relationships/image" Target="../media/image4.jpe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5.jpeg"/><Relationship Id="rId6" Type="http://schemas.openxmlformats.org/officeDocument/2006/relationships/image" Target="../media/image4.jpe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5.jpeg"/><Relationship Id="rId6" Type="http://schemas.openxmlformats.org/officeDocument/2006/relationships/image" Target="../media/image4.jpe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4.jpe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jpeg"/><Relationship Id="rId3" Type="http://schemas.openxmlformats.org/officeDocument/2006/relationships/image" Target="../media/image4.jpe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shorturl.at/tn6FA" TargetMode="Externa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Relationship Id="rId3" Type="http://schemas.openxmlformats.org/officeDocument/2006/relationships/image" Target="../media/image2.jpeg"/><Relationship Id="rId4" Type="http://schemas.openxmlformats.org/officeDocument/2006/relationships/image" Target="../media/image3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Neural network models:…"/>
          <p:cNvSpPr txBox="1"/>
          <p:nvPr/>
        </p:nvSpPr>
        <p:spPr>
          <a:xfrm>
            <a:off x="4913573" y="4991071"/>
            <a:ext cx="9104961" cy="1422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b="1" sz="4200">
                <a:latin typeface="+mn-lt"/>
                <a:ea typeface="+mn-ea"/>
                <a:cs typeface="+mn-cs"/>
                <a:sym typeface="Helvetica Neue"/>
              </a:defRPr>
            </a:pPr>
            <a:r>
              <a:t>Neural network models:</a:t>
            </a:r>
          </a:p>
          <a:p>
            <a:pPr algn="l">
              <a:defRPr sz="4200"/>
            </a:pPr>
            <a:r>
              <a:t>Inferring network models from (task) data</a:t>
            </a:r>
          </a:p>
        </p:txBody>
      </p:sp>
      <p:grpSp>
        <p:nvGrpSpPr>
          <p:cNvPr id="179" name="Group"/>
          <p:cNvGrpSpPr/>
          <p:nvPr/>
        </p:nvGrpSpPr>
        <p:grpSpPr>
          <a:xfrm>
            <a:off x="4899659" y="11428179"/>
            <a:ext cx="1337876" cy="1270001"/>
            <a:chOff x="0" y="1443861"/>
            <a:chExt cx="1337875" cy="1270000"/>
          </a:xfrm>
        </p:grpSpPr>
        <p:sp>
          <p:nvSpPr>
            <p:cNvPr id="176" name="Joao Barbosa…"/>
            <p:cNvSpPr/>
            <p:nvPr/>
          </p:nvSpPr>
          <p:spPr>
            <a:xfrm>
              <a:off x="67875" y="144386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algn="l">
                <a:defRPr b="1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t>Joao Barbosa </a:t>
              </a:r>
              <a:endParaRPr b="0">
                <a:latin typeface="+mj-lt"/>
                <a:ea typeface="+mj-ea"/>
                <a:cs typeface="+mj-cs"/>
                <a:sym typeface="Helvetica Neue Thin"/>
              </a:endParaRPr>
            </a:p>
            <a:p>
              <a:pPr algn="l"/>
              <a:r>
                <a:t>Institute for Neuromodulation &amp; NeuroSpin</a:t>
              </a:r>
            </a:p>
            <a:p>
              <a:pPr algn="l"/>
            </a:p>
            <a:p>
              <a:pPr lvl="1" algn="l"/>
              <a:r>
                <a:t>  joao.barbosa@inserm.fr</a:t>
              </a:r>
            </a:p>
            <a:p>
              <a:pPr lvl="1" algn="l">
                <a:defRPr b="1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b="0">
                  <a:latin typeface="+mj-lt"/>
                  <a:ea typeface="+mj-ea"/>
                  <a:cs typeface="+mj-cs"/>
                  <a:sym typeface="Helvetica Neue Thin"/>
                </a:rPr>
                <a:t>  jbarbosa.org</a:t>
              </a:r>
              <a:endParaRPr b="0">
                <a:latin typeface="+mj-lt"/>
                <a:ea typeface="+mj-ea"/>
                <a:cs typeface="+mj-cs"/>
                <a:sym typeface="Helvetica Neue Thin"/>
              </a:endParaRPr>
            </a:p>
          </p:txBody>
        </p:sp>
        <p:pic>
          <p:nvPicPr>
            <p:cNvPr id="177" name="web-icon-logo-A6B586D114-seeklogo.com_.png" descr="web-icon-logo-A6B586D114-seeklogo.com_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1996701"/>
              <a:ext cx="442451" cy="4424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8" name="64774-computer-gmail-email-icons-png-image-high-quality.png" descr="64774-computer-gmail-email-icons-png-image-high-quality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1494272"/>
              <a:ext cx="440653" cy="4424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One possible model for context-dependent decision making"/>
          <p:cNvSpPr txBox="1"/>
          <p:nvPr/>
        </p:nvSpPr>
        <p:spPr>
          <a:xfrm>
            <a:off x="2420060" y="969050"/>
            <a:ext cx="22514091" cy="110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6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One possible model for context-dependent decision making</a:t>
            </a:r>
          </a:p>
        </p:txBody>
      </p:sp>
      <p:sp>
        <p:nvSpPr>
          <p:cNvPr id="268" name="Mante and Susillo et al. Context-dependent computation by recurrent dynamics in prefrontal cortex (2013)"/>
          <p:cNvSpPr txBox="1"/>
          <p:nvPr/>
        </p:nvSpPr>
        <p:spPr>
          <a:xfrm>
            <a:off x="442100" y="12758255"/>
            <a:ext cx="21971001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i="0">
                <a:solidFill>
                  <a:srgbClr val="5E5E5E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/>
            <a:r>
              <a:t>Mante and Susillo et al. Context-dependent computation by recurrent dynamics in prefrontal cortex (2013)</a:t>
            </a:r>
          </a:p>
        </p:txBody>
      </p:sp>
      <p:pic>
        <p:nvPicPr>
          <p:cNvPr id="26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3298" y="4948150"/>
            <a:ext cx="10024631" cy="4250350"/>
          </a:xfrm>
          <a:prstGeom prst="rect">
            <a:avLst/>
          </a:prstGeom>
          <a:ln w="12700">
            <a:miter lim="400000"/>
          </a:ln>
        </p:spPr>
      </p:pic>
      <p:sp>
        <p:nvSpPr>
          <p:cNvPr id="270" name="Ardid and Wang. A Tweaking Principle Model for Executive Control J. Neurosci (2013)"/>
          <p:cNvSpPr txBox="1"/>
          <p:nvPr/>
        </p:nvSpPr>
        <p:spPr>
          <a:xfrm>
            <a:off x="321356" y="12067701"/>
            <a:ext cx="13100051" cy="577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457200">
              <a:defRPr i="0">
                <a:solidFill>
                  <a:srgbClr val="5E5E5E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/>
            <a:r>
              <a:t>Ardid and Wang. A Tweaking Principle Model for Executive Control J. Neurosci (2013)</a:t>
            </a:r>
          </a:p>
        </p:txBody>
      </p:sp>
      <p:grpSp>
        <p:nvGrpSpPr>
          <p:cNvPr id="273" name="Group"/>
          <p:cNvGrpSpPr/>
          <p:nvPr/>
        </p:nvGrpSpPr>
        <p:grpSpPr>
          <a:xfrm>
            <a:off x="12649200" y="2669000"/>
            <a:ext cx="8953868" cy="8378000"/>
            <a:chOff x="0" y="0"/>
            <a:chExt cx="8953867" cy="8377998"/>
          </a:xfrm>
        </p:grpSpPr>
        <p:pic>
          <p:nvPicPr>
            <p:cNvPr id="271" name="Screenshot 2025-04-25 at 13.46.54.png" descr="Screenshot 2025-04-25 at 13.46.54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58110" y="483806"/>
              <a:ext cx="8695758" cy="78941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2" name="Square"/>
            <p:cNvSpPr/>
            <p:nvPr/>
          </p:nvSpPr>
          <p:spPr>
            <a:xfrm>
              <a:off x="0" y="0"/>
              <a:ext cx="1476667" cy="147666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defRPr i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</a:p>
          </p:txBody>
        </p:sp>
      </p:grpSp>
      <p:pic>
        <p:nvPicPr>
          <p:cNvPr id="274" name="41586_2013_Article_BFnature12742_Fig2_HTML.jpeg" descr="41586_2013_Article_BFnature12742_Fig2_HTML.jpeg"/>
          <p:cNvPicPr>
            <a:picLocks noChangeAspect="1"/>
          </p:cNvPicPr>
          <p:nvPr/>
        </p:nvPicPr>
        <p:blipFill>
          <a:blip r:embed="rId4">
            <a:extLst/>
          </a:blip>
          <a:srcRect l="3745" t="47178" r="73965" b="47178"/>
          <a:stretch>
            <a:fillRect/>
          </a:stretch>
        </p:blipFill>
        <p:spPr>
          <a:xfrm>
            <a:off x="14531059" y="10890338"/>
            <a:ext cx="6864174" cy="13193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5" name="41586_2013_Article_BFnature12742_Fig2_HTML.jpeg" descr="41586_2013_Article_BFnature12742_Fig2_HTML.jpeg"/>
          <p:cNvPicPr>
            <a:picLocks noChangeAspect="1"/>
          </p:cNvPicPr>
          <p:nvPr/>
        </p:nvPicPr>
        <p:blipFill>
          <a:blip r:embed="rId4">
            <a:extLst/>
          </a:blip>
          <a:srcRect l="74301" t="47301" r="5439" b="47509"/>
          <a:stretch>
            <a:fillRect/>
          </a:stretch>
        </p:blipFill>
        <p:spPr>
          <a:xfrm rot="16200000">
            <a:off x="9726987" y="6314179"/>
            <a:ext cx="5594582" cy="10878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One possible model for context-dependent decision making"/>
          <p:cNvSpPr txBox="1"/>
          <p:nvPr/>
        </p:nvSpPr>
        <p:spPr>
          <a:xfrm>
            <a:off x="2420060" y="969050"/>
            <a:ext cx="22514091" cy="110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6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One possible model for context-dependent decision making</a:t>
            </a:r>
          </a:p>
        </p:txBody>
      </p:sp>
      <p:sp>
        <p:nvSpPr>
          <p:cNvPr id="278" name="Mante and Susillo et al. Context-dependent computation by recurrent dynamics in prefrontal cortex (2013)"/>
          <p:cNvSpPr txBox="1"/>
          <p:nvPr/>
        </p:nvSpPr>
        <p:spPr>
          <a:xfrm>
            <a:off x="442100" y="12758255"/>
            <a:ext cx="21971001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i="0">
                <a:solidFill>
                  <a:srgbClr val="5E5E5E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/>
            <a:r>
              <a:t>Mante and Susillo et al. Context-dependent computation by recurrent dynamics in prefrontal cortex (2013)</a:t>
            </a:r>
          </a:p>
        </p:txBody>
      </p:sp>
      <p:pic>
        <p:nvPicPr>
          <p:cNvPr id="27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3298" y="4948150"/>
            <a:ext cx="10024631" cy="42503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Screenshot 2025-04-22 at 16.14.54.png" descr="Screenshot 2025-04-22 at 16.14.5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95266" y="3800446"/>
            <a:ext cx="11590193" cy="7236312"/>
          </a:xfrm>
          <a:prstGeom prst="rect">
            <a:avLst/>
          </a:prstGeom>
          <a:ln w="12700">
            <a:miter lim="400000"/>
          </a:ln>
        </p:spPr>
      </p:pic>
      <p:sp>
        <p:nvSpPr>
          <p:cNvPr id="281" name="Ardid and Wang. A Tweaking Principle Model for Executive Control J. Neurosci (2013)"/>
          <p:cNvSpPr txBox="1"/>
          <p:nvPr/>
        </p:nvSpPr>
        <p:spPr>
          <a:xfrm>
            <a:off x="321356" y="12067701"/>
            <a:ext cx="13100051" cy="577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457200">
              <a:defRPr i="0">
                <a:solidFill>
                  <a:srgbClr val="5E5E5E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/>
            <a:r>
              <a:t>Ardid and Wang. A Tweaking Principle Model for Executive Control J. Neurosci (2013)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advClick="1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ingle cells selectivity in PFC"/>
          <p:cNvSpPr txBox="1"/>
          <p:nvPr/>
        </p:nvSpPr>
        <p:spPr>
          <a:xfrm>
            <a:off x="3523643" y="969050"/>
            <a:ext cx="22514092" cy="110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6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Single cells selectivity in PFC</a:t>
            </a:r>
          </a:p>
        </p:txBody>
      </p:sp>
      <p:pic>
        <p:nvPicPr>
          <p:cNvPr id="28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18658" y="8215484"/>
            <a:ext cx="5357814" cy="41076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8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28492" y="6552895"/>
            <a:ext cx="1512779" cy="1031171"/>
          </a:xfrm>
          <a:prstGeom prst="rect">
            <a:avLst/>
          </a:prstGeom>
          <a:ln w="12700">
            <a:miter lim="400000"/>
          </a:ln>
        </p:spPr>
      </p:pic>
      <p:sp>
        <p:nvSpPr>
          <p:cNvPr id="286" name="Line"/>
          <p:cNvSpPr/>
          <p:nvPr/>
        </p:nvSpPr>
        <p:spPr>
          <a:xfrm>
            <a:off x="3135379" y="7229169"/>
            <a:ext cx="935199" cy="1236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38" h="21600" fill="norm" stroke="1" extrusionOk="0">
                <a:moveTo>
                  <a:pt x="15761" y="21600"/>
                </a:moveTo>
                <a:cubicBezTo>
                  <a:pt x="17210" y="19926"/>
                  <a:pt x="18412" y="18211"/>
                  <a:pt x="19359" y="16466"/>
                </a:cubicBezTo>
                <a:cubicBezTo>
                  <a:pt x="20763" y="13879"/>
                  <a:pt x="21600" y="11193"/>
                  <a:pt x="20269" y="8596"/>
                </a:cubicBezTo>
                <a:cubicBezTo>
                  <a:pt x="17991" y="4148"/>
                  <a:pt x="9992" y="755"/>
                  <a:pt x="0" y="0"/>
                </a:cubicBezTo>
              </a:path>
            </a:pathLst>
          </a:custGeom>
          <a:ln w="50800">
            <a:solidFill>
              <a:srgbClr val="000000"/>
            </a:solidFill>
            <a:custDash>
              <a:ds d="200000" sp="200000"/>
            </a:custDash>
            <a:miter lim="400000"/>
            <a:headEnd type="oval"/>
            <a:tailEnd type="oval"/>
          </a:ln>
        </p:spPr>
        <p:txBody>
          <a:bodyPr lIns="71437" tIns="71437" rIns="71437" bIns="71437" anchor="ctr"/>
          <a:lstStyle/>
          <a:p>
            <a:pPr algn="ctr">
              <a:defRPr i="0" sz="32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pic>
        <p:nvPicPr>
          <p:cNvPr id="287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3298" y="3103932"/>
            <a:ext cx="7224534" cy="306313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93" name="Group"/>
          <p:cNvGrpSpPr/>
          <p:nvPr/>
        </p:nvGrpSpPr>
        <p:grpSpPr>
          <a:xfrm>
            <a:off x="10188660" y="3631703"/>
            <a:ext cx="4006681" cy="7149493"/>
            <a:chOff x="0" y="0"/>
            <a:chExt cx="4006679" cy="7149491"/>
          </a:xfrm>
        </p:grpSpPr>
        <p:pic>
          <p:nvPicPr>
            <p:cNvPr id="288" name="41586_2013_Article_BFnature12742_Fig9_ESM.jpeg" descr="41586_2013_Article_BFnature12742_Fig9_ESM.jpe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698" r="85957" b="69197"/>
            <a:stretch>
              <a:fillRect/>
            </a:stretch>
          </p:blipFill>
          <p:spPr>
            <a:xfrm>
              <a:off x="0" y="67775"/>
              <a:ext cx="4006680" cy="228347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9" name="Rectangle"/>
            <p:cNvSpPr/>
            <p:nvPr/>
          </p:nvSpPr>
          <p:spPr>
            <a:xfrm>
              <a:off x="1324883" y="0"/>
              <a:ext cx="721449" cy="68907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defRPr i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</a:p>
          </p:txBody>
        </p:sp>
        <p:sp>
          <p:nvSpPr>
            <p:cNvPr id="290" name="Rectangle"/>
            <p:cNvSpPr/>
            <p:nvPr/>
          </p:nvSpPr>
          <p:spPr>
            <a:xfrm>
              <a:off x="1324883" y="2157698"/>
              <a:ext cx="721449" cy="68907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defRPr i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</a:p>
          </p:txBody>
        </p:sp>
        <p:sp>
          <p:nvSpPr>
            <p:cNvPr id="291" name="Rectangle"/>
            <p:cNvSpPr/>
            <p:nvPr/>
          </p:nvSpPr>
          <p:spPr>
            <a:xfrm>
              <a:off x="1324883" y="4165178"/>
              <a:ext cx="721449" cy="68907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defRPr i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</a:p>
          </p:txBody>
        </p:sp>
        <p:sp>
          <p:nvSpPr>
            <p:cNvPr id="292" name="Rectangle"/>
            <p:cNvSpPr/>
            <p:nvPr/>
          </p:nvSpPr>
          <p:spPr>
            <a:xfrm>
              <a:off x="1324883" y="6460421"/>
              <a:ext cx="721449" cy="68907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defRPr i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</a:p>
          </p:txBody>
        </p:sp>
      </p:grpSp>
      <p:pic>
        <p:nvPicPr>
          <p:cNvPr id="294" name="41586_2013_Article_BFnature12742_Fig9_ESM.jpeg" descr="41586_2013_Article_BFnature12742_Fig9_ESM.jpeg"/>
          <p:cNvPicPr>
            <a:picLocks noChangeAspect="1"/>
          </p:cNvPicPr>
          <p:nvPr/>
        </p:nvPicPr>
        <p:blipFill>
          <a:blip r:embed="rId5">
            <a:extLst/>
          </a:blip>
          <a:srcRect l="7442" t="0" r="87515" b="89843"/>
          <a:stretch>
            <a:fillRect/>
          </a:stretch>
        </p:blipFill>
        <p:spPr>
          <a:xfrm>
            <a:off x="14455443" y="3964105"/>
            <a:ext cx="1438604" cy="1049195"/>
          </a:xfrm>
          <a:prstGeom prst="rect">
            <a:avLst/>
          </a:prstGeom>
          <a:ln w="12700">
            <a:miter lim="400000"/>
          </a:ln>
        </p:spPr>
      </p:pic>
      <p:sp>
        <p:nvSpPr>
          <p:cNvPr id="295" name="Mante and Susillo et al. Context-dependent computation by recurrent dynamics in prefrontal cortex (2013)"/>
          <p:cNvSpPr txBox="1"/>
          <p:nvPr/>
        </p:nvSpPr>
        <p:spPr>
          <a:xfrm>
            <a:off x="442100" y="12758255"/>
            <a:ext cx="21971001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i="0">
                <a:solidFill>
                  <a:srgbClr val="5E5E5E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/>
            <a:r>
              <a:t>Mante and Susillo et al. Context-dependent computation by recurrent dynamics in prefrontal cortex (2013)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advClick="1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ingle cells selectivity in PFC"/>
          <p:cNvSpPr txBox="1"/>
          <p:nvPr/>
        </p:nvSpPr>
        <p:spPr>
          <a:xfrm>
            <a:off x="3523643" y="969050"/>
            <a:ext cx="22514092" cy="110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6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Single cells selectivity in PFC</a:t>
            </a:r>
          </a:p>
        </p:txBody>
      </p:sp>
      <p:sp>
        <p:nvSpPr>
          <p:cNvPr id="298" name="Mante and Susillo et al. Context-dependent computation by recurrent dynamics in prefrontal cortex (2013)"/>
          <p:cNvSpPr txBox="1"/>
          <p:nvPr/>
        </p:nvSpPr>
        <p:spPr>
          <a:xfrm>
            <a:off x="442100" y="12758255"/>
            <a:ext cx="21971001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>
                <a:solidFill>
                  <a:srgbClr val="5E5E5E"/>
                </a:solidFill>
              </a:defRPr>
            </a:pPr>
            <a:r>
              <a:rPr i="0">
                <a:latin typeface="+mn-lt"/>
                <a:ea typeface="+mn-ea"/>
                <a:cs typeface="+mn-cs"/>
                <a:sym typeface="Helvetica Neue"/>
              </a:rPr>
              <a:t>Mante and Susillo et al. </a:t>
            </a:r>
            <a:r>
              <a:t>Context-dependent computation by recurrent dynamics in prefrontal cortex (2013)</a:t>
            </a:r>
          </a:p>
        </p:txBody>
      </p:sp>
      <p:pic>
        <p:nvPicPr>
          <p:cNvPr id="29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18658" y="8215484"/>
            <a:ext cx="5357814" cy="4107657"/>
          </a:xfrm>
          <a:prstGeom prst="rect">
            <a:avLst/>
          </a:prstGeom>
          <a:ln w="12700">
            <a:miter lim="400000"/>
          </a:ln>
        </p:spPr>
      </p:pic>
      <p:pic>
        <p:nvPicPr>
          <p:cNvPr id="30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28492" y="6552895"/>
            <a:ext cx="1512779" cy="1031171"/>
          </a:xfrm>
          <a:prstGeom prst="rect">
            <a:avLst/>
          </a:prstGeom>
          <a:ln w="12700">
            <a:miter lim="400000"/>
          </a:ln>
        </p:spPr>
      </p:pic>
      <p:sp>
        <p:nvSpPr>
          <p:cNvPr id="301" name="Line"/>
          <p:cNvSpPr/>
          <p:nvPr/>
        </p:nvSpPr>
        <p:spPr>
          <a:xfrm>
            <a:off x="3135379" y="7229169"/>
            <a:ext cx="935199" cy="1236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38" h="21600" fill="norm" stroke="1" extrusionOk="0">
                <a:moveTo>
                  <a:pt x="15761" y="21600"/>
                </a:moveTo>
                <a:cubicBezTo>
                  <a:pt x="17210" y="19926"/>
                  <a:pt x="18412" y="18211"/>
                  <a:pt x="19359" y="16466"/>
                </a:cubicBezTo>
                <a:cubicBezTo>
                  <a:pt x="20763" y="13879"/>
                  <a:pt x="21600" y="11193"/>
                  <a:pt x="20269" y="8596"/>
                </a:cubicBezTo>
                <a:cubicBezTo>
                  <a:pt x="17991" y="4148"/>
                  <a:pt x="9992" y="755"/>
                  <a:pt x="0" y="0"/>
                </a:cubicBezTo>
              </a:path>
            </a:pathLst>
          </a:custGeom>
          <a:ln w="50800">
            <a:solidFill>
              <a:srgbClr val="000000"/>
            </a:solidFill>
            <a:custDash>
              <a:ds d="200000" sp="200000"/>
            </a:custDash>
            <a:miter lim="400000"/>
            <a:headEnd type="oval"/>
            <a:tailEnd type="oval"/>
          </a:ln>
        </p:spPr>
        <p:txBody>
          <a:bodyPr lIns="71437" tIns="71437" rIns="71437" bIns="71437" anchor="ctr"/>
          <a:lstStyle/>
          <a:p>
            <a:pPr algn="ctr">
              <a:defRPr i="0" sz="32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pic>
        <p:nvPicPr>
          <p:cNvPr id="30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3298" y="3103932"/>
            <a:ext cx="7224534" cy="306313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08" name="Group"/>
          <p:cNvGrpSpPr/>
          <p:nvPr/>
        </p:nvGrpSpPr>
        <p:grpSpPr>
          <a:xfrm>
            <a:off x="10188660" y="3631703"/>
            <a:ext cx="4006681" cy="7149493"/>
            <a:chOff x="0" y="0"/>
            <a:chExt cx="4006679" cy="7149491"/>
          </a:xfrm>
        </p:grpSpPr>
        <p:pic>
          <p:nvPicPr>
            <p:cNvPr id="303" name="41586_2013_Article_BFnature12742_Fig9_ESM.jpeg" descr="41586_2013_Article_BFnature12742_Fig9_ESM.jpe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698" r="85957" b="27343"/>
            <a:stretch>
              <a:fillRect/>
            </a:stretch>
          </p:blipFill>
          <p:spPr>
            <a:xfrm>
              <a:off x="0" y="67775"/>
              <a:ext cx="4006680" cy="66072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04" name="Rectangle"/>
            <p:cNvSpPr/>
            <p:nvPr/>
          </p:nvSpPr>
          <p:spPr>
            <a:xfrm>
              <a:off x="1324883" y="0"/>
              <a:ext cx="721449" cy="68907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defRPr i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</a:p>
          </p:txBody>
        </p:sp>
        <p:sp>
          <p:nvSpPr>
            <p:cNvPr id="305" name="Rectangle"/>
            <p:cNvSpPr/>
            <p:nvPr/>
          </p:nvSpPr>
          <p:spPr>
            <a:xfrm>
              <a:off x="1324883" y="2157698"/>
              <a:ext cx="721449" cy="68907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defRPr i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</a:p>
          </p:txBody>
        </p:sp>
        <p:sp>
          <p:nvSpPr>
            <p:cNvPr id="306" name="Rectangle"/>
            <p:cNvSpPr/>
            <p:nvPr/>
          </p:nvSpPr>
          <p:spPr>
            <a:xfrm>
              <a:off x="1324883" y="4165178"/>
              <a:ext cx="721449" cy="68907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defRPr i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</a:p>
          </p:txBody>
        </p:sp>
        <p:sp>
          <p:nvSpPr>
            <p:cNvPr id="307" name="Rectangle"/>
            <p:cNvSpPr/>
            <p:nvPr/>
          </p:nvSpPr>
          <p:spPr>
            <a:xfrm>
              <a:off x="1324883" y="6460421"/>
              <a:ext cx="721449" cy="68907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defRPr i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</a:p>
          </p:txBody>
        </p:sp>
      </p:grpSp>
      <p:pic>
        <p:nvPicPr>
          <p:cNvPr id="309" name="41586_2013_Article_BFnature12742_Fig9_ESM.jpeg" descr="41586_2013_Article_BFnature12742_Fig9_ESM.jpeg"/>
          <p:cNvPicPr>
            <a:picLocks noChangeAspect="1"/>
          </p:cNvPicPr>
          <p:nvPr/>
        </p:nvPicPr>
        <p:blipFill>
          <a:blip r:embed="rId5">
            <a:extLst/>
          </a:blip>
          <a:srcRect l="14824" t="0" r="79659" b="89843"/>
          <a:stretch>
            <a:fillRect/>
          </a:stretch>
        </p:blipFill>
        <p:spPr>
          <a:xfrm>
            <a:off x="14387776" y="6035811"/>
            <a:ext cx="1573881" cy="1049195"/>
          </a:xfrm>
          <a:prstGeom prst="rect">
            <a:avLst/>
          </a:prstGeom>
          <a:ln w="12700">
            <a:miter lim="400000"/>
          </a:ln>
        </p:spPr>
      </p:pic>
      <p:pic>
        <p:nvPicPr>
          <p:cNvPr id="310" name="41586_2013_Article_BFnature12742_Fig9_ESM.jpeg" descr="41586_2013_Article_BFnature12742_Fig9_ESM.jpeg"/>
          <p:cNvPicPr>
            <a:picLocks noChangeAspect="1"/>
          </p:cNvPicPr>
          <p:nvPr/>
        </p:nvPicPr>
        <p:blipFill>
          <a:blip r:embed="rId5">
            <a:extLst/>
          </a:blip>
          <a:srcRect l="7442" t="0" r="87515" b="89843"/>
          <a:stretch>
            <a:fillRect/>
          </a:stretch>
        </p:blipFill>
        <p:spPr>
          <a:xfrm>
            <a:off x="14455443" y="3964105"/>
            <a:ext cx="1438604" cy="1049195"/>
          </a:xfrm>
          <a:prstGeom prst="rect">
            <a:avLst/>
          </a:prstGeom>
          <a:ln w="12700">
            <a:miter lim="400000"/>
          </a:ln>
        </p:spPr>
      </p:pic>
      <p:pic>
        <p:nvPicPr>
          <p:cNvPr id="311" name="41586_2013_Article_BFnature12742_Fig9_ESM.jpeg" descr="41586_2013_Article_BFnature12742_Fig9_ESM.jpeg"/>
          <p:cNvPicPr>
            <a:picLocks noChangeAspect="1"/>
          </p:cNvPicPr>
          <p:nvPr/>
        </p:nvPicPr>
        <p:blipFill>
          <a:blip r:embed="rId5">
            <a:extLst/>
          </a:blip>
          <a:srcRect l="22245" t="2309" r="72238" b="87533"/>
          <a:stretch>
            <a:fillRect/>
          </a:stretch>
        </p:blipFill>
        <p:spPr>
          <a:xfrm>
            <a:off x="14387776" y="8107518"/>
            <a:ext cx="1573881" cy="104919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4" name="Group"/>
          <p:cNvGrpSpPr/>
          <p:nvPr/>
        </p:nvGrpSpPr>
        <p:grpSpPr>
          <a:xfrm>
            <a:off x="13825356" y="1536348"/>
            <a:ext cx="10059077" cy="1782396"/>
            <a:chOff x="-1270000" y="-423807"/>
            <a:chExt cx="10059076" cy="1782395"/>
          </a:xfrm>
        </p:grpSpPr>
        <p:pic>
          <p:nvPicPr>
            <p:cNvPr id="312" name="41586_2013_Article_BFnature12742_Fig2_HTML.jpeg" descr="41586_2013_Article_BFnature12742_Fig2_HTML.jpeg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3745" t="44620" r="73965" b="44620"/>
            <a:stretch>
              <a:fillRect/>
            </a:stretch>
          </p:blipFill>
          <p:spPr>
            <a:xfrm>
              <a:off x="3925674" y="-423808"/>
              <a:ext cx="4863403" cy="17823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3" name="41586_2013_Article_BFnature12742_Fig2_HTML.jpeg" descr="41586_2013_Article_BFnature12742_Fig2_HTML.jpeg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74301" t="44797" r="4498" b="44797"/>
            <a:stretch>
              <a:fillRect/>
            </a:stretch>
          </p:blipFill>
          <p:spPr>
            <a:xfrm>
              <a:off x="-1270000" y="-315858"/>
              <a:ext cx="4147906" cy="15455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ingle cells selectivity in PFC"/>
          <p:cNvSpPr txBox="1"/>
          <p:nvPr/>
        </p:nvSpPr>
        <p:spPr>
          <a:xfrm>
            <a:off x="3523643" y="969050"/>
            <a:ext cx="22514092" cy="110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6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Single cells selectivity in PFC</a:t>
            </a:r>
          </a:p>
        </p:txBody>
      </p:sp>
      <p:sp>
        <p:nvSpPr>
          <p:cNvPr id="317" name="Mante and Susillo et al. Context-dependent computation by recurrent dynamics in prefrontal cortex (2013)"/>
          <p:cNvSpPr txBox="1"/>
          <p:nvPr/>
        </p:nvSpPr>
        <p:spPr>
          <a:xfrm>
            <a:off x="442100" y="12758255"/>
            <a:ext cx="21971001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>
                <a:solidFill>
                  <a:srgbClr val="5E5E5E"/>
                </a:solidFill>
              </a:defRPr>
            </a:pPr>
            <a:r>
              <a:rPr i="0">
                <a:latin typeface="+mn-lt"/>
                <a:ea typeface="+mn-ea"/>
                <a:cs typeface="+mn-cs"/>
                <a:sym typeface="Helvetica Neue"/>
              </a:rPr>
              <a:t>Mante and Susillo et al. </a:t>
            </a:r>
            <a:r>
              <a:t>Context-dependent computation by recurrent dynamics in prefrontal cortex (2013)</a:t>
            </a:r>
          </a:p>
        </p:txBody>
      </p:sp>
      <p:pic>
        <p:nvPicPr>
          <p:cNvPr id="31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18658" y="8215484"/>
            <a:ext cx="5357814" cy="4107657"/>
          </a:xfrm>
          <a:prstGeom prst="rect">
            <a:avLst/>
          </a:prstGeom>
          <a:ln w="12700">
            <a:miter lim="400000"/>
          </a:ln>
        </p:spPr>
      </p:pic>
      <p:pic>
        <p:nvPicPr>
          <p:cNvPr id="31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28492" y="6552895"/>
            <a:ext cx="1512779" cy="1031171"/>
          </a:xfrm>
          <a:prstGeom prst="rect">
            <a:avLst/>
          </a:prstGeom>
          <a:ln w="12700">
            <a:miter lim="400000"/>
          </a:ln>
        </p:spPr>
      </p:pic>
      <p:sp>
        <p:nvSpPr>
          <p:cNvPr id="320" name="Line"/>
          <p:cNvSpPr/>
          <p:nvPr/>
        </p:nvSpPr>
        <p:spPr>
          <a:xfrm>
            <a:off x="3135379" y="7229169"/>
            <a:ext cx="935199" cy="1236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38" h="21600" fill="norm" stroke="1" extrusionOk="0">
                <a:moveTo>
                  <a:pt x="15761" y="21600"/>
                </a:moveTo>
                <a:cubicBezTo>
                  <a:pt x="17210" y="19926"/>
                  <a:pt x="18412" y="18211"/>
                  <a:pt x="19359" y="16466"/>
                </a:cubicBezTo>
                <a:cubicBezTo>
                  <a:pt x="20763" y="13879"/>
                  <a:pt x="21600" y="11193"/>
                  <a:pt x="20269" y="8596"/>
                </a:cubicBezTo>
                <a:cubicBezTo>
                  <a:pt x="17991" y="4148"/>
                  <a:pt x="9992" y="755"/>
                  <a:pt x="0" y="0"/>
                </a:cubicBezTo>
              </a:path>
            </a:pathLst>
          </a:custGeom>
          <a:ln w="50800">
            <a:solidFill>
              <a:srgbClr val="000000"/>
            </a:solidFill>
            <a:custDash>
              <a:ds d="200000" sp="200000"/>
            </a:custDash>
            <a:miter lim="400000"/>
            <a:headEnd type="oval"/>
            <a:tailEnd type="oval"/>
          </a:ln>
        </p:spPr>
        <p:txBody>
          <a:bodyPr lIns="71437" tIns="71437" rIns="71437" bIns="71437" anchor="ctr"/>
          <a:lstStyle/>
          <a:p>
            <a:pPr algn="ctr">
              <a:defRPr i="0" sz="32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pic>
        <p:nvPicPr>
          <p:cNvPr id="32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3298" y="3103932"/>
            <a:ext cx="7224534" cy="306313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27" name="Group"/>
          <p:cNvGrpSpPr/>
          <p:nvPr/>
        </p:nvGrpSpPr>
        <p:grpSpPr>
          <a:xfrm>
            <a:off x="10188660" y="3631703"/>
            <a:ext cx="4006681" cy="8737249"/>
            <a:chOff x="0" y="0"/>
            <a:chExt cx="4006679" cy="8737247"/>
          </a:xfrm>
        </p:grpSpPr>
        <p:pic>
          <p:nvPicPr>
            <p:cNvPr id="322" name="41586_2013_Article_BFnature12742_Fig9_ESM.jpeg" descr="41586_2013_Article_BFnature12742_Fig9_ESM.jpe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8698" r="85957" b="7380"/>
            <a:stretch>
              <a:fillRect/>
            </a:stretch>
          </p:blipFill>
          <p:spPr>
            <a:xfrm>
              <a:off x="0" y="67775"/>
              <a:ext cx="4006680" cy="86694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23" name="Rectangle"/>
            <p:cNvSpPr/>
            <p:nvPr/>
          </p:nvSpPr>
          <p:spPr>
            <a:xfrm>
              <a:off x="1324883" y="0"/>
              <a:ext cx="721449" cy="68907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defRPr i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</a:p>
          </p:txBody>
        </p:sp>
        <p:sp>
          <p:nvSpPr>
            <p:cNvPr id="324" name="Rectangle"/>
            <p:cNvSpPr/>
            <p:nvPr/>
          </p:nvSpPr>
          <p:spPr>
            <a:xfrm>
              <a:off x="1324883" y="2157698"/>
              <a:ext cx="721449" cy="68907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defRPr i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</a:p>
          </p:txBody>
        </p:sp>
        <p:sp>
          <p:nvSpPr>
            <p:cNvPr id="325" name="Rectangle"/>
            <p:cNvSpPr/>
            <p:nvPr/>
          </p:nvSpPr>
          <p:spPr>
            <a:xfrm>
              <a:off x="1324883" y="4165178"/>
              <a:ext cx="721449" cy="68907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defRPr i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</a:p>
          </p:txBody>
        </p:sp>
        <p:sp>
          <p:nvSpPr>
            <p:cNvPr id="326" name="Rectangle"/>
            <p:cNvSpPr/>
            <p:nvPr/>
          </p:nvSpPr>
          <p:spPr>
            <a:xfrm>
              <a:off x="1324883" y="6460421"/>
              <a:ext cx="721449" cy="68907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defRPr i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</a:p>
          </p:txBody>
        </p:sp>
      </p:grpSp>
      <p:pic>
        <p:nvPicPr>
          <p:cNvPr id="328" name="41586_2013_Article_BFnature12742_Fig9_ESM.jpeg" descr="41586_2013_Article_BFnature12742_Fig9_ESM.jpeg"/>
          <p:cNvPicPr>
            <a:picLocks noChangeAspect="1"/>
          </p:cNvPicPr>
          <p:nvPr/>
        </p:nvPicPr>
        <p:blipFill>
          <a:blip r:embed="rId5">
            <a:extLst/>
          </a:blip>
          <a:srcRect l="14824" t="0" r="79659" b="89843"/>
          <a:stretch>
            <a:fillRect/>
          </a:stretch>
        </p:blipFill>
        <p:spPr>
          <a:xfrm>
            <a:off x="14387776" y="6035811"/>
            <a:ext cx="1573881" cy="1049195"/>
          </a:xfrm>
          <a:prstGeom prst="rect">
            <a:avLst/>
          </a:prstGeom>
          <a:ln w="12700">
            <a:miter lim="400000"/>
          </a:ln>
        </p:spPr>
      </p:pic>
      <p:pic>
        <p:nvPicPr>
          <p:cNvPr id="329" name="41586_2013_Article_BFnature12742_Fig9_ESM.jpeg" descr="41586_2013_Article_BFnature12742_Fig9_ESM.jpeg"/>
          <p:cNvPicPr>
            <a:picLocks noChangeAspect="1"/>
          </p:cNvPicPr>
          <p:nvPr/>
        </p:nvPicPr>
        <p:blipFill>
          <a:blip r:embed="rId5">
            <a:extLst/>
          </a:blip>
          <a:srcRect l="7442" t="0" r="87515" b="89843"/>
          <a:stretch>
            <a:fillRect/>
          </a:stretch>
        </p:blipFill>
        <p:spPr>
          <a:xfrm>
            <a:off x="14455443" y="3964105"/>
            <a:ext cx="1438604" cy="1049195"/>
          </a:xfrm>
          <a:prstGeom prst="rect">
            <a:avLst/>
          </a:prstGeom>
          <a:ln w="12700">
            <a:miter lim="400000"/>
          </a:ln>
        </p:spPr>
      </p:pic>
      <p:pic>
        <p:nvPicPr>
          <p:cNvPr id="330" name="41586_2013_Article_BFnature12742_Fig9_ESM.jpeg" descr="41586_2013_Article_BFnature12742_Fig9_ESM.jpeg"/>
          <p:cNvPicPr>
            <a:picLocks noChangeAspect="1"/>
          </p:cNvPicPr>
          <p:nvPr/>
        </p:nvPicPr>
        <p:blipFill>
          <a:blip r:embed="rId5">
            <a:extLst/>
          </a:blip>
          <a:srcRect l="22245" t="2309" r="72238" b="87533"/>
          <a:stretch>
            <a:fillRect/>
          </a:stretch>
        </p:blipFill>
        <p:spPr>
          <a:xfrm>
            <a:off x="14387776" y="8107518"/>
            <a:ext cx="1573881" cy="1049195"/>
          </a:xfrm>
          <a:prstGeom prst="rect">
            <a:avLst/>
          </a:prstGeom>
          <a:ln w="12700">
            <a:miter lim="400000"/>
          </a:ln>
        </p:spPr>
      </p:pic>
      <p:pic>
        <p:nvPicPr>
          <p:cNvPr id="331" name="41586_2013_Article_BFnature12742_Fig9_ESM.jpeg" descr="41586_2013_Article_BFnature12742_Fig9_ESM.jpeg"/>
          <p:cNvPicPr>
            <a:picLocks noChangeAspect="1"/>
          </p:cNvPicPr>
          <p:nvPr/>
        </p:nvPicPr>
        <p:blipFill>
          <a:blip r:embed="rId5">
            <a:extLst/>
          </a:blip>
          <a:srcRect l="29563" t="3464" r="64920" b="88768"/>
          <a:stretch>
            <a:fillRect/>
          </a:stretch>
        </p:blipFill>
        <p:spPr>
          <a:xfrm>
            <a:off x="14387776" y="10620646"/>
            <a:ext cx="1573881" cy="80239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34" name="Group"/>
          <p:cNvGrpSpPr/>
          <p:nvPr/>
        </p:nvGrpSpPr>
        <p:grpSpPr>
          <a:xfrm>
            <a:off x="13825356" y="1536348"/>
            <a:ext cx="10059077" cy="1782396"/>
            <a:chOff x="-1270000" y="-423807"/>
            <a:chExt cx="10059076" cy="1782395"/>
          </a:xfrm>
        </p:grpSpPr>
        <p:pic>
          <p:nvPicPr>
            <p:cNvPr id="332" name="41586_2013_Article_BFnature12742_Fig2_HTML.jpeg" descr="41586_2013_Article_BFnature12742_Fig2_HTML.jpeg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3745" t="44620" r="73965" b="44620"/>
            <a:stretch>
              <a:fillRect/>
            </a:stretch>
          </p:blipFill>
          <p:spPr>
            <a:xfrm>
              <a:off x="3925674" y="-423808"/>
              <a:ext cx="4863403" cy="17823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3" name="41586_2013_Article_BFnature12742_Fig2_HTML.jpeg" descr="41586_2013_Article_BFnature12742_Fig2_HTML.jpeg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74301" t="44797" r="4498" b="44797"/>
            <a:stretch>
              <a:fillRect/>
            </a:stretch>
          </p:blipFill>
          <p:spPr>
            <a:xfrm>
              <a:off x="-1270000" y="-315858"/>
              <a:ext cx="4147906" cy="15455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18658" y="8215484"/>
            <a:ext cx="5357814" cy="4107657"/>
          </a:xfrm>
          <a:prstGeom prst="rect">
            <a:avLst/>
          </a:prstGeom>
          <a:ln w="12700">
            <a:miter lim="400000"/>
          </a:ln>
        </p:spPr>
      </p:pic>
      <p:pic>
        <p:nvPicPr>
          <p:cNvPr id="33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28492" y="6552895"/>
            <a:ext cx="1512779" cy="1031171"/>
          </a:xfrm>
          <a:prstGeom prst="rect">
            <a:avLst/>
          </a:prstGeom>
          <a:ln w="12700">
            <a:miter lim="400000"/>
          </a:ln>
        </p:spPr>
      </p:pic>
      <p:sp>
        <p:nvSpPr>
          <p:cNvPr id="338" name="Line"/>
          <p:cNvSpPr/>
          <p:nvPr/>
        </p:nvSpPr>
        <p:spPr>
          <a:xfrm>
            <a:off x="3135379" y="7229169"/>
            <a:ext cx="935199" cy="1236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38" h="21600" fill="norm" stroke="1" extrusionOk="0">
                <a:moveTo>
                  <a:pt x="15761" y="21600"/>
                </a:moveTo>
                <a:cubicBezTo>
                  <a:pt x="17210" y="19926"/>
                  <a:pt x="18412" y="18211"/>
                  <a:pt x="19359" y="16466"/>
                </a:cubicBezTo>
                <a:cubicBezTo>
                  <a:pt x="20763" y="13879"/>
                  <a:pt x="21600" y="11193"/>
                  <a:pt x="20269" y="8596"/>
                </a:cubicBezTo>
                <a:cubicBezTo>
                  <a:pt x="17991" y="4148"/>
                  <a:pt x="9992" y="755"/>
                  <a:pt x="0" y="0"/>
                </a:cubicBezTo>
              </a:path>
            </a:pathLst>
          </a:custGeom>
          <a:ln w="50800">
            <a:solidFill>
              <a:srgbClr val="000000"/>
            </a:solidFill>
            <a:custDash>
              <a:ds d="200000" sp="200000"/>
            </a:custDash>
            <a:miter lim="400000"/>
            <a:headEnd type="oval"/>
            <a:tailEnd type="oval"/>
          </a:ln>
        </p:spPr>
        <p:txBody>
          <a:bodyPr lIns="71437" tIns="71437" rIns="71437" bIns="71437" anchor="ctr"/>
          <a:lstStyle/>
          <a:p>
            <a:pPr algn="ctr">
              <a:defRPr i="0" sz="32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pic>
        <p:nvPicPr>
          <p:cNvPr id="33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3298" y="3103932"/>
            <a:ext cx="7224534" cy="3063136"/>
          </a:xfrm>
          <a:prstGeom prst="rect">
            <a:avLst/>
          </a:prstGeom>
          <a:ln w="12700">
            <a:miter lim="400000"/>
          </a:ln>
        </p:spPr>
      </p:pic>
      <p:sp>
        <p:nvSpPr>
          <p:cNvPr id="340" name="Mixed selectivity in PFC"/>
          <p:cNvSpPr txBox="1"/>
          <p:nvPr/>
        </p:nvSpPr>
        <p:spPr>
          <a:xfrm>
            <a:off x="3523643" y="967426"/>
            <a:ext cx="22514092" cy="1113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6400">
                <a:latin typeface="+mn-lt"/>
                <a:ea typeface="+mn-ea"/>
                <a:cs typeface="+mn-cs"/>
                <a:sym typeface="Helvetica Neue"/>
              </a:defRPr>
            </a:pPr>
            <a:r>
              <a:rPr b="1"/>
              <a:t>Mixed selectivity</a:t>
            </a:r>
            <a:r>
              <a:t> in PFC</a:t>
            </a:r>
          </a:p>
        </p:txBody>
      </p:sp>
      <p:sp>
        <p:nvSpPr>
          <p:cNvPr id="341" name="Mante and Susillo et al. Context-dependent computation by recurrent dynamics in prefrontal cortex (2013)"/>
          <p:cNvSpPr txBox="1"/>
          <p:nvPr/>
        </p:nvSpPr>
        <p:spPr>
          <a:xfrm>
            <a:off x="442100" y="12758255"/>
            <a:ext cx="21971001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>
                <a:solidFill>
                  <a:srgbClr val="5E5E5E"/>
                </a:solidFill>
              </a:defRPr>
            </a:pPr>
            <a:r>
              <a:rPr i="0">
                <a:latin typeface="+mn-lt"/>
                <a:ea typeface="+mn-ea"/>
                <a:cs typeface="+mn-cs"/>
                <a:sym typeface="Helvetica Neue"/>
              </a:rPr>
              <a:t>Mante and Susillo et al. </a:t>
            </a:r>
            <a:r>
              <a:t>Context-dependent computation by recurrent dynamics in prefrontal cortex (2013)</a:t>
            </a:r>
          </a:p>
        </p:txBody>
      </p:sp>
      <p:grpSp>
        <p:nvGrpSpPr>
          <p:cNvPr id="356" name="Group"/>
          <p:cNvGrpSpPr/>
          <p:nvPr/>
        </p:nvGrpSpPr>
        <p:grpSpPr>
          <a:xfrm>
            <a:off x="8697330" y="2800868"/>
            <a:ext cx="15270943" cy="10202099"/>
            <a:chOff x="0" y="0"/>
            <a:chExt cx="15270942" cy="10202098"/>
          </a:xfrm>
        </p:grpSpPr>
        <p:grpSp>
          <p:nvGrpSpPr>
            <p:cNvPr id="346" name="Group"/>
            <p:cNvGrpSpPr/>
            <p:nvPr/>
          </p:nvGrpSpPr>
          <p:grpSpPr>
            <a:xfrm>
              <a:off x="1353841" y="0"/>
              <a:ext cx="13917102" cy="10202099"/>
              <a:chOff x="0" y="0"/>
              <a:chExt cx="13917100" cy="10202098"/>
            </a:xfrm>
          </p:grpSpPr>
          <p:pic>
            <p:nvPicPr>
              <p:cNvPr id="342" name="41586_2013_Article_BFnature12742_Fig9_ESM.jpeg" descr="41586_2013_Article_BFnature12742_Fig9_ESM.jpe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rcRect l="13464" t="0" r="46581" b="1243"/>
              <a:stretch>
                <a:fillRect/>
              </a:stretch>
            </p:blipFill>
            <p:spPr>
              <a:xfrm>
                <a:off x="2516843" y="0"/>
                <a:ext cx="11400258" cy="102020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343" name="Rectangle"/>
              <p:cNvSpPr/>
              <p:nvPr/>
            </p:nvSpPr>
            <p:spPr>
              <a:xfrm>
                <a:off x="0" y="830835"/>
                <a:ext cx="721448" cy="68907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defRPr i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"/>
                  </a:defRPr>
                </a:pPr>
              </a:p>
            </p:txBody>
          </p:sp>
          <p:sp>
            <p:nvSpPr>
              <p:cNvPr id="344" name="Rectangle"/>
              <p:cNvSpPr/>
              <p:nvPr/>
            </p:nvSpPr>
            <p:spPr>
              <a:xfrm>
                <a:off x="0" y="2988534"/>
                <a:ext cx="721448" cy="68907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defRPr i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"/>
                  </a:defRPr>
                </a:pPr>
              </a:p>
            </p:txBody>
          </p:sp>
          <p:sp>
            <p:nvSpPr>
              <p:cNvPr id="345" name="Rectangle"/>
              <p:cNvSpPr/>
              <p:nvPr/>
            </p:nvSpPr>
            <p:spPr>
              <a:xfrm>
                <a:off x="0" y="4996014"/>
                <a:ext cx="721448" cy="68907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defRPr i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"/>
                  </a:defRPr>
                </a:pPr>
              </a:p>
            </p:txBody>
          </p:sp>
        </p:grpSp>
        <p:pic>
          <p:nvPicPr>
            <p:cNvPr id="347" name="41586_2013_Article_BFnature12742_Fig9_ESM.jpeg" descr="41586_2013_Article_BFnature12742_Fig9_ESM.jpe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14824" t="0" r="79659" b="89843"/>
            <a:stretch>
              <a:fillRect/>
            </a:stretch>
          </p:blipFill>
          <p:spPr>
            <a:xfrm>
              <a:off x="4318422" y="87697"/>
              <a:ext cx="1573881" cy="104919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8" name="41586_2013_Article_BFnature12742_Fig9_ESM.jpeg" descr="41586_2013_Article_BFnature12742_Fig9_ESM.jpe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7442" t="0" r="87515" b="89843"/>
            <a:stretch>
              <a:fillRect/>
            </a:stretch>
          </p:blipFill>
          <p:spPr>
            <a:xfrm>
              <a:off x="2298227" y="87697"/>
              <a:ext cx="1438605" cy="104919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9" name="41586_2013_Article_BFnature12742_Fig9_ESM.jpeg" descr="41586_2013_Article_BFnature12742_Fig9_ESM.jpe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22245" t="2309" r="72238" b="87533"/>
            <a:stretch>
              <a:fillRect/>
            </a:stretch>
          </p:blipFill>
          <p:spPr>
            <a:xfrm>
              <a:off x="6473950" y="278197"/>
              <a:ext cx="1573882" cy="104919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55" name="Group"/>
            <p:cNvGrpSpPr/>
            <p:nvPr/>
          </p:nvGrpSpPr>
          <p:grpSpPr>
            <a:xfrm>
              <a:off x="0" y="920315"/>
              <a:ext cx="4006680" cy="8737248"/>
              <a:chOff x="0" y="0"/>
              <a:chExt cx="4006679" cy="8737247"/>
            </a:xfrm>
          </p:grpSpPr>
          <p:pic>
            <p:nvPicPr>
              <p:cNvPr id="350" name="41586_2013_Article_BFnature12742_Fig9_ESM.jpeg" descr="41586_2013_Article_BFnature12742_Fig9_ESM.jpe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rcRect l="0" t="8698" r="85957" b="7380"/>
              <a:stretch>
                <a:fillRect/>
              </a:stretch>
            </p:blipFill>
            <p:spPr>
              <a:xfrm>
                <a:off x="0" y="67775"/>
                <a:ext cx="4006680" cy="866947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351" name="Rectangle"/>
              <p:cNvSpPr/>
              <p:nvPr/>
            </p:nvSpPr>
            <p:spPr>
              <a:xfrm>
                <a:off x="1324883" y="0"/>
                <a:ext cx="721449" cy="68907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defRPr i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"/>
                  </a:defRPr>
                </a:pPr>
              </a:p>
            </p:txBody>
          </p:sp>
          <p:sp>
            <p:nvSpPr>
              <p:cNvPr id="352" name="Rectangle"/>
              <p:cNvSpPr/>
              <p:nvPr/>
            </p:nvSpPr>
            <p:spPr>
              <a:xfrm>
                <a:off x="1324883" y="2157698"/>
                <a:ext cx="721449" cy="68907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defRPr i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"/>
                  </a:defRPr>
                </a:pPr>
              </a:p>
            </p:txBody>
          </p:sp>
          <p:sp>
            <p:nvSpPr>
              <p:cNvPr id="353" name="Rectangle"/>
              <p:cNvSpPr/>
              <p:nvPr/>
            </p:nvSpPr>
            <p:spPr>
              <a:xfrm>
                <a:off x="1324883" y="4165178"/>
                <a:ext cx="721449" cy="68907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defRPr i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"/>
                  </a:defRPr>
                </a:pPr>
              </a:p>
            </p:txBody>
          </p:sp>
          <p:sp>
            <p:nvSpPr>
              <p:cNvPr id="354" name="Rectangle"/>
              <p:cNvSpPr/>
              <p:nvPr/>
            </p:nvSpPr>
            <p:spPr>
              <a:xfrm>
                <a:off x="1324883" y="6460421"/>
                <a:ext cx="721449" cy="68907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defRPr i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"/>
                  </a:defRPr>
                </a:pPr>
              </a:p>
            </p:txBody>
          </p:sp>
        </p:grpSp>
      </p:grpSp>
      <p:grpSp>
        <p:nvGrpSpPr>
          <p:cNvPr id="359" name="Group"/>
          <p:cNvGrpSpPr/>
          <p:nvPr/>
        </p:nvGrpSpPr>
        <p:grpSpPr>
          <a:xfrm>
            <a:off x="13825356" y="1536348"/>
            <a:ext cx="10059077" cy="1782396"/>
            <a:chOff x="-1270000" y="-423807"/>
            <a:chExt cx="10059076" cy="1782395"/>
          </a:xfrm>
        </p:grpSpPr>
        <p:pic>
          <p:nvPicPr>
            <p:cNvPr id="357" name="41586_2013_Article_BFnature12742_Fig2_HTML.jpeg" descr="41586_2013_Article_BFnature12742_Fig2_HTML.jpeg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3745" t="44620" r="73965" b="44620"/>
            <a:stretch>
              <a:fillRect/>
            </a:stretch>
          </p:blipFill>
          <p:spPr>
            <a:xfrm>
              <a:off x="3925674" y="-423808"/>
              <a:ext cx="4863403" cy="17823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58" name="41586_2013_Article_BFnature12742_Fig2_HTML.jpeg" descr="41586_2013_Article_BFnature12742_Fig2_HTML.jpeg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74301" t="44797" r="4498" b="44797"/>
            <a:stretch>
              <a:fillRect/>
            </a:stretch>
          </p:blipFill>
          <p:spPr>
            <a:xfrm>
              <a:off x="-1270000" y="-315858"/>
              <a:ext cx="4147906" cy="15455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18658" y="8215484"/>
            <a:ext cx="5357814" cy="4107657"/>
          </a:xfrm>
          <a:prstGeom prst="rect">
            <a:avLst/>
          </a:prstGeom>
          <a:ln w="12700">
            <a:miter lim="400000"/>
          </a:ln>
        </p:spPr>
      </p:pic>
      <p:pic>
        <p:nvPicPr>
          <p:cNvPr id="36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28492" y="6552895"/>
            <a:ext cx="1512779" cy="1031171"/>
          </a:xfrm>
          <a:prstGeom prst="rect">
            <a:avLst/>
          </a:prstGeom>
          <a:ln w="12700">
            <a:miter lim="400000"/>
          </a:ln>
        </p:spPr>
      </p:pic>
      <p:sp>
        <p:nvSpPr>
          <p:cNvPr id="363" name="Line"/>
          <p:cNvSpPr/>
          <p:nvPr/>
        </p:nvSpPr>
        <p:spPr>
          <a:xfrm>
            <a:off x="3135379" y="7229169"/>
            <a:ext cx="935199" cy="1236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38" h="21600" fill="norm" stroke="1" extrusionOk="0">
                <a:moveTo>
                  <a:pt x="15761" y="21600"/>
                </a:moveTo>
                <a:cubicBezTo>
                  <a:pt x="17210" y="19926"/>
                  <a:pt x="18412" y="18211"/>
                  <a:pt x="19359" y="16466"/>
                </a:cubicBezTo>
                <a:cubicBezTo>
                  <a:pt x="20763" y="13879"/>
                  <a:pt x="21600" y="11193"/>
                  <a:pt x="20269" y="8596"/>
                </a:cubicBezTo>
                <a:cubicBezTo>
                  <a:pt x="17991" y="4148"/>
                  <a:pt x="9992" y="755"/>
                  <a:pt x="0" y="0"/>
                </a:cubicBezTo>
              </a:path>
            </a:pathLst>
          </a:custGeom>
          <a:ln w="50800">
            <a:solidFill>
              <a:srgbClr val="000000"/>
            </a:solidFill>
            <a:custDash>
              <a:ds d="200000" sp="200000"/>
            </a:custDash>
            <a:miter lim="400000"/>
            <a:headEnd type="oval"/>
            <a:tailEnd type="oval"/>
          </a:ln>
        </p:spPr>
        <p:txBody>
          <a:bodyPr lIns="71437" tIns="71437" rIns="71437" bIns="71437" anchor="ctr"/>
          <a:lstStyle/>
          <a:p>
            <a:pPr algn="ctr">
              <a:defRPr i="0" sz="32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pic>
        <p:nvPicPr>
          <p:cNvPr id="364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3298" y="3103932"/>
            <a:ext cx="7224534" cy="3063136"/>
          </a:xfrm>
          <a:prstGeom prst="rect">
            <a:avLst/>
          </a:prstGeom>
          <a:ln w="12700">
            <a:miter lim="400000"/>
          </a:ln>
        </p:spPr>
      </p:pic>
      <p:sp>
        <p:nvSpPr>
          <p:cNvPr id="365" name="Mixed selectivity in PFC"/>
          <p:cNvSpPr txBox="1"/>
          <p:nvPr/>
        </p:nvSpPr>
        <p:spPr>
          <a:xfrm>
            <a:off x="3523643" y="967426"/>
            <a:ext cx="22514092" cy="1113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6400">
                <a:latin typeface="+mn-lt"/>
                <a:ea typeface="+mn-ea"/>
                <a:cs typeface="+mn-cs"/>
                <a:sym typeface="Helvetica Neue"/>
              </a:defRPr>
            </a:pPr>
            <a:r>
              <a:rPr b="1"/>
              <a:t>Mixed selectivity</a:t>
            </a:r>
            <a:r>
              <a:t> in PFC</a:t>
            </a:r>
          </a:p>
        </p:txBody>
      </p:sp>
      <p:sp>
        <p:nvSpPr>
          <p:cNvPr id="366" name="Mante and Susillo et al. Context-dependent computation by recurrent dynamics in prefrontal cortex (2013)"/>
          <p:cNvSpPr txBox="1"/>
          <p:nvPr/>
        </p:nvSpPr>
        <p:spPr>
          <a:xfrm>
            <a:off x="442100" y="12758255"/>
            <a:ext cx="21971001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>
                <a:solidFill>
                  <a:srgbClr val="5E5E5E"/>
                </a:solidFill>
              </a:defRPr>
            </a:pPr>
            <a:r>
              <a:rPr i="0">
                <a:latin typeface="+mn-lt"/>
                <a:ea typeface="+mn-ea"/>
                <a:cs typeface="+mn-cs"/>
                <a:sym typeface="Helvetica Neue"/>
              </a:rPr>
              <a:t>Mante and Susillo et al. </a:t>
            </a:r>
            <a:r>
              <a:t>Context-dependent computation by recurrent dynamics in prefrontal cortex (2013)</a:t>
            </a:r>
          </a:p>
        </p:txBody>
      </p:sp>
      <p:grpSp>
        <p:nvGrpSpPr>
          <p:cNvPr id="381" name="Group"/>
          <p:cNvGrpSpPr/>
          <p:nvPr/>
        </p:nvGrpSpPr>
        <p:grpSpPr>
          <a:xfrm>
            <a:off x="8697330" y="5365586"/>
            <a:ext cx="6148519" cy="4107657"/>
            <a:chOff x="0" y="0"/>
            <a:chExt cx="6148517" cy="4107656"/>
          </a:xfrm>
        </p:grpSpPr>
        <p:grpSp>
          <p:nvGrpSpPr>
            <p:cNvPr id="371" name="Group"/>
            <p:cNvGrpSpPr/>
            <p:nvPr/>
          </p:nvGrpSpPr>
          <p:grpSpPr>
            <a:xfrm>
              <a:off x="545095" y="0"/>
              <a:ext cx="5603423" cy="4107657"/>
              <a:chOff x="0" y="0"/>
              <a:chExt cx="5603422" cy="4107656"/>
            </a:xfrm>
          </p:grpSpPr>
          <p:pic>
            <p:nvPicPr>
              <p:cNvPr id="367" name="41586_2013_Article_BFnature12742_Fig9_ESM.jpeg" descr="41586_2013_Article_BFnature12742_Fig9_ESM.jpe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rcRect l="13464" t="0" r="46581" b="1243"/>
              <a:stretch>
                <a:fillRect/>
              </a:stretch>
            </p:blipFill>
            <p:spPr>
              <a:xfrm>
                <a:off x="1013352" y="0"/>
                <a:ext cx="4590071" cy="410765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368" name="Rectangle"/>
              <p:cNvSpPr/>
              <p:nvPr/>
            </p:nvSpPr>
            <p:spPr>
              <a:xfrm>
                <a:off x="0" y="334518"/>
                <a:ext cx="290476" cy="27744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defRPr i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"/>
                  </a:defRPr>
                </a:pPr>
              </a:p>
            </p:txBody>
          </p:sp>
          <p:sp>
            <p:nvSpPr>
              <p:cNvPr id="369" name="Rectangle"/>
              <p:cNvSpPr/>
              <p:nvPr/>
            </p:nvSpPr>
            <p:spPr>
              <a:xfrm>
                <a:off x="0" y="1203269"/>
                <a:ext cx="290476" cy="27744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defRPr i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"/>
                  </a:defRPr>
                </a:pPr>
              </a:p>
            </p:txBody>
          </p:sp>
          <p:sp>
            <p:nvSpPr>
              <p:cNvPr id="370" name="Rectangle"/>
              <p:cNvSpPr/>
              <p:nvPr/>
            </p:nvSpPr>
            <p:spPr>
              <a:xfrm>
                <a:off x="0" y="2011538"/>
                <a:ext cx="290476" cy="27744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defRPr i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"/>
                  </a:defRPr>
                </a:pPr>
              </a:p>
            </p:txBody>
          </p:sp>
        </p:grpSp>
        <p:pic>
          <p:nvPicPr>
            <p:cNvPr id="372" name="41586_2013_Article_BFnature12742_Fig9_ESM.jpeg" descr="41586_2013_Article_BFnature12742_Fig9_ESM.jpe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14824" t="0" r="79659" b="89843"/>
            <a:stretch>
              <a:fillRect/>
            </a:stretch>
          </p:blipFill>
          <p:spPr>
            <a:xfrm>
              <a:off x="1738720" y="35309"/>
              <a:ext cx="633690" cy="4224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3" name="41586_2013_Article_BFnature12742_Fig9_ESM.jpeg" descr="41586_2013_Article_BFnature12742_Fig9_ESM.jpe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7442" t="0" r="87515" b="89843"/>
            <a:stretch>
              <a:fillRect/>
            </a:stretch>
          </p:blipFill>
          <p:spPr>
            <a:xfrm>
              <a:off x="925332" y="35309"/>
              <a:ext cx="579223" cy="4224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4" name="41586_2013_Article_BFnature12742_Fig9_ESM.jpeg" descr="41586_2013_Article_BFnature12742_Fig9_ESM.jpe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22246" t="2309" r="72238" b="87533"/>
            <a:stretch>
              <a:fillRect/>
            </a:stretch>
          </p:blipFill>
          <p:spPr>
            <a:xfrm>
              <a:off x="2606597" y="112010"/>
              <a:ext cx="633691" cy="4224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80" name="Group"/>
            <p:cNvGrpSpPr/>
            <p:nvPr/>
          </p:nvGrpSpPr>
          <p:grpSpPr>
            <a:xfrm>
              <a:off x="0" y="370545"/>
              <a:ext cx="1613204" cy="3517866"/>
              <a:chOff x="0" y="0"/>
              <a:chExt cx="1613203" cy="3517865"/>
            </a:xfrm>
          </p:grpSpPr>
          <p:pic>
            <p:nvPicPr>
              <p:cNvPr id="375" name="41586_2013_Article_BFnature12742_Fig9_ESM.jpeg" descr="41586_2013_Article_BFnature12742_Fig9_ESM.jpe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rcRect l="0" t="8698" r="85957" b="7380"/>
              <a:stretch>
                <a:fillRect/>
              </a:stretch>
            </p:blipFill>
            <p:spPr>
              <a:xfrm>
                <a:off x="0" y="27288"/>
                <a:ext cx="1613204" cy="34905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376" name="Rectangle"/>
              <p:cNvSpPr/>
              <p:nvPr/>
            </p:nvSpPr>
            <p:spPr>
              <a:xfrm>
                <a:off x="533435" y="0"/>
                <a:ext cx="290477" cy="27744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defRPr i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"/>
                  </a:defRPr>
                </a:pPr>
              </a:p>
            </p:txBody>
          </p:sp>
          <p:sp>
            <p:nvSpPr>
              <p:cNvPr id="377" name="Rectangle"/>
              <p:cNvSpPr/>
              <p:nvPr/>
            </p:nvSpPr>
            <p:spPr>
              <a:xfrm>
                <a:off x="533435" y="868751"/>
                <a:ext cx="290477" cy="27744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defRPr i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"/>
                  </a:defRPr>
                </a:pPr>
              </a:p>
            </p:txBody>
          </p:sp>
          <p:sp>
            <p:nvSpPr>
              <p:cNvPr id="378" name="Rectangle"/>
              <p:cNvSpPr/>
              <p:nvPr/>
            </p:nvSpPr>
            <p:spPr>
              <a:xfrm>
                <a:off x="533435" y="1677019"/>
                <a:ext cx="290477" cy="27744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defRPr i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"/>
                  </a:defRPr>
                </a:pPr>
              </a:p>
            </p:txBody>
          </p:sp>
          <p:sp>
            <p:nvSpPr>
              <p:cNvPr id="379" name="Rectangle"/>
              <p:cNvSpPr/>
              <p:nvPr/>
            </p:nvSpPr>
            <p:spPr>
              <a:xfrm>
                <a:off x="533435" y="2601150"/>
                <a:ext cx="290477" cy="27744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defRPr i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"/>
                  </a:defRPr>
                </a:pPr>
              </a:p>
            </p:txBody>
          </p:sp>
        </p:grpSp>
      </p:grpSp>
      <p:sp>
        <p:nvSpPr>
          <p:cNvPr id="382" name="Motion…"/>
          <p:cNvSpPr txBox="1"/>
          <p:nvPr/>
        </p:nvSpPr>
        <p:spPr>
          <a:xfrm>
            <a:off x="20800958" y="4810500"/>
            <a:ext cx="2008328" cy="1461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2438338">
              <a:lnSpc>
                <a:spcPct val="90000"/>
              </a:lnSpc>
              <a:spcBef>
                <a:spcPts val="4500"/>
              </a:spcBef>
              <a:defRPr i="0" sz="4800"/>
            </a:pPr>
            <a:r>
              <a:t>Motion </a:t>
            </a:r>
          </a:p>
          <a:p>
            <a:pPr algn="l" defTabSz="2438338">
              <a:lnSpc>
                <a:spcPct val="90000"/>
              </a:lnSpc>
              <a:defRPr i="0" sz="4800"/>
            </a:pPr>
            <a:r>
              <a:t>context</a:t>
            </a:r>
          </a:p>
        </p:txBody>
      </p:sp>
      <p:sp>
        <p:nvSpPr>
          <p:cNvPr id="383" name="Color…"/>
          <p:cNvSpPr txBox="1"/>
          <p:nvPr/>
        </p:nvSpPr>
        <p:spPr>
          <a:xfrm>
            <a:off x="20800958" y="9230100"/>
            <a:ext cx="1961389" cy="1461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2438338">
              <a:lnSpc>
                <a:spcPct val="90000"/>
              </a:lnSpc>
              <a:defRPr i="0" sz="4800"/>
            </a:pPr>
            <a:r>
              <a:t>Color</a:t>
            </a:r>
          </a:p>
          <a:p>
            <a:pPr algn="l" defTabSz="2438338">
              <a:lnSpc>
                <a:spcPct val="90000"/>
              </a:lnSpc>
              <a:defRPr i="0" sz="4800"/>
            </a:pPr>
            <a:r>
              <a:t>context</a:t>
            </a:r>
          </a:p>
        </p:txBody>
      </p:sp>
      <p:sp>
        <p:nvSpPr>
          <p:cNvPr id="395" name="Connection Line"/>
          <p:cNvSpPr/>
          <p:nvPr/>
        </p:nvSpPr>
        <p:spPr>
          <a:xfrm>
            <a:off x="14114160" y="10975419"/>
            <a:ext cx="2158532" cy="14723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88" fill="norm" stroke="1" extrusionOk="0">
                <a:moveTo>
                  <a:pt x="21600" y="6265"/>
                </a:moveTo>
                <a:cubicBezTo>
                  <a:pt x="13792" y="21600"/>
                  <a:pt x="6592" y="19512"/>
                  <a:pt x="0" y="0"/>
                </a:cubicBezTo>
              </a:path>
            </a:pathLst>
          </a:custGeom>
          <a:ln w="635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85" name="Dimensionality…"/>
          <p:cNvSpPr txBox="1"/>
          <p:nvPr/>
        </p:nvSpPr>
        <p:spPr>
          <a:xfrm>
            <a:off x="14052583" y="10149763"/>
            <a:ext cx="2505965" cy="1046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ctr"/>
            <a:r>
              <a:t>Dimensionality </a:t>
            </a:r>
          </a:p>
          <a:p>
            <a:pPr algn="ctr"/>
            <a:r>
              <a:t>reduction</a:t>
            </a:r>
          </a:p>
        </p:txBody>
      </p:sp>
      <p:grpSp>
        <p:nvGrpSpPr>
          <p:cNvPr id="391" name="Group"/>
          <p:cNvGrpSpPr/>
          <p:nvPr/>
        </p:nvGrpSpPr>
        <p:grpSpPr>
          <a:xfrm>
            <a:off x="16006605" y="4008184"/>
            <a:ext cx="3907554" cy="7118588"/>
            <a:chOff x="0" y="0"/>
            <a:chExt cx="3907552" cy="7118587"/>
          </a:xfrm>
        </p:grpSpPr>
        <p:grpSp>
          <p:nvGrpSpPr>
            <p:cNvPr id="389" name="Group"/>
            <p:cNvGrpSpPr/>
            <p:nvPr/>
          </p:nvGrpSpPr>
          <p:grpSpPr>
            <a:xfrm>
              <a:off x="0" y="0"/>
              <a:ext cx="3907553" cy="7118588"/>
              <a:chOff x="0" y="0"/>
              <a:chExt cx="3907552" cy="7118587"/>
            </a:xfrm>
          </p:grpSpPr>
          <p:sp>
            <p:nvSpPr>
              <p:cNvPr id="386" name="Rectangle"/>
              <p:cNvSpPr/>
              <p:nvPr/>
            </p:nvSpPr>
            <p:spPr>
              <a:xfrm>
                <a:off x="0" y="4636685"/>
                <a:ext cx="1270000" cy="93477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825500">
                  <a:defRPr i="0"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pic>
            <p:nvPicPr>
              <p:cNvPr id="387" name="41586_2013_Article_BFnature12742_Fig2_HTML.jpeg" descr="41586_2013_Article_BFnature12742_Fig2_HTML.jpeg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rcRect l="64408" t="0" r="0" b="0"/>
              <a:stretch>
                <a:fillRect/>
              </a:stretch>
            </p:blipFill>
            <p:spPr>
              <a:xfrm>
                <a:off x="570227" y="0"/>
                <a:ext cx="3337326" cy="711858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388" name="Rectangle"/>
              <p:cNvSpPr/>
              <p:nvPr/>
            </p:nvSpPr>
            <p:spPr>
              <a:xfrm>
                <a:off x="0" y="4636685"/>
                <a:ext cx="1270000" cy="93477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825500">
                  <a:defRPr i="0"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  <p:sp>
          <p:nvSpPr>
            <p:cNvPr id="390" name="Rectangle"/>
            <p:cNvSpPr/>
            <p:nvPr/>
          </p:nvSpPr>
          <p:spPr>
            <a:xfrm>
              <a:off x="418603" y="4207596"/>
              <a:ext cx="1085880" cy="656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defRPr i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</a:p>
          </p:txBody>
        </p:sp>
      </p:grpSp>
      <p:grpSp>
        <p:nvGrpSpPr>
          <p:cNvPr id="394" name="Group"/>
          <p:cNvGrpSpPr/>
          <p:nvPr/>
        </p:nvGrpSpPr>
        <p:grpSpPr>
          <a:xfrm>
            <a:off x="13825356" y="1536348"/>
            <a:ext cx="10059077" cy="1782396"/>
            <a:chOff x="-1270000" y="-423807"/>
            <a:chExt cx="10059076" cy="1782395"/>
          </a:xfrm>
        </p:grpSpPr>
        <p:pic>
          <p:nvPicPr>
            <p:cNvPr id="392" name="41586_2013_Article_BFnature12742_Fig2_HTML.jpeg" descr="41586_2013_Article_BFnature12742_Fig2_HTML.jpeg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3745" t="44620" r="73965" b="44620"/>
            <a:stretch>
              <a:fillRect/>
            </a:stretch>
          </p:blipFill>
          <p:spPr>
            <a:xfrm>
              <a:off x="3925674" y="-423808"/>
              <a:ext cx="4863403" cy="17823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93" name="41586_2013_Article_BFnature12742_Fig2_HTML.jpeg" descr="41586_2013_Article_BFnature12742_Fig2_HTML.jpeg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74301" t="44797" r="4498" b="44797"/>
            <a:stretch>
              <a:fillRect/>
            </a:stretch>
          </p:blipFill>
          <p:spPr>
            <a:xfrm>
              <a:off x="-1270000" y="-315858"/>
              <a:ext cx="4147906" cy="15455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advClick="1" p14:dur="1000">
        <p159:morph option="byObject"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18658" y="8215484"/>
            <a:ext cx="5357814" cy="4107657"/>
          </a:xfrm>
          <a:prstGeom prst="rect">
            <a:avLst/>
          </a:prstGeom>
          <a:ln w="12700">
            <a:miter lim="400000"/>
          </a:ln>
        </p:spPr>
      </p:pic>
      <p:pic>
        <p:nvPicPr>
          <p:cNvPr id="39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28492" y="6552895"/>
            <a:ext cx="1512779" cy="1031171"/>
          </a:xfrm>
          <a:prstGeom prst="rect">
            <a:avLst/>
          </a:prstGeom>
          <a:ln w="12700">
            <a:miter lim="400000"/>
          </a:ln>
        </p:spPr>
      </p:pic>
      <p:sp>
        <p:nvSpPr>
          <p:cNvPr id="399" name="Line"/>
          <p:cNvSpPr/>
          <p:nvPr/>
        </p:nvSpPr>
        <p:spPr>
          <a:xfrm>
            <a:off x="3135379" y="7229169"/>
            <a:ext cx="935199" cy="1236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38" h="21600" fill="norm" stroke="1" extrusionOk="0">
                <a:moveTo>
                  <a:pt x="15761" y="21600"/>
                </a:moveTo>
                <a:cubicBezTo>
                  <a:pt x="17210" y="19926"/>
                  <a:pt x="18412" y="18211"/>
                  <a:pt x="19359" y="16466"/>
                </a:cubicBezTo>
                <a:cubicBezTo>
                  <a:pt x="20763" y="13879"/>
                  <a:pt x="21600" y="11193"/>
                  <a:pt x="20269" y="8596"/>
                </a:cubicBezTo>
                <a:cubicBezTo>
                  <a:pt x="17991" y="4148"/>
                  <a:pt x="9992" y="755"/>
                  <a:pt x="0" y="0"/>
                </a:cubicBezTo>
              </a:path>
            </a:pathLst>
          </a:custGeom>
          <a:ln w="50800">
            <a:solidFill>
              <a:srgbClr val="000000"/>
            </a:solidFill>
            <a:custDash>
              <a:ds d="200000" sp="200000"/>
            </a:custDash>
            <a:miter lim="400000"/>
            <a:headEnd type="oval"/>
            <a:tailEnd type="oval"/>
          </a:ln>
        </p:spPr>
        <p:txBody>
          <a:bodyPr lIns="71437" tIns="71437" rIns="71437" bIns="71437" anchor="ctr"/>
          <a:lstStyle/>
          <a:p>
            <a:pPr algn="ctr">
              <a:defRPr i="0" sz="32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pic>
        <p:nvPicPr>
          <p:cNvPr id="400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3298" y="3103932"/>
            <a:ext cx="7224534" cy="3063136"/>
          </a:xfrm>
          <a:prstGeom prst="rect">
            <a:avLst/>
          </a:prstGeom>
          <a:ln w="12700">
            <a:miter lim="400000"/>
          </a:ln>
        </p:spPr>
      </p:pic>
      <p:sp>
        <p:nvSpPr>
          <p:cNvPr id="401" name="Mixed selectivity in PFC"/>
          <p:cNvSpPr txBox="1"/>
          <p:nvPr/>
        </p:nvSpPr>
        <p:spPr>
          <a:xfrm>
            <a:off x="3523643" y="967426"/>
            <a:ext cx="22514092" cy="1113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6400">
                <a:latin typeface="+mn-lt"/>
                <a:ea typeface="+mn-ea"/>
                <a:cs typeface="+mn-cs"/>
                <a:sym typeface="Helvetica Neue"/>
              </a:defRPr>
            </a:pPr>
            <a:r>
              <a:rPr b="1"/>
              <a:t>Mixed selectivity</a:t>
            </a:r>
            <a:r>
              <a:t> in PFC</a:t>
            </a:r>
          </a:p>
        </p:txBody>
      </p:sp>
      <p:sp>
        <p:nvSpPr>
          <p:cNvPr id="402" name="Mante and Susillo et al. Context-dependent computation by recurrent dynamics in prefrontal cortex (2013)"/>
          <p:cNvSpPr txBox="1"/>
          <p:nvPr/>
        </p:nvSpPr>
        <p:spPr>
          <a:xfrm>
            <a:off x="442100" y="12758255"/>
            <a:ext cx="21971001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>
                <a:solidFill>
                  <a:srgbClr val="5E5E5E"/>
                </a:solidFill>
              </a:defRPr>
            </a:pPr>
            <a:r>
              <a:rPr i="0">
                <a:latin typeface="+mn-lt"/>
                <a:ea typeface="+mn-ea"/>
                <a:cs typeface="+mn-cs"/>
                <a:sym typeface="Helvetica Neue"/>
              </a:rPr>
              <a:t>Mante and Susillo et al. </a:t>
            </a:r>
            <a:r>
              <a:t>Context-dependent computation by recurrent dynamics in prefrontal cortex (2013)</a:t>
            </a:r>
          </a:p>
        </p:txBody>
      </p:sp>
      <p:sp>
        <p:nvSpPr>
          <p:cNvPr id="403" name="Motion…"/>
          <p:cNvSpPr txBox="1"/>
          <p:nvPr/>
        </p:nvSpPr>
        <p:spPr>
          <a:xfrm>
            <a:off x="20800958" y="4810500"/>
            <a:ext cx="2008328" cy="1461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2438338">
              <a:lnSpc>
                <a:spcPct val="90000"/>
              </a:lnSpc>
              <a:spcBef>
                <a:spcPts val="4500"/>
              </a:spcBef>
              <a:defRPr i="0" sz="4800"/>
            </a:pPr>
            <a:r>
              <a:t>Motion </a:t>
            </a:r>
          </a:p>
          <a:p>
            <a:pPr algn="l" defTabSz="2438338">
              <a:lnSpc>
                <a:spcPct val="90000"/>
              </a:lnSpc>
              <a:defRPr i="0" sz="4800"/>
            </a:pPr>
            <a:r>
              <a:t>context</a:t>
            </a:r>
          </a:p>
        </p:txBody>
      </p:sp>
      <p:sp>
        <p:nvSpPr>
          <p:cNvPr id="404" name="Color…"/>
          <p:cNvSpPr txBox="1"/>
          <p:nvPr/>
        </p:nvSpPr>
        <p:spPr>
          <a:xfrm>
            <a:off x="20800958" y="9230100"/>
            <a:ext cx="1961389" cy="1461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2438338">
              <a:lnSpc>
                <a:spcPct val="90000"/>
              </a:lnSpc>
              <a:defRPr i="0" sz="4800"/>
            </a:pPr>
            <a:r>
              <a:t>Color</a:t>
            </a:r>
          </a:p>
          <a:p>
            <a:pPr algn="l" defTabSz="2438338">
              <a:lnSpc>
                <a:spcPct val="90000"/>
              </a:lnSpc>
              <a:defRPr i="0" sz="4800"/>
            </a:pPr>
            <a:r>
              <a:t>context</a:t>
            </a:r>
          </a:p>
        </p:txBody>
      </p:sp>
      <p:grpSp>
        <p:nvGrpSpPr>
          <p:cNvPr id="417" name="Group"/>
          <p:cNvGrpSpPr/>
          <p:nvPr/>
        </p:nvGrpSpPr>
        <p:grpSpPr>
          <a:xfrm>
            <a:off x="12442487" y="4008184"/>
            <a:ext cx="7471672" cy="7118588"/>
            <a:chOff x="493396" y="0"/>
            <a:chExt cx="7471671" cy="7118587"/>
          </a:xfrm>
        </p:grpSpPr>
        <p:grpSp>
          <p:nvGrpSpPr>
            <p:cNvPr id="408" name="Group"/>
            <p:cNvGrpSpPr/>
            <p:nvPr/>
          </p:nvGrpSpPr>
          <p:grpSpPr>
            <a:xfrm>
              <a:off x="4057515" y="0"/>
              <a:ext cx="3907553" cy="7118588"/>
              <a:chOff x="0" y="0"/>
              <a:chExt cx="3907552" cy="7118587"/>
            </a:xfrm>
          </p:grpSpPr>
          <p:sp>
            <p:nvSpPr>
              <p:cNvPr id="405" name="Rectangle"/>
              <p:cNvSpPr/>
              <p:nvPr/>
            </p:nvSpPr>
            <p:spPr>
              <a:xfrm>
                <a:off x="0" y="4636685"/>
                <a:ext cx="1270000" cy="93477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825500">
                  <a:defRPr i="0"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pic>
            <p:nvPicPr>
              <p:cNvPr id="406" name="41586_2013_Article_BFnature12742_Fig2_HTML.jpeg" descr="41586_2013_Article_BFnature12742_Fig2_HTML.jpe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rcRect l="64408" t="0" r="0" b="0"/>
              <a:stretch>
                <a:fillRect/>
              </a:stretch>
            </p:blipFill>
            <p:spPr>
              <a:xfrm>
                <a:off x="570227" y="0"/>
                <a:ext cx="3337326" cy="711858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07" name="Rectangle"/>
              <p:cNvSpPr/>
              <p:nvPr/>
            </p:nvSpPr>
            <p:spPr>
              <a:xfrm>
                <a:off x="0" y="4636685"/>
                <a:ext cx="1270000" cy="93477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825500">
                  <a:defRPr i="0"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  <p:grpSp>
          <p:nvGrpSpPr>
            <p:cNvPr id="415" name="Group"/>
            <p:cNvGrpSpPr/>
            <p:nvPr/>
          </p:nvGrpSpPr>
          <p:grpSpPr>
            <a:xfrm>
              <a:off x="493396" y="0"/>
              <a:ext cx="4619078" cy="7118588"/>
              <a:chOff x="493396" y="0"/>
              <a:chExt cx="4619077" cy="7118587"/>
            </a:xfrm>
          </p:grpSpPr>
          <p:pic>
            <p:nvPicPr>
              <p:cNvPr id="409" name="41586_2013_Article_BFnature12742_Fig2_HTML.jpeg" descr="41586_2013_Article_BFnature12742_Fig2_HTML.jpe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rcRect l="0" t="0" r="62610" b="0"/>
              <a:stretch>
                <a:fillRect/>
              </a:stretch>
            </p:blipFill>
            <p:spPr>
              <a:xfrm>
                <a:off x="493396" y="0"/>
                <a:ext cx="3505937" cy="711858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10" name="Rectangle"/>
              <p:cNvSpPr/>
              <p:nvPr/>
            </p:nvSpPr>
            <p:spPr>
              <a:xfrm>
                <a:off x="3274057" y="240064"/>
                <a:ext cx="1270001" cy="122958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825500">
                  <a:defRPr i="0"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11" name="Rectangle"/>
              <p:cNvSpPr/>
              <p:nvPr/>
            </p:nvSpPr>
            <p:spPr>
              <a:xfrm>
                <a:off x="3734936" y="1130124"/>
                <a:ext cx="1270001" cy="122958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825500">
                  <a:defRPr i="0"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12" name="Rectangle"/>
              <p:cNvSpPr/>
              <p:nvPr/>
            </p:nvSpPr>
            <p:spPr>
              <a:xfrm>
                <a:off x="3734936" y="2251595"/>
                <a:ext cx="1270001" cy="122958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825500">
                  <a:defRPr i="0"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13" name="Rectangle"/>
              <p:cNvSpPr/>
              <p:nvPr/>
            </p:nvSpPr>
            <p:spPr>
              <a:xfrm>
                <a:off x="3842473" y="3342340"/>
                <a:ext cx="1270001" cy="122958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825500">
                  <a:defRPr i="0"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14" name="Rectangle"/>
              <p:cNvSpPr/>
              <p:nvPr/>
            </p:nvSpPr>
            <p:spPr>
              <a:xfrm>
                <a:off x="3734936" y="5554557"/>
                <a:ext cx="1270001" cy="146838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825500">
                  <a:defRPr i="0"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  <p:sp>
          <p:nvSpPr>
            <p:cNvPr id="416" name="Rectangle"/>
            <p:cNvSpPr/>
            <p:nvPr/>
          </p:nvSpPr>
          <p:spPr>
            <a:xfrm>
              <a:off x="4476119" y="4207596"/>
              <a:ext cx="1085879" cy="656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defRPr i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</a:p>
          </p:txBody>
        </p:sp>
      </p:grpSp>
      <p:grpSp>
        <p:nvGrpSpPr>
          <p:cNvPr id="420" name="Group"/>
          <p:cNvGrpSpPr/>
          <p:nvPr/>
        </p:nvGrpSpPr>
        <p:grpSpPr>
          <a:xfrm>
            <a:off x="13825356" y="1536348"/>
            <a:ext cx="10059077" cy="1782396"/>
            <a:chOff x="-1270000" y="-423807"/>
            <a:chExt cx="10059076" cy="1782395"/>
          </a:xfrm>
        </p:grpSpPr>
        <p:pic>
          <p:nvPicPr>
            <p:cNvPr id="418" name="41586_2013_Article_BFnature12742_Fig2_HTML.jpeg" descr="41586_2013_Article_BFnature12742_Fig2_HTML.jpe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3745" t="44620" r="73965" b="44620"/>
            <a:stretch>
              <a:fillRect/>
            </a:stretch>
          </p:blipFill>
          <p:spPr>
            <a:xfrm>
              <a:off x="3925674" y="-423808"/>
              <a:ext cx="4863403" cy="17823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9" name="41586_2013_Article_BFnature12742_Fig2_HTML.jpeg" descr="41586_2013_Article_BFnature12742_Fig2_HTML.jpe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74301" t="44797" r="4498" b="44797"/>
            <a:stretch>
              <a:fillRect/>
            </a:stretch>
          </p:blipFill>
          <p:spPr>
            <a:xfrm>
              <a:off x="-1270000" y="-315858"/>
              <a:ext cx="4147906" cy="15455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How to model complicated tasks?"/>
          <p:cNvSpPr txBox="1"/>
          <p:nvPr/>
        </p:nvSpPr>
        <p:spPr>
          <a:xfrm>
            <a:off x="3523643" y="969050"/>
            <a:ext cx="22514092" cy="110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6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How to model complicated tasks?</a:t>
            </a:r>
          </a:p>
        </p:txBody>
      </p:sp>
      <p:sp>
        <p:nvSpPr>
          <p:cNvPr id="423" name="Mante and Susillo et al. Context-dependent computation by recurrent dynamics in prefrontal cortex (2013)"/>
          <p:cNvSpPr txBox="1"/>
          <p:nvPr/>
        </p:nvSpPr>
        <p:spPr>
          <a:xfrm>
            <a:off x="442100" y="13139255"/>
            <a:ext cx="21971001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i="0">
                <a:solidFill>
                  <a:srgbClr val="5E5E5E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/>
            <a:r>
              <a:t>Mante and Susillo et al. Context-dependent computation by recurrent dynamics in prefrontal cortex (2013)</a:t>
            </a:r>
          </a:p>
        </p:txBody>
      </p:sp>
      <p:pic>
        <p:nvPicPr>
          <p:cNvPr id="424" name="Screenshot 2025-04-09 at 17.34.04.png" descr="Screenshot 2025-04-09 at 17.34.0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32431" y="5294337"/>
            <a:ext cx="13024037" cy="4629530"/>
          </a:xfrm>
          <a:prstGeom prst="rect">
            <a:avLst/>
          </a:prstGeom>
          <a:ln w="12700">
            <a:miter lim="400000"/>
          </a:ln>
        </p:spPr>
      </p:pic>
      <p:sp>
        <p:nvSpPr>
          <p:cNvPr id="425" name="Equation"/>
          <p:cNvSpPr txBox="1"/>
          <p:nvPr/>
        </p:nvSpPr>
        <p:spPr>
          <a:xfrm>
            <a:off x="11907816" y="9241783"/>
            <a:ext cx="538621" cy="39056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i="0"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6700" i="1">
                      <a:solidFill>
                        <a:srgbClr val="B41700"/>
                      </a:solidFill>
                      <a:latin typeface="Cambria Math" panose="02040503050406030204" pitchFamily="18" charset="0"/>
                    </a:rPr>
                    <m:t>w</m:t>
                  </m:r>
                </m:oMath>
              </m:oMathPara>
            </a14:m>
            <a:endParaRPr sz="6700">
              <a:solidFill>
                <a:srgbClr val="B51700"/>
              </a:solidFill>
            </a:endParaRPr>
          </a:p>
        </p:txBody>
      </p:sp>
      <p:sp>
        <p:nvSpPr>
          <p:cNvPr id="426" name="Equation"/>
          <p:cNvSpPr txBox="1"/>
          <p:nvPr/>
        </p:nvSpPr>
        <p:spPr>
          <a:xfrm>
            <a:off x="10408763" y="9983224"/>
            <a:ext cx="403328" cy="38460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i="0"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6700" i="1">
                      <a:solidFill>
                        <a:srgbClr val="98185E"/>
                      </a:solidFill>
                      <a:latin typeface="Cambria Math" panose="02040503050406030204" pitchFamily="18" charset="0"/>
                    </a:rPr>
                    <m:t>x</m:t>
                  </m:r>
                </m:oMath>
              </m:oMathPara>
            </a14:m>
            <a:endParaRPr sz="6700">
              <a:solidFill>
                <a:srgbClr val="99195E"/>
              </a:solidFill>
            </a:endParaRPr>
          </a:p>
        </p:txBody>
      </p:sp>
      <p:sp>
        <p:nvSpPr>
          <p:cNvPr id="427" name="Equation"/>
          <p:cNvSpPr txBox="1"/>
          <p:nvPr/>
        </p:nvSpPr>
        <p:spPr>
          <a:xfrm>
            <a:off x="13373763" y="9813201"/>
            <a:ext cx="2813852" cy="72465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i="0"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6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6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6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p>
                      <m:r>
                        <a:rPr xmlns:a="http://schemas.openxmlformats.org/drawingml/2006/main" sz="6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p>
                  </m:sSup>
                  <m:r>
                    <a:rPr xmlns:a="http://schemas.openxmlformats.org/drawingml/2006/main" sz="6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w</m:t>
                  </m:r>
                </m:oMath>
              </m:oMathPara>
            </a14:m>
            <a:endParaRPr sz="67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How to model complicated tasks?"/>
          <p:cNvSpPr txBox="1"/>
          <p:nvPr/>
        </p:nvSpPr>
        <p:spPr>
          <a:xfrm>
            <a:off x="3523643" y="969050"/>
            <a:ext cx="22514092" cy="110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6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How to model complicated tasks?</a:t>
            </a:r>
          </a:p>
        </p:txBody>
      </p:sp>
      <p:sp>
        <p:nvSpPr>
          <p:cNvPr id="430" name="Mante and Susillo et al. Context-dependent computation by recurrent dynamics in prefrontal cortex (2013)"/>
          <p:cNvSpPr txBox="1"/>
          <p:nvPr/>
        </p:nvSpPr>
        <p:spPr>
          <a:xfrm>
            <a:off x="442100" y="13139255"/>
            <a:ext cx="21971001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i="0">
                <a:solidFill>
                  <a:srgbClr val="5E5E5E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/>
            <a:r>
              <a:t>Mante and Susillo et al. Context-dependent computation by recurrent dynamics in prefrontal cortex (2013)</a:t>
            </a:r>
          </a:p>
        </p:txBody>
      </p:sp>
      <p:pic>
        <p:nvPicPr>
          <p:cNvPr id="431" name="Screenshot 2025-04-09 at 17.34.04.png" descr="Screenshot 2025-04-09 at 17.34.0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4162" y="5294337"/>
            <a:ext cx="13024037" cy="4629530"/>
          </a:xfrm>
          <a:prstGeom prst="rect">
            <a:avLst/>
          </a:prstGeom>
          <a:ln w="12700">
            <a:miter lim="400000"/>
          </a:ln>
        </p:spPr>
      </p:pic>
      <p:sp>
        <p:nvSpPr>
          <p:cNvPr id="432" name="Equation"/>
          <p:cNvSpPr txBox="1"/>
          <p:nvPr/>
        </p:nvSpPr>
        <p:spPr>
          <a:xfrm>
            <a:off x="14675822" y="6822471"/>
            <a:ext cx="4458262" cy="89851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i="0" sz="1800"/>
            </a:pPr>
            <a14:m>
              <m:oMathPara>
                <m:oMathParaPr>
                  <m:jc m:val="centerGroup"/>
                </m:oMathParaPr>
                <m:oMath>
                  <m:r>
                    <m:rPr>
                      <m:scr m:val="script"/>
                    </m:rPr>
                    <a:rPr xmlns:a="http://schemas.openxmlformats.org/drawingml/2006/main" sz="6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6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6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6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6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6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sSup>
                    <m:e>
                      <m:r>
                        <a:rPr xmlns:a="http://schemas.openxmlformats.org/drawingml/2006/main" sz="6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r>
                        <a:rPr xmlns:a="http://schemas.openxmlformats.org/drawingml/2006/main" sz="6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</m:oMath>
              </m:oMathPara>
            </a14:m>
            <a:endParaRPr sz="6700"/>
          </a:p>
        </p:txBody>
      </p:sp>
      <p:sp>
        <p:nvSpPr>
          <p:cNvPr id="433" name="Equation"/>
          <p:cNvSpPr txBox="1"/>
          <p:nvPr/>
        </p:nvSpPr>
        <p:spPr>
          <a:xfrm>
            <a:off x="7351228" y="9241783"/>
            <a:ext cx="538621" cy="39056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i="0"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6700" i="1">
                      <a:solidFill>
                        <a:srgbClr val="B41700"/>
                      </a:solidFill>
                      <a:latin typeface="Cambria Math" panose="02040503050406030204" pitchFamily="18" charset="0"/>
                    </a:rPr>
                    <m:t>w</m:t>
                  </m:r>
                </m:oMath>
              </m:oMathPara>
            </a14:m>
            <a:endParaRPr sz="6700">
              <a:solidFill>
                <a:srgbClr val="B51700"/>
              </a:solidFill>
            </a:endParaRPr>
          </a:p>
        </p:txBody>
      </p:sp>
      <p:sp>
        <p:nvSpPr>
          <p:cNvPr id="434" name="Equation"/>
          <p:cNvSpPr txBox="1"/>
          <p:nvPr/>
        </p:nvSpPr>
        <p:spPr>
          <a:xfrm>
            <a:off x="5852176" y="9983224"/>
            <a:ext cx="403327" cy="38460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i="0"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6700" i="1">
                      <a:solidFill>
                        <a:srgbClr val="98185E"/>
                      </a:solidFill>
                      <a:latin typeface="Cambria Math" panose="02040503050406030204" pitchFamily="18" charset="0"/>
                    </a:rPr>
                    <m:t>x</m:t>
                  </m:r>
                </m:oMath>
              </m:oMathPara>
            </a14:m>
            <a:endParaRPr sz="6700">
              <a:solidFill>
                <a:srgbClr val="99195E"/>
              </a:solidFill>
            </a:endParaRPr>
          </a:p>
        </p:txBody>
      </p:sp>
      <p:sp>
        <p:nvSpPr>
          <p:cNvPr id="435" name="Equation"/>
          <p:cNvSpPr txBox="1"/>
          <p:nvPr/>
        </p:nvSpPr>
        <p:spPr>
          <a:xfrm>
            <a:off x="8817827" y="10119995"/>
            <a:ext cx="2813852" cy="72465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i="0"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6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6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6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p>
                      <m:r>
                        <a:rPr xmlns:a="http://schemas.openxmlformats.org/drawingml/2006/main" sz="6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p>
                  </m:sSup>
                  <m:r>
                    <a:rPr xmlns:a="http://schemas.openxmlformats.org/drawingml/2006/main" sz="6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w</m:t>
                  </m:r>
                </m:oMath>
              </m:oMathPara>
            </a14:m>
            <a:endParaRPr sz="67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advClick="1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What is working memory?…"/>
          <p:cNvSpPr txBox="1"/>
          <p:nvPr/>
        </p:nvSpPr>
        <p:spPr>
          <a:xfrm>
            <a:off x="4712649" y="6941989"/>
            <a:ext cx="5379276" cy="1960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marL="595312" indent="-595312" algn="l">
              <a:buSzPct val="100000"/>
              <a:buAutoNum type="arabicPeriod" startAt="1"/>
            </a:pPr>
            <a:r>
              <a:rPr>
                <a:solidFill>
                  <a:srgbClr val="FFFFFF"/>
                </a:solidFill>
              </a:rPr>
              <a:t>What is working memory?</a:t>
            </a:r>
          </a:p>
          <a:p>
            <a:pPr marL="595312" indent="-595312" algn="l">
              <a:buSzPct val="100000"/>
              <a:buAutoNum type="arabicPeriod" startAt="1"/>
            </a:pPr>
            <a:r>
              <a:t>Task-trained neural networks </a:t>
            </a:r>
          </a:p>
          <a:p>
            <a:pPr marL="595312" indent="-595312" algn="l">
              <a:buSzPct val="100000"/>
              <a:buAutoNum type="arabicPeriod" startAt="1"/>
            </a:pPr>
            <a:r>
              <a:t>Data-trained neural networks </a:t>
            </a:r>
          </a:p>
        </p:txBody>
      </p:sp>
      <p:sp>
        <p:nvSpPr>
          <p:cNvPr id="182" name="Motivation: Bottom up vs top-down approach"/>
          <p:cNvSpPr txBox="1"/>
          <p:nvPr/>
        </p:nvSpPr>
        <p:spPr>
          <a:xfrm>
            <a:off x="5419632" y="6917901"/>
            <a:ext cx="7313423" cy="589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Motivation: Bottom up vs top-down approach</a:t>
            </a:r>
          </a:p>
        </p:txBody>
      </p:sp>
      <p:grpSp>
        <p:nvGrpSpPr>
          <p:cNvPr id="186" name="Group"/>
          <p:cNvGrpSpPr/>
          <p:nvPr/>
        </p:nvGrpSpPr>
        <p:grpSpPr>
          <a:xfrm>
            <a:off x="4899659" y="11428179"/>
            <a:ext cx="1337876" cy="1270001"/>
            <a:chOff x="0" y="1443861"/>
            <a:chExt cx="1337875" cy="1270000"/>
          </a:xfrm>
        </p:grpSpPr>
        <p:sp>
          <p:nvSpPr>
            <p:cNvPr id="183" name="Joao Barbosa…"/>
            <p:cNvSpPr/>
            <p:nvPr/>
          </p:nvSpPr>
          <p:spPr>
            <a:xfrm>
              <a:off x="67875" y="144386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algn="l">
                <a:defRPr b="1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t>Joao Barbosa </a:t>
              </a:r>
              <a:endParaRPr b="0">
                <a:latin typeface="+mj-lt"/>
                <a:ea typeface="+mj-ea"/>
                <a:cs typeface="+mj-cs"/>
                <a:sym typeface="Helvetica Neue Thin"/>
              </a:endParaRPr>
            </a:p>
            <a:p>
              <a:pPr algn="l"/>
              <a:r>
                <a:t>Institute for Neuromodulation &amp; NeuroSpin</a:t>
              </a:r>
            </a:p>
            <a:p>
              <a:pPr algn="l"/>
            </a:p>
            <a:p>
              <a:pPr lvl="1" algn="l"/>
              <a:r>
                <a:t>  joao.barbosa@inserm.fr</a:t>
              </a:r>
            </a:p>
            <a:p>
              <a:pPr lvl="1" algn="l">
                <a:defRPr b="1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b="0">
                  <a:latin typeface="+mj-lt"/>
                  <a:ea typeface="+mj-ea"/>
                  <a:cs typeface="+mj-cs"/>
                  <a:sym typeface="Helvetica Neue Thin"/>
                </a:rPr>
                <a:t>  jbarbosa.org</a:t>
              </a:r>
              <a:endParaRPr b="0">
                <a:latin typeface="+mj-lt"/>
                <a:ea typeface="+mj-ea"/>
                <a:cs typeface="+mj-cs"/>
                <a:sym typeface="Helvetica Neue Thin"/>
              </a:endParaRPr>
            </a:p>
          </p:txBody>
        </p:sp>
        <p:pic>
          <p:nvPicPr>
            <p:cNvPr id="184" name="web-icon-logo-A6B586D114-seeklogo.com_.png" descr="web-icon-logo-A6B586D114-seeklogo.com_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1996700"/>
              <a:ext cx="442451" cy="4424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5" name="64774-computer-gmail-email-icons-png-image-high-quality.png" descr="64774-computer-gmail-email-icons-png-image-high-quality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1494272"/>
              <a:ext cx="440653" cy="4424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87" name="Neural network models:…"/>
          <p:cNvSpPr txBox="1"/>
          <p:nvPr/>
        </p:nvSpPr>
        <p:spPr>
          <a:xfrm>
            <a:off x="4913573" y="4991071"/>
            <a:ext cx="9104961" cy="1422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b="1" sz="4200">
                <a:latin typeface="+mn-lt"/>
                <a:ea typeface="+mn-ea"/>
                <a:cs typeface="+mn-cs"/>
                <a:sym typeface="Helvetica Neue"/>
              </a:defRPr>
            </a:pPr>
            <a:r>
              <a:t>Neural network models:</a:t>
            </a:r>
          </a:p>
          <a:p>
            <a:pPr algn="l">
              <a:defRPr sz="4200"/>
            </a:pPr>
            <a:r>
              <a:t>Inferring network models from (task)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How to model complicated tasks?"/>
          <p:cNvSpPr txBox="1"/>
          <p:nvPr/>
        </p:nvSpPr>
        <p:spPr>
          <a:xfrm>
            <a:off x="3523643" y="969050"/>
            <a:ext cx="22514092" cy="110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6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How to model complicated tasks?</a:t>
            </a:r>
          </a:p>
        </p:txBody>
      </p:sp>
      <p:sp>
        <p:nvSpPr>
          <p:cNvPr id="438" name="Mante and Susillo et al. Context-dependent computation by recurrent dynamics in prefrontal cortex (2013)"/>
          <p:cNvSpPr txBox="1"/>
          <p:nvPr/>
        </p:nvSpPr>
        <p:spPr>
          <a:xfrm>
            <a:off x="442100" y="13139255"/>
            <a:ext cx="21971001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i="0">
                <a:solidFill>
                  <a:srgbClr val="5E5E5E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/>
            <a:r>
              <a:t>Mante and Susillo et al. Context-dependent computation by recurrent dynamics in prefrontal cortex (2013)</a:t>
            </a:r>
          </a:p>
        </p:txBody>
      </p:sp>
      <p:pic>
        <p:nvPicPr>
          <p:cNvPr id="439" name="Screenshot 2025-04-09 at 17.34.04.png" descr="Screenshot 2025-04-09 at 17.34.0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4162" y="5294337"/>
            <a:ext cx="13024037" cy="4629530"/>
          </a:xfrm>
          <a:prstGeom prst="rect">
            <a:avLst/>
          </a:prstGeom>
          <a:ln w="12700">
            <a:miter lim="400000"/>
          </a:ln>
        </p:spPr>
      </p:pic>
      <p:sp>
        <p:nvSpPr>
          <p:cNvPr id="440" name="minimize with backprop!"/>
          <p:cNvSpPr txBox="1"/>
          <p:nvPr>
            <p:ph type="title"/>
          </p:nvPr>
        </p:nvSpPr>
        <p:spPr>
          <a:xfrm>
            <a:off x="8293120" y="9404925"/>
            <a:ext cx="15609094" cy="3036095"/>
          </a:xfrm>
          <a:prstGeom prst="rect">
            <a:avLst/>
          </a:prstGeom>
        </p:spPr>
        <p:txBody>
          <a:bodyPr/>
          <a:lstStyle/>
          <a:p>
            <a:pPr lvl="1" indent="228600" algn="ctr" defTabSz="821531">
              <a:lnSpc>
                <a:spcPct val="100000"/>
              </a:lnSpc>
              <a:defRPr b="0" spc="0" sz="5800">
                <a:solidFill>
                  <a:schemeClr val="accent5">
                    <a:lumOff val="-29866"/>
                  </a:schemeClr>
                </a:solidFill>
                <a:latin typeface="+mj-lt"/>
                <a:ea typeface="+mj-ea"/>
                <a:cs typeface="+mj-cs"/>
                <a:sym typeface="Helvetica Neue Thin"/>
              </a:defRPr>
            </a:pPr>
            <a:r>
              <a:t>minimize with backprop!</a:t>
            </a:r>
          </a:p>
        </p:txBody>
      </p:sp>
      <p:sp>
        <p:nvSpPr>
          <p:cNvPr id="441" name="Line"/>
          <p:cNvSpPr/>
          <p:nvPr/>
        </p:nvSpPr>
        <p:spPr>
          <a:xfrm>
            <a:off x="17095364" y="8813968"/>
            <a:ext cx="1" cy="1109899"/>
          </a:xfrm>
          <a:prstGeom prst="line">
            <a:avLst/>
          </a:prstGeom>
          <a:ln w="63500">
            <a:solidFill>
              <a:schemeClr val="accent5">
                <a:lumOff val="-29866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 algn="ctr">
              <a:defRPr i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442" name="Equation"/>
          <p:cNvSpPr txBox="1"/>
          <p:nvPr/>
        </p:nvSpPr>
        <p:spPr>
          <a:xfrm>
            <a:off x="7351228" y="9241783"/>
            <a:ext cx="538621" cy="39056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i="0"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6700" i="1">
                      <a:solidFill>
                        <a:srgbClr val="B41700"/>
                      </a:solidFill>
                      <a:latin typeface="Cambria Math" panose="02040503050406030204" pitchFamily="18" charset="0"/>
                    </a:rPr>
                    <m:t>w</m:t>
                  </m:r>
                </m:oMath>
              </m:oMathPara>
            </a14:m>
            <a:endParaRPr sz="6700">
              <a:solidFill>
                <a:srgbClr val="B51700"/>
              </a:solidFill>
            </a:endParaRPr>
          </a:p>
        </p:txBody>
      </p:sp>
      <p:sp>
        <p:nvSpPr>
          <p:cNvPr id="443" name="Equation"/>
          <p:cNvSpPr txBox="1"/>
          <p:nvPr/>
        </p:nvSpPr>
        <p:spPr>
          <a:xfrm>
            <a:off x="5852176" y="9983224"/>
            <a:ext cx="403327" cy="38460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i="0"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6700" i="1">
                      <a:solidFill>
                        <a:srgbClr val="98185E"/>
                      </a:solidFill>
                      <a:latin typeface="Cambria Math" panose="02040503050406030204" pitchFamily="18" charset="0"/>
                    </a:rPr>
                    <m:t>x</m:t>
                  </m:r>
                </m:oMath>
              </m:oMathPara>
            </a14:m>
            <a:endParaRPr sz="6700">
              <a:solidFill>
                <a:srgbClr val="99195E"/>
              </a:solidFill>
            </a:endParaRPr>
          </a:p>
        </p:txBody>
      </p:sp>
      <p:sp>
        <p:nvSpPr>
          <p:cNvPr id="444" name="Equation"/>
          <p:cNvSpPr txBox="1"/>
          <p:nvPr/>
        </p:nvSpPr>
        <p:spPr>
          <a:xfrm>
            <a:off x="14675822" y="6822471"/>
            <a:ext cx="4458262" cy="89851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i="0" sz="1800"/>
            </a:pPr>
            <a14:m>
              <m:oMathPara>
                <m:oMathParaPr>
                  <m:jc m:val="centerGroup"/>
                </m:oMathParaPr>
                <m:oMath>
                  <m:r>
                    <m:rPr>
                      <m:scr m:val="script"/>
                    </m:rPr>
                    <a:rPr xmlns:a="http://schemas.openxmlformats.org/drawingml/2006/main" sz="6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6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6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6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6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6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sSup>
                    <m:e>
                      <m:r>
                        <a:rPr xmlns:a="http://schemas.openxmlformats.org/drawingml/2006/main" sz="6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r>
                        <a:rPr xmlns:a="http://schemas.openxmlformats.org/drawingml/2006/main" sz="6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</m:oMath>
              </m:oMathPara>
            </a14:m>
            <a:endParaRPr sz="67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Mante and Susillo et al. Context-dependent computation by recurrent dynamics in prefrontal cortex (2013)"/>
          <p:cNvSpPr txBox="1"/>
          <p:nvPr/>
        </p:nvSpPr>
        <p:spPr>
          <a:xfrm>
            <a:off x="442100" y="12758255"/>
            <a:ext cx="21971001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>
                <a:solidFill>
                  <a:srgbClr val="5E5E5E"/>
                </a:solidFill>
              </a:defRPr>
            </a:pPr>
            <a:r>
              <a:rPr i="0">
                <a:latin typeface="+mn-lt"/>
                <a:ea typeface="+mn-ea"/>
                <a:cs typeface="+mn-cs"/>
                <a:sym typeface="Helvetica Neue"/>
              </a:rPr>
              <a:t>Mante and Susillo et al. </a:t>
            </a:r>
            <a:r>
              <a:t>Context-dependent computation by recurrent dynamics in prefrontal cortex (2013)</a:t>
            </a:r>
          </a:p>
        </p:txBody>
      </p:sp>
      <p:sp>
        <p:nvSpPr>
          <p:cNvPr id="447" name="Motion…"/>
          <p:cNvSpPr txBox="1"/>
          <p:nvPr/>
        </p:nvSpPr>
        <p:spPr>
          <a:xfrm>
            <a:off x="20800958" y="4810500"/>
            <a:ext cx="2008328" cy="1461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2438338">
              <a:lnSpc>
                <a:spcPct val="90000"/>
              </a:lnSpc>
              <a:spcBef>
                <a:spcPts val="4500"/>
              </a:spcBef>
              <a:defRPr i="0" sz="4800"/>
            </a:pPr>
            <a:r>
              <a:t>Motion </a:t>
            </a:r>
          </a:p>
          <a:p>
            <a:pPr algn="l" defTabSz="2438338">
              <a:lnSpc>
                <a:spcPct val="90000"/>
              </a:lnSpc>
              <a:defRPr i="0" sz="4800"/>
            </a:pPr>
            <a:r>
              <a:t>context</a:t>
            </a:r>
          </a:p>
        </p:txBody>
      </p:sp>
      <p:sp>
        <p:nvSpPr>
          <p:cNvPr id="448" name="Color…"/>
          <p:cNvSpPr txBox="1"/>
          <p:nvPr/>
        </p:nvSpPr>
        <p:spPr>
          <a:xfrm>
            <a:off x="20800958" y="9230100"/>
            <a:ext cx="1961389" cy="1461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2438338">
              <a:lnSpc>
                <a:spcPct val="90000"/>
              </a:lnSpc>
              <a:defRPr i="0" sz="4800"/>
            </a:pPr>
            <a:r>
              <a:t>Color</a:t>
            </a:r>
          </a:p>
          <a:p>
            <a:pPr algn="l" defTabSz="2438338">
              <a:lnSpc>
                <a:spcPct val="90000"/>
              </a:lnSpc>
              <a:defRPr i="0" sz="4800"/>
            </a:pPr>
            <a:r>
              <a:t>context</a:t>
            </a:r>
          </a:p>
        </p:txBody>
      </p:sp>
      <p:sp>
        <p:nvSpPr>
          <p:cNvPr id="449" name="PFC"/>
          <p:cNvSpPr txBox="1"/>
          <p:nvPr/>
        </p:nvSpPr>
        <p:spPr>
          <a:xfrm>
            <a:off x="15466828" y="1703651"/>
            <a:ext cx="22514091" cy="1109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b="1" sz="6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 b="0"/>
            </a:pPr>
            <a:r>
              <a:rPr b="1"/>
              <a:t>PFC</a:t>
            </a:r>
          </a:p>
        </p:txBody>
      </p:sp>
      <p:sp>
        <p:nvSpPr>
          <p:cNvPr id="450" name="RNN"/>
          <p:cNvSpPr txBox="1"/>
          <p:nvPr/>
        </p:nvSpPr>
        <p:spPr>
          <a:xfrm>
            <a:off x="4811787" y="1901741"/>
            <a:ext cx="22514092" cy="110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b="1" sz="6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 b="0"/>
            </a:pPr>
            <a:r>
              <a:rPr b="1"/>
              <a:t>RNN</a:t>
            </a:r>
          </a:p>
        </p:txBody>
      </p:sp>
      <p:grpSp>
        <p:nvGrpSpPr>
          <p:cNvPr id="458" name="Group"/>
          <p:cNvGrpSpPr/>
          <p:nvPr/>
        </p:nvGrpSpPr>
        <p:grpSpPr>
          <a:xfrm>
            <a:off x="6201524" y="3564115"/>
            <a:ext cx="4054614" cy="7595429"/>
            <a:chOff x="0" y="0"/>
            <a:chExt cx="4054612" cy="7595428"/>
          </a:xfrm>
        </p:grpSpPr>
        <p:pic>
          <p:nvPicPr>
            <p:cNvPr id="451" name="41586_2013_Article_BFnature12742_Fig5_HTML.jpeg" descr="41586_2013_Article_BFnature12742_Fig5_HTML.jpe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63866" t="0" r="0" b="0"/>
            <a:stretch>
              <a:fillRect/>
            </a:stretch>
          </p:blipFill>
          <p:spPr>
            <a:xfrm>
              <a:off x="483355" y="411296"/>
              <a:ext cx="3571258" cy="71841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52" name="Rectangle"/>
            <p:cNvSpPr/>
            <p:nvPr/>
          </p:nvSpPr>
          <p:spPr>
            <a:xfrm>
              <a:off x="0" y="668354"/>
              <a:ext cx="1085879" cy="679636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defRPr i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</a:p>
          </p:txBody>
        </p:sp>
        <p:sp>
          <p:nvSpPr>
            <p:cNvPr id="453" name="Rectangle"/>
            <p:cNvSpPr/>
            <p:nvPr/>
          </p:nvSpPr>
          <p:spPr>
            <a:xfrm>
              <a:off x="167728" y="4994768"/>
              <a:ext cx="1085880" cy="93478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defRPr i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</a:p>
          </p:txBody>
        </p:sp>
        <p:sp>
          <p:nvSpPr>
            <p:cNvPr id="454" name="Square"/>
            <p:cNvSpPr/>
            <p:nvPr/>
          </p:nvSpPr>
          <p:spPr>
            <a:xfrm>
              <a:off x="337641" y="935390"/>
              <a:ext cx="943797" cy="93478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defRPr i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</a:p>
          </p:txBody>
        </p:sp>
        <p:sp>
          <p:nvSpPr>
            <p:cNvPr id="455" name="Square"/>
            <p:cNvSpPr/>
            <p:nvPr/>
          </p:nvSpPr>
          <p:spPr>
            <a:xfrm>
              <a:off x="238770" y="1084553"/>
              <a:ext cx="943796" cy="93478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defRPr i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</a:p>
          </p:txBody>
        </p:sp>
        <p:sp>
          <p:nvSpPr>
            <p:cNvPr id="456" name="Square"/>
            <p:cNvSpPr/>
            <p:nvPr/>
          </p:nvSpPr>
          <p:spPr>
            <a:xfrm>
              <a:off x="712983" y="0"/>
              <a:ext cx="943797" cy="93477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defRPr i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</a:p>
          </p:txBody>
        </p:sp>
        <p:sp>
          <p:nvSpPr>
            <p:cNvPr id="457" name="Rectangle"/>
            <p:cNvSpPr/>
            <p:nvPr/>
          </p:nvSpPr>
          <p:spPr>
            <a:xfrm>
              <a:off x="1173437" y="4617391"/>
              <a:ext cx="298436" cy="23198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defRPr i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</a:p>
          </p:txBody>
        </p:sp>
      </p:grpSp>
      <p:grpSp>
        <p:nvGrpSpPr>
          <p:cNvPr id="464" name="Group"/>
          <p:cNvGrpSpPr/>
          <p:nvPr/>
        </p:nvGrpSpPr>
        <p:grpSpPr>
          <a:xfrm>
            <a:off x="886778" y="3975412"/>
            <a:ext cx="5129515" cy="7184132"/>
            <a:chOff x="0" y="0"/>
            <a:chExt cx="5129513" cy="7184131"/>
          </a:xfrm>
        </p:grpSpPr>
        <p:pic>
          <p:nvPicPr>
            <p:cNvPr id="459" name="41586_2013_Article_BFnature12742_Fig5_HTML.jpeg" descr="41586_2013_Article_BFnature12742_Fig5_HTML.jpe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63224" b="0"/>
            <a:stretch>
              <a:fillRect/>
            </a:stretch>
          </p:blipFill>
          <p:spPr>
            <a:xfrm>
              <a:off x="790908" y="0"/>
              <a:ext cx="3634704" cy="718413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60" name="Rectangle"/>
            <p:cNvSpPr/>
            <p:nvPr/>
          </p:nvSpPr>
          <p:spPr>
            <a:xfrm>
              <a:off x="4043635" y="73038"/>
              <a:ext cx="1085879" cy="298519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defRPr i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</a:p>
          </p:txBody>
        </p:sp>
        <p:sp>
          <p:nvSpPr>
            <p:cNvPr id="461" name="Rectangle"/>
            <p:cNvSpPr/>
            <p:nvPr/>
          </p:nvSpPr>
          <p:spPr>
            <a:xfrm>
              <a:off x="3554518" y="262139"/>
              <a:ext cx="1085880" cy="93477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defRPr i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</a:p>
          </p:txBody>
        </p:sp>
        <p:sp>
          <p:nvSpPr>
            <p:cNvPr id="462" name="Rectangle"/>
            <p:cNvSpPr/>
            <p:nvPr/>
          </p:nvSpPr>
          <p:spPr>
            <a:xfrm>
              <a:off x="4043635" y="5892472"/>
              <a:ext cx="1085879" cy="127119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defRPr i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</a:p>
          </p:txBody>
        </p:sp>
        <p:sp>
          <p:nvSpPr>
            <p:cNvPr id="463" name="Rectangle"/>
            <p:cNvSpPr/>
            <p:nvPr/>
          </p:nvSpPr>
          <p:spPr>
            <a:xfrm>
              <a:off x="0" y="3626095"/>
              <a:ext cx="1085879" cy="127119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defRPr i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</a:p>
          </p:txBody>
        </p:sp>
      </p:grpSp>
      <p:sp>
        <p:nvSpPr>
          <p:cNvPr id="465" name="Rectangle"/>
          <p:cNvSpPr/>
          <p:nvPr/>
        </p:nvSpPr>
        <p:spPr>
          <a:xfrm>
            <a:off x="886778" y="3012846"/>
            <a:ext cx="1085880" cy="12711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i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466" name="Rectangle"/>
          <p:cNvSpPr/>
          <p:nvPr/>
        </p:nvSpPr>
        <p:spPr>
          <a:xfrm>
            <a:off x="11843212" y="3376814"/>
            <a:ext cx="1085880" cy="127119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i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467" name="Rectangle"/>
          <p:cNvSpPr/>
          <p:nvPr/>
        </p:nvSpPr>
        <p:spPr>
          <a:xfrm>
            <a:off x="11843212" y="8215780"/>
            <a:ext cx="1085880" cy="65691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i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grpSp>
        <p:nvGrpSpPr>
          <p:cNvPr id="480" name="Group"/>
          <p:cNvGrpSpPr/>
          <p:nvPr/>
        </p:nvGrpSpPr>
        <p:grpSpPr>
          <a:xfrm>
            <a:off x="12442487" y="4008184"/>
            <a:ext cx="7471672" cy="7118588"/>
            <a:chOff x="493396" y="0"/>
            <a:chExt cx="7471671" cy="7118587"/>
          </a:xfrm>
        </p:grpSpPr>
        <p:grpSp>
          <p:nvGrpSpPr>
            <p:cNvPr id="471" name="Group"/>
            <p:cNvGrpSpPr/>
            <p:nvPr/>
          </p:nvGrpSpPr>
          <p:grpSpPr>
            <a:xfrm>
              <a:off x="4057515" y="0"/>
              <a:ext cx="3907553" cy="7118588"/>
              <a:chOff x="0" y="0"/>
              <a:chExt cx="3907552" cy="7118587"/>
            </a:xfrm>
          </p:grpSpPr>
          <p:sp>
            <p:nvSpPr>
              <p:cNvPr id="468" name="Rectangle"/>
              <p:cNvSpPr/>
              <p:nvPr/>
            </p:nvSpPr>
            <p:spPr>
              <a:xfrm>
                <a:off x="0" y="4636685"/>
                <a:ext cx="1270000" cy="93477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825500">
                  <a:defRPr i="0"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pic>
            <p:nvPicPr>
              <p:cNvPr id="469" name="41586_2013_Article_BFnature12742_Fig2_HTML.jpeg" descr="41586_2013_Article_BFnature12742_Fig2_HTML.jpe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64408" t="0" r="0" b="0"/>
              <a:stretch>
                <a:fillRect/>
              </a:stretch>
            </p:blipFill>
            <p:spPr>
              <a:xfrm>
                <a:off x="570227" y="0"/>
                <a:ext cx="3337326" cy="711858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70" name="Rectangle"/>
              <p:cNvSpPr/>
              <p:nvPr/>
            </p:nvSpPr>
            <p:spPr>
              <a:xfrm>
                <a:off x="0" y="4636685"/>
                <a:ext cx="1270000" cy="93477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825500">
                  <a:defRPr i="0"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  <p:grpSp>
          <p:nvGrpSpPr>
            <p:cNvPr id="478" name="Group"/>
            <p:cNvGrpSpPr/>
            <p:nvPr/>
          </p:nvGrpSpPr>
          <p:grpSpPr>
            <a:xfrm>
              <a:off x="493396" y="0"/>
              <a:ext cx="4619078" cy="7118588"/>
              <a:chOff x="493396" y="0"/>
              <a:chExt cx="4619077" cy="7118587"/>
            </a:xfrm>
          </p:grpSpPr>
          <p:pic>
            <p:nvPicPr>
              <p:cNvPr id="472" name="41586_2013_Article_BFnature12742_Fig2_HTML.jpeg" descr="41586_2013_Article_BFnature12742_Fig2_HTML.jpe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rcRect l="0" t="0" r="62610" b="0"/>
              <a:stretch>
                <a:fillRect/>
              </a:stretch>
            </p:blipFill>
            <p:spPr>
              <a:xfrm>
                <a:off x="493396" y="0"/>
                <a:ext cx="3505937" cy="711858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73" name="Rectangle"/>
              <p:cNvSpPr/>
              <p:nvPr/>
            </p:nvSpPr>
            <p:spPr>
              <a:xfrm>
                <a:off x="3274057" y="240064"/>
                <a:ext cx="1270001" cy="122958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825500">
                  <a:defRPr i="0"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74" name="Rectangle"/>
              <p:cNvSpPr/>
              <p:nvPr/>
            </p:nvSpPr>
            <p:spPr>
              <a:xfrm>
                <a:off x="3734936" y="1130124"/>
                <a:ext cx="1270001" cy="122958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825500">
                  <a:defRPr i="0"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75" name="Rectangle"/>
              <p:cNvSpPr/>
              <p:nvPr/>
            </p:nvSpPr>
            <p:spPr>
              <a:xfrm>
                <a:off x="3734936" y="2251595"/>
                <a:ext cx="1270001" cy="122958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825500">
                  <a:defRPr i="0"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76" name="Rectangle"/>
              <p:cNvSpPr/>
              <p:nvPr/>
            </p:nvSpPr>
            <p:spPr>
              <a:xfrm>
                <a:off x="3842473" y="3342340"/>
                <a:ext cx="1270001" cy="122958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825500">
                  <a:defRPr i="0"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  <p:sp>
            <p:nvSpPr>
              <p:cNvPr id="477" name="Rectangle"/>
              <p:cNvSpPr/>
              <p:nvPr/>
            </p:nvSpPr>
            <p:spPr>
              <a:xfrm>
                <a:off x="3734936" y="5554557"/>
                <a:ext cx="1270001" cy="146838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825500">
                  <a:defRPr i="0"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</a:p>
            </p:txBody>
          </p:sp>
        </p:grpSp>
        <p:sp>
          <p:nvSpPr>
            <p:cNvPr id="479" name="Rectangle"/>
            <p:cNvSpPr/>
            <p:nvPr/>
          </p:nvSpPr>
          <p:spPr>
            <a:xfrm>
              <a:off x="4476119" y="4207596"/>
              <a:ext cx="1085879" cy="6569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defRPr i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</a:p>
          </p:txBody>
        </p:sp>
      </p:grpSp>
      <p:sp>
        <p:nvSpPr>
          <p:cNvPr id="481" name="Rectangle"/>
          <p:cNvSpPr/>
          <p:nvPr/>
        </p:nvSpPr>
        <p:spPr>
          <a:xfrm>
            <a:off x="16623300" y="3935177"/>
            <a:ext cx="951818" cy="564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i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flip dir="r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RNN tutori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 indent="228600" algn="ctr" defTabSz="821531">
              <a:lnSpc>
                <a:spcPct val="100000"/>
              </a:lnSpc>
              <a:defRPr b="0" spc="0" sz="8000">
                <a:latin typeface="+mj-lt"/>
                <a:ea typeface="+mj-ea"/>
                <a:cs typeface="+mj-cs"/>
                <a:sym typeface="Helvetica Neue Thin"/>
              </a:defRPr>
            </a:pPr>
            <a:r>
              <a:t>RNN tutorial</a:t>
            </a:r>
          </a:p>
        </p:txBody>
      </p:sp>
      <p:sp>
        <p:nvSpPr>
          <p:cNvPr id="484" name="Train RNN: https://shorturl.at/tn6F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Train RNN: </a:t>
            </a:r>
            <a:r>
              <a:rPr u="sng">
                <a:hlinkClick r:id="rId2" invalidUrl="" action="" tgtFrame="" tooltip="" history="1" highlightClick="0" endSnd="0"/>
              </a:rPr>
              <a:t>https://shorturl.at/tn6FA</a:t>
            </a:r>
          </a:p>
          <a:p>
            <a:pPr/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ummary and future rea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 and future reading</a:t>
            </a:r>
          </a:p>
        </p:txBody>
      </p:sp>
      <p:pic>
        <p:nvPicPr>
          <p:cNvPr id="487" name="Screenshot 2025-04-25 at 13.25.47.png" descr="Screenshot 2025-04-25 at 13.25.47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9485"/>
          <a:stretch>
            <a:fillRect/>
          </a:stretch>
        </p:blipFill>
        <p:spPr>
          <a:xfrm>
            <a:off x="4420902" y="4715428"/>
            <a:ext cx="14612350" cy="47272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What is working memory?…"/>
          <p:cNvSpPr txBox="1"/>
          <p:nvPr/>
        </p:nvSpPr>
        <p:spPr>
          <a:xfrm>
            <a:off x="4712649" y="6941989"/>
            <a:ext cx="5379276" cy="1960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marL="595312" indent="-595312" algn="l">
              <a:buSzPct val="100000"/>
              <a:buAutoNum type="arabicPeriod" startAt="1"/>
            </a:pPr>
            <a:r>
              <a:rPr>
                <a:solidFill>
                  <a:srgbClr val="FFFFFF"/>
                </a:solidFill>
              </a:rPr>
              <a:t>What is working memory?</a:t>
            </a:r>
          </a:p>
          <a:p>
            <a:pPr marL="595312" indent="-595312" algn="l">
              <a:buSzPct val="100000"/>
              <a:buAutoNum type="arabicPeriod" startAt="1"/>
            </a:pPr>
            <a:r>
              <a:t>Task-trained neural networks </a:t>
            </a:r>
          </a:p>
          <a:p>
            <a:pPr marL="595312" indent="-595312" algn="l">
              <a:buSzPct val="100000"/>
              <a:buAutoNum type="arabicPeriod" startAt="1"/>
            </a:pPr>
            <a:r>
              <a:t>Data-trained neural networks </a:t>
            </a:r>
          </a:p>
        </p:txBody>
      </p:sp>
      <p:sp>
        <p:nvSpPr>
          <p:cNvPr id="190" name="Motivation: Bottom up vs top-down approach"/>
          <p:cNvSpPr txBox="1"/>
          <p:nvPr/>
        </p:nvSpPr>
        <p:spPr>
          <a:xfrm>
            <a:off x="5419632" y="6917901"/>
            <a:ext cx="7313423" cy="589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Motivation: Bottom up vs top-down approach</a:t>
            </a:r>
          </a:p>
        </p:txBody>
      </p:sp>
      <p:grpSp>
        <p:nvGrpSpPr>
          <p:cNvPr id="194" name="Group"/>
          <p:cNvGrpSpPr/>
          <p:nvPr/>
        </p:nvGrpSpPr>
        <p:grpSpPr>
          <a:xfrm>
            <a:off x="4967534" y="11428179"/>
            <a:ext cx="1270001" cy="1270001"/>
            <a:chOff x="0" y="1443861"/>
            <a:chExt cx="1270000" cy="1270000"/>
          </a:xfrm>
        </p:grpSpPr>
        <p:sp>
          <p:nvSpPr>
            <p:cNvPr id="191" name="Joao Barbosa…"/>
            <p:cNvSpPr/>
            <p:nvPr/>
          </p:nvSpPr>
          <p:spPr>
            <a:xfrm>
              <a:off x="0" y="1443861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algn="l">
                <a:defRPr b="1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t>Joao Barbosa </a:t>
              </a:r>
              <a:endParaRPr b="0">
                <a:latin typeface="+mj-lt"/>
                <a:ea typeface="+mj-ea"/>
                <a:cs typeface="+mj-cs"/>
                <a:sym typeface="Helvetica Neue Thin"/>
              </a:endParaRPr>
            </a:p>
            <a:p>
              <a:pPr algn="l"/>
              <a:r>
                <a:t>Institute for Neuromodulation &amp; NeuroSpin</a:t>
              </a:r>
            </a:p>
            <a:p>
              <a:pPr algn="l"/>
            </a:p>
            <a:p>
              <a:pPr lvl="1" algn="l"/>
              <a:r>
                <a:t>  joao.barbosa@inserm.fr</a:t>
              </a:r>
            </a:p>
            <a:p>
              <a:pPr lvl="1" algn="l">
                <a:defRPr b="1">
                  <a:latin typeface="+mn-lt"/>
                  <a:ea typeface="+mn-ea"/>
                  <a:cs typeface="+mn-cs"/>
                  <a:sym typeface="Helvetica Neue"/>
                </a:defRPr>
              </a:pPr>
              <a:r>
                <a:rPr b="0">
                  <a:latin typeface="+mj-lt"/>
                  <a:ea typeface="+mj-ea"/>
                  <a:cs typeface="+mj-cs"/>
                  <a:sym typeface="Helvetica Neue Thin"/>
                </a:rPr>
                <a:t>  jbarbosa.org</a:t>
              </a:r>
              <a:endParaRPr b="0">
                <a:latin typeface="+mj-lt"/>
                <a:ea typeface="+mj-ea"/>
                <a:cs typeface="+mj-cs"/>
                <a:sym typeface="Helvetica Neue Thin"/>
              </a:endParaRPr>
            </a:p>
          </p:txBody>
        </p:sp>
        <p:pic>
          <p:nvPicPr>
            <p:cNvPr id="192" name="web-icon-logo-A6B586D114-seeklogo.com_.png" descr="web-icon-logo-A6B586D114-seeklogo.com_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9124" y="1996701"/>
              <a:ext cx="442452" cy="4424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3" name="64774-computer-gmail-email-icons-png-image-high-quality.png" descr="64774-computer-gmail-email-icons-png-image-high-quality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9124" y="1494272"/>
              <a:ext cx="440653" cy="4424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95" name="Neural network models:…"/>
          <p:cNvSpPr txBox="1"/>
          <p:nvPr/>
        </p:nvSpPr>
        <p:spPr>
          <a:xfrm>
            <a:off x="4913573" y="4991071"/>
            <a:ext cx="9104961" cy="1422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b="1" sz="4200">
                <a:latin typeface="+mn-lt"/>
                <a:ea typeface="+mn-ea"/>
                <a:cs typeface="+mn-cs"/>
                <a:sym typeface="Helvetica Neue"/>
              </a:defRPr>
            </a:pPr>
            <a:r>
              <a:t>Neural network models:</a:t>
            </a:r>
          </a:p>
          <a:p>
            <a:pPr algn="l">
              <a:defRPr sz="4200"/>
            </a:pPr>
            <a:r>
              <a:t>Inferring network models from (task) data</a:t>
            </a:r>
          </a:p>
        </p:txBody>
      </p:sp>
      <p:sp>
        <p:nvSpPr>
          <p:cNvPr id="196" name="&quot;The person who asks a question is a fool for a minute; the person who does not remains a fool forever.&quot;…"/>
          <p:cNvSpPr txBox="1"/>
          <p:nvPr/>
        </p:nvSpPr>
        <p:spPr>
          <a:xfrm>
            <a:off x="4744578" y="1741067"/>
            <a:ext cx="15844327" cy="4657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 defTabSz="642937">
              <a:spcBef>
                <a:spcPts val="1600"/>
              </a:spcBef>
              <a:defRPr b="1" i="0" sz="4400">
                <a:latin typeface="+mn-lt"/>
                <a:ea typeface="+mn-ea"/>
                <a:cs typeface="+mn-cs"/>
                <a:sym typeface="Helvetica Neue"/>
              </a:defRPr>
            </a:pPr>
            <a:r>
              <a:t>"The person who asks a question is a fool for a minute; the person who does not remains a fool forever." </a:t>
            </a:r>
          </a:p>
          <a:p>
            <a:pPr algn="l" defTabSz="642937">
              <a:spcBef>
                <a:spcPts val="1600"/>
              </a:spcBef>
              <a:defRPr i="0" sz="4400"/>
            </a:pPr>
            <a:r>
              <a:t>— </a:t>
            </a:r>
            <a:r>
              <a:rPr i="1">
                <a:latin typeface="+mn-lt"/>
                <a:ea typeface="+mn-ea"/>
                <a:cs typeface="+mn-cs"/>
                <a:sym typeface="Helvetica Neue"/>
              </a:rPr>
              <a:t>Chinese Proverb</a:t>
            </a:r>
            <a:endParaRPr i="1">
              <a:latin typeface="+mn-lt"/>
              <a:ea typeface="+mn-ea"/>
              <a:cs typeface="+mn-cs"/>
              <a:sym typeface="Helvetica Neue"/>
            </a:endParaRPr>
          </a:p>
          <a:p>
            <a:pPr algn="l" defTabSz="642937">
              <a:defRPr b="1" i="0" sz="4400">
                <a:latin typeface="+mn-lt"/>
                <a:ea typeface="+mn-ea"/>
                <a:cs typeface="+mn-cs"/>
                <a:sym typeface="Helvetica Neue"/>
              </a:defRPr>
            </a:pPr>
          </a:p>
          <a:p>
            <a:pPr algn="ctr" defTabSz="642937">
              <a:defRPr b="1" i="0" sz="4400">
                <a:solidFill>
                  <a:srgbClr val="000000">
                    <a:alpha val="84705"/>
                  </a:srgbClr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97" name="Rectangle"/>
          <p:cNvSpPr/>
          <p:nvPr/>
        </p:nvSpPr>
        <p:spPr>
          <a:xfrm>
            <a:off x="4441031" y="4809504"/>
            <a:ext cx="14425923" cy="8118537"/>
          </a:xfrm>
          <a:prstGeom prst="rect">
            <a:avLst/>
          </a:prstGeom>
          <a:solidFill>
            <a:srgbClr val="FFFFFF">
              <a:alpha val="82161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i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"/>
          <p:cNvGrpSpPr/>
          <p:nvPr/>
        </p:nvGrpSpPr>
        <p:grpSpPr>
          <a:xfrm>
            <a:off x="5004894" y="3910856"/>
            <a:ext cx="4503343" cy="3992674"/>
            <a:chOff x="0" y="0"/>
            <a:chExt cx="4503341" cy="3992672"/>
          </a:xfrm>
        </p:grpSpPr>
        <p:pic>
          <p:nvPicPr>
            <p:cNvPr id="199" name="Untitled-4.png" descr="Untitled-4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681720" y="0"/>
              <a:ext cx="3821622" cy="37918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0" name="Screenshot 2018-05-14 19.46.41.png" descr="Screenshot 2018-05-14 19.46.41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69307" r="65929" b="0"/>
            <a:stretch>
              <a:fillRect/>
            </a:stretch>
          </p:blipFill>
          <p:spPr>
            <a:xfrm>
              <a:off x="0" y="2515890"/>
              <a:ext cx="2736642" cy="14767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1" name="Line"/>
            <p:cNvSpPr/>
            <p:nvPr/>
          </p:nvSpPr>
          <p:spPr>
            <a:xfrm flipV="1">
              <a:off x="3823122" y="2391302"/>
              <a:ext cx="396046" cy="39604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defRPr i="0" sz="32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sp>
          <p:nvSpPr>
            <p:cNvPr id="202" name="saccade"/>
            <p:cNvSpPr txBox="1"/>
            <p:nvPr/>
          </p:nvSpPr>
          <p:spPr>
            <a:xfrm>
              <a:off x="3126771" y="2860615"/>
              <a:ext cx="1190029" cy="4016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>
                <a:defRPr sz="5000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pPr/>
              <a:r>
                <a:t>saccade</a:t>
              </a:r>
            </a:p>
          </p:txBody>
        </p:sp>
      </p:grpSp>
      <p:pic>
        <p:nvPicPr>
          <p:cNvPr id="204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77658" y="8596484"/>
            <a:ext cx="5357814" cy="41076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687492" y="6933895"/>
            <a:ext cx="1512779" cy="1031171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Line"/>
          <p:cNvSpPr/>
          <p:nvPr/>
        </p:nvSpPr>
        <p:spPr>
          <a:xfrm>
            <a:off x="5294379" y="7610169"/>
            <a:ext cx="935199" cy="1236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38" h="21600" fill="norm" stroke="1" extrusionOk="0">
                <a:moveTo>
                  <a:pt x="15761" y="21600"/>
                </a:moveTo>
                <a:cubicBezTo>
                  <a:pt x="17210" y="19926"/>
                  <a:pt x="18412" y="18211"/>
                  <a:pt x="19359" y="16466"/>
                </a:cubicBezTo>
                <a:cubicBezTo>
                  <a:pt x="20763" y="13879"/>
                  <a:pt x="21600" y="11193"/>
                  <a:pt x="20269" y="8596"/>
                </a:cubicBezTo>
                <a:cubicBezTo>
                  <a:pt x="17991" y="4148"/>
                  <a:pt x="9992" y="755"/>
                  <a:pt x="0" y="0"/>
                </a:cubicBezTo>
              </a:path>
            </a:pathLst>
          </a:custGeom>
          <a:ln w="50800">
            <a:solidFill>
              <a:srgbClr val="000000"/>
            </a:solidFill>
            <a:custDash>
              <a:ds d="200000" sp="200000"/>
            </a:custDash>
            <a:miter lim="400000"/>
            <a:headEnd type="oval"/>
            <a:tailEnd type="oval"/>
          </a:ln>
        </p:spPr>
        <p:txBody>
          <a:bodyPr lIns="71437" tIns="71437" rIns="71437" bIns="71437" anchor="ctr"/>
          <a:lstStyle/>
          <a:p>
            <a:pPr algn="ctr">
              <a:defRPr i="0" sz="32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</p:txBody>
      </p:sp>
      <p:sp>
        <p:nvSpPr>
          <p:cNvPr id="207" name="Persistent activity in PF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Persistent activity in </a:t>
            </a:r>
            <a:r>
              <a:rPr b="1">
                <a:latin typeface="+mn-lt"/>
                <a:ea typeface="+mn-ea"/>
                <a:cs typeface="+mn-cs"/>
                <a:sym typeface="Helvetica Neue"/>
              </a:rPr>
              <a:t>PFC</a:t>
            </a:r>
          </a:p>
        </p:txBody>
      </p:sp>
      <p:pic>
        <p:nvPicPr>
          <p:cNvPr id="208" name="gr1_lrg.jpg" descr="gr1_lrg.jpg"/>
          <p:cNvPicPr>
            <a:picLocks noChangeAspect="1"/>
          </p:cNvPicPr>
          <p:nvPr/>
        </p:nvPicPr>
        <p:blipFill>
          <a:blip r:embed="rId6">
            <a:extLst/>
          </a:blip>
          <a:srcRect l="0" t="33553" r="73249" b="37485"/>
          <a:stretch>
            <a:fillRect/>
          </a:stretch>
        </p:blipFill>
        <p:spPr>
          <a:xfrm>
            <a:off x="14063870" y="5339395"/>
            <a:ext cx="3855669" cy="303711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gr1_lrg.jpg" descr="gr1_lrg.jpg"/>
          <p:cNvPicPr>
            <a:picLocks noChangeAspect="1"/>
          </p:cNvPicPr>
          <p:nvPr/>
        </p:nvPicPr>
        <p:blipFill>
          <a:blip r:embed="rId6">
            <a:extLst/>
          </a:blip>
          <a:srcRect l="1308" t="65129" r="79809" b="7048"/>
          <a:stretch>
            <a:fillRect/>
          </a:stretch>
        </p:blipFill>
        <p:spPr>
          <a:xfrm>
            <a:off x="17904299" y="5399112"/>
            <a:ext cx="2721559" cy="291771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2" name="Group"/>
          <p:cNvGrpSpPr/>
          <p:nvPr/>
        </p:nvGrpSpPr>
        <p:grpSpPr>
          <a:xfrm>
            <a:off x="10829738" y="5032878"/>
            <a:ext cx="2768393" cy="3250898"/>
            <a:chOff x="0" y="0"/>
            <a:chExt cx="2768391" cy="3250897"/>
          </a:xfrm>
        </p:grpSpPr>
        <p:pic>
          <p:nvPicPr>
            <p:cNvPr id="210" name="gr1_lrg.jpg" descr="gr1_lrg.jpg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2466" t="2625" r="79904" b="70181"/>
            <a:stretch>
              <a:fillRect/>
            </a:stretch>
          </p:blipFill>
          <p:spPr>
            <a:xfrm>
              <a:off x="227585" y="399162"/>
              <a:ext cx="2540807" cy="28517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1" name="Square"/>
            <p:cNvSpPr/>
            <p:nvPr/>
          </p:nvSpPr>
          <p:spPr>
            <a:xfrm>
              <a:off x="0" y="0"/>
              <a:ext cx="743219" cy="74321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defRPr i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roup"/>
          <p:cNvGrpSpPr/>
          <p:nvPr/>
        </p:nvGrpSpPr>
        <p:grpSpPr>
          <a:xfrm>
            <a:off x="5087245" y="7137226"/>
            <a:ext cx="13638723" cy="8977863"/>
            <a:chOff x="0" y="-69678"/>
            <a:chExt cx="13638722" cy="8977862"/>
          </a:xfrm>
        </p:grpSpPr>
        <p:sp>
          <p:nvSpPr>
            <p:cNvPr id="214" name="Rectangle"/>
            <p:cNvSpPr/>
            <p:nvPr/>
          </p:nvSpPr>
          <p:spPr>
            <a:xfrm>
              <a:off x="10397513" y="3844042"/>
              <a:ext cx="2630202" cy="36767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 defTabSz="584200">
                <a:defRPr i="0" sz="2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pSp>
          <p:nvGrpSpPr>
            <p:cNvPr id="218" name="Group"/>
            <p:cNvGrpSpPr/>
            <p:nvPr/>
          </p:nvGrpSpPr>
          <p:grpSpPr>
            <a:xfrm>
              <a:off x="393207" y="3361556"/>
              <a:ext cx="12800193" cy="5546628"/>
              <a:chOff x="0" y="0"/>
              <a:chExt cx="12800192" cy="5546627"/>
            </a:xfrm>
          </p:grpSpPr>
          <p:pic>
            <p:nvPicPr>
              <p:cNvPr id="215" name="monkey-saccade_task-101.png" descr="monkey-saccade_task-101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rcRect l="0" t="0" r="66176" b="0"/>
              <a:stretch>
                <a:fillRect/>
              </a:stretch>
            </p:blipFill>
            <p:spPr>
              <a:xfrm>
                <a:off x="0" y="0"/>
                <a:ext cx="4015253" cy="554662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16" name="monkey-saccade_task-101.png" descr="monkey-saccade_task-101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rcRect l="67277" t="0" r="0" b="0"/>
              <a:stretch>
                <a:fillRect/>
              </a:stretch>
            </p:blipFill>
            <p:spPr>
              <a:xfrm>
                <a:off x="8915622" y="0"/>
                <a:ext cx="3884571" cy="554662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17" name="monkey-saccade_task-101.png" descr="monkey-saccade_task-101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rcRect l="33055" t="0" r="33055" b="0"/>
              <a:stretch>
                <a:fillRect/>
              </a:stretch>
            </p:blipFill>
            <p:spPr>
              <a:xfrm>
                <a:off x="4454275" y="0"/>
                <a:ext cx="4023107" cy="554662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219" name="unnamed (1).png" descr="unnamed (1)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22466" r="66852" b="43086"/>
            <a:stretch>
              <a:fillRect/>
            </a:stretch>
          </p:blipFill>
          <p:spPr>
            <a:xfrm>
              <a:off x="0" y="88544"/>
              <a:ext cx="4415903" cy="34418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0" name="unnamed (1).png" descr="unnamed (1)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31088" t="61921" r="33373" b="2606"/>
            <a:stretch>
              <a:fillRect/>
            </a:stretch>
          </p:blipFill>
          <p:spPr>
            <a:xfrm>
              <a:off x="4301082" y="-69679"/>
              <a:ext cx="4734343" cy="35442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1" name="unnamed (1).png" descr="unnamed (1)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31088" t="61921" r="33373" b="2606"/>
            <a:stretch>
              <a:fillRect/>
            </a:stretch>
          </p:blipFill>
          <p:spPr>
            <a:xfrm>
              <a:off x="8904380" y="-51819"/>
              <a:ext cx="4734343" cy="35442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26" name="Group"/>
          <p:cNvGrpSpPr/>
          <p:nvPr/>
        </p:nvGrpSpPr>
        <p:grpSpPr>
          <a:xfrm>
            <a:off x="5087245" y="3625139"/>
            <a:ext cx="13638723" cy="3610524"/>
            <a:chOff x="0" y="0"/>
            <a:chExt cx="13638722" cy="3610522"/>
          </a:xfrm>
        </p:grpSpPr>
        <p:pic>
          <p:nvPicPr>
            <p:cNvPr id="223" name="unnamed (1).png" descr="unnamed (1)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22466" r="66852" b="43086"/>
            <a:stretch>
              <a:fillRect/>
            </a:stretch>
          </p:blipFill>
          <p:spPr>
            <a:xfrm>
              <a:off x="0" y="159647"/>
              <a:ext cx="4427499" cy="34508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4" name="unnamed (1).png" descr="unnamed (1)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31088" t="61921" r="33373" b="2606"/>
            <a:stretch>
              <a:fillRect/>
            </a:stretch>
          </p:blipFill>
          <p:spPr>
            <a:xfrm>
              <a:off x="8891948" y="0"/>
              <a:ext cx="4746775" cy="35535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5" name="unnamed (1).png" descr="unnamed (1)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67178" t="22466" r="0" b="43086"/>
            <a:stretch>
              <a:fillRect/>
            </a:stretch>
          </p:blipFill>
          <p:spPr>
            <a:xfrm>
              <a:off x="4619252" y="159647"/>
              <a:ext cx="4384021" cy="34508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27" name="persistent…"/>
          <p:cNvSpPr txBox="1"/>
          <p:nvPr/>
        </p:nvSpPr>
        <p:spPr>
          <a:xfrm rot="16200000">
            <a:off x="-245294" y="8229830"/>
            <a:ext cx="8738179" cy="1569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 algn="ctr" defTabSz="492918">
              <a:defRPr i="0" sz="4800"/>
            </a:pPr>
            <a:r>
              <a:t>persistent </a:t>
            </a:r>
          </a:p>
          <a:p>
            <a:pPr algn="ctr" defTabSz="492918">
              <a:defRPr i="0" sz="4800"/>
            </a:pPr>
            <a:r>
              <a:t>activity</a:t>
            </a:r>
          </a:p>
        </p:txBody>
      </p:sp>
      <p:sp>
        <p:nvSpPr>
          <p:cNvPr id="228" name="activity-silent"/>
          <p:cNvSpPr txBox="1"/>
          <p:nvPr/>
        </p:nvSpPr>
        <p:spPr>
          <a:xfrm rot="16200000">
            <a:off x="1806746" y="5005524"/>
            <a:ext cx="4634099" cy="849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 algn="ctr" defTabSz="492918">
              <a:defRPr i="0" sz="4800"/>
            </a:lvl1pPr>
          </a:lstStyle>
          <a:p>
            <a:pPr/>
            <a:r>
              <a:t>activity-silent</a:t>
            </a:r>
          </a:p>
        </p:txBody>
      </p:sp>
      <p:sp>
        <p:nvSpPr>
          <p:cNvPr id="229" name="Two alternative hypothesis"/>
          <p:cNvSpPr txBox="1"/>
          <p:nvPr>
            <p:ph type="title"/>
          </p:nvPr>
        </p:nvSpPr>
        <p:spPr>
          <a:xfrm>
            <a:off x="4387453" y="-538450"/>
            <a:ext cx="15609094" cy="3036095"/>
          </a:xfrm>
          <a:prstGeom prst="rect">
            <a:avLst/>
          </a:prstGeom>
        </p:spPr>
        <p:txBody>
          <a:bodyPr/>
          <a:lstStyle/>
          <a:p>
            <a:pPr/>
            <a:r>
              <a:t>Two alternative hypothesis</a:t>
            </a:r>
          </a:p>
        </p:txBody>
      </p:sp>
      <p:sp>
        <p:nvSpPr>
          <p:cNvPr id="230" name="memory…"/>
          <p:cNvSpPr txBox="1"/>
          <p:nvPr/>
        </p:nvSpPr>
        <p:spPr>
          <a:xfrm>
            <a:off x="7537517" y="2220182"/>
            <a:ext cx="8738178" cy="1569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 algn="ctr" defTabSz="813315">
              <a:defRPr i="0" sz="4752"/>
            </a:pPr>
            <a:r>
              <a:t>memory</a:t>
            </a:r>
          </a:p>
          <a:p>
            <a:pPr algn="ctr" defTabSz="813315">
              <a:defRPr b="1" i="0" sz="4752">
                <a:latin typeface="+mn-lt"/>
                <a:ea typeface="+mn-ea"/>
                <a:cs typeface="+mn-cs"/>
                <a:sym typeface="Helvetica Neue"/>
              </a:defRPr>
            </a:pPr>
            <a:r>
              <a:rPr b="0">
                <a:latin typeface="+mj-lt"/>
                <a:ea typeface="+mj-ea"/>
                <a:cs typeface="+mj-cs"/>
                <a:sym typeface="Helvetica Neue Thin"/>
              </a:rPr>
              <a:t>in</a:t>
            </a:r>
            <a:r>
              <a:t> synapses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roup"/>
          <p:cNvGrpSpPr/>
          <p:nvPr/>
        </p:nvGrpSpPr>
        <p:grpSpPr>
          <a:xfrm>
            <a:off x="3882414" y="3804872"/>
            <a:ext cx="16071677" cy="6899473"/>
            <a:chOff x="0" y="0"/>
            <a:chExt cx="16071677" cy="6899472"/>
          </a:xfrm>
        </p:grpSpPr>
        <p:pic>
          <p:nvPicPr>
            <p:cNvPr id="232" name="Group" descr="Group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4821" t="9782" r="51058" b="50116"/>
            <a:stretch>
              <a:fillRect/>
            </a:stretch>
          </p:blipFill>
          <p:spPr>
            <a:xfrm>
              <a:off x="0" y="158130"/>
              <a:ext cx="7417066" cy="674134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3" name="Group" descr="Group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5091" t="50658" r="50143" b="9969"/>
            <a:stretch>
              <a:fillRect/>
            </a:stretch>
          </p:blipFill>
          <p:spPr>
            <a:xfrm>
              <a:off x="8546251" y="0"/>
              <a:ext cx="7525427" cy="6618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35" name="Activity-based"/>
          <p:cNvSpPr txBox="1"/>
          <p:nvPr/>
        </p:nvSpPr>
        <p:spPr>
          <a:xfrm>
            <a:off x="5141237" y="2338778"/>
            <a:ext cx="6321680" cy="1394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8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Activity-based</a:t>
            </a:r>
          </a:p>
        </p:txBody>
      </p:sp>
      <p:sp>
        <p:nvSpPr>
          <p:cNvPr id="236" name="Activity-silent"/>
          <p:cNvSpPr txBox="1"/>
          <p:nvPr/>
        </p:nvSpPr>
        <p:spPr>
          <a:xfrm>
            <a:off x="13935315" y="2338778"/>
            <a:ext cx="5788280" cy="1394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8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Activity-silent</a:t>
            </a:r>
          </a:p>
        </p:txBody>
      </p:sp>
      <p:sp>
        <p:nvSpPr>
          <p:cNvPr id="237" name="Compte et al, Cerebral Cortex (2000)"/>
          <p:cNvSpPr txBox="1"/>
          <p:nvPr/>
        </p:nvSpPr>
        <p:spPr>
          <a:xfrm>
            <a:off x="4798123" y="12978673"/>
            <a:ext cx="6028310" cy="1046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/>
          </a:lstStyle>
          <a:p>
            <a:pPr/>
            <a:r>
              <a:t>Compte et al, Cerebral Cortex (2000)</a:t>
            </a:r>
          </a:p>
        </p:txBody>
      </p:sp>
      <p:sp>
        <p:nvSpPr>
          <p:cNvPr id="238" name="How to model working memory?"/>
          <p:cNvSpPr txBox="1"/>
          <p:nvPr/>
        </p:nvSpPr>
        <p:spPr>
          <a:xfrm>
            <a:off x="5337694" y="616795"/>
            <a:ext cx="14532840" cy="1394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 sz="8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How to model working memory?</a:t>
            </a:r>
          </a:p>
        </p:txBody>
      </p:sp>
      <p:grpSp>
        <p:nvGrpSpPr>
          <p:cNvPr id="241" name="Group"/>
          <p:cNvGrpSpPr/>
          <p:nvPr/>
        </p:nvGrpSpPr>
        <p:grpSpPr>
          <a:xfrm>
            <a:off x="6024971" y="10923489"/>
            <a:ext cx="3763296" cy="1698057"/>
            <a:chOff x="0" y="0"/>
            <a:chExt cx="3763295" cy="1698055"/>
          </a:xfrm>
        </p:grpSpPr>
        <p:pic>
          <p:nvPicPr>
            <p:cNvPr id="239" name="F13.large.jpg" descr="F13.large.jp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52573" r="52707" b="0"/>
            <a:stretch>
              <a:fillRect/>
            </a:stretch>
          </p:blipFill>
          <p:spPr>
            <a:xfrm>
              <a:off x="0" y="1871"/>
              <a:ext cx="1782749" cy="16942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0" name="F13.large.jpg" descr="F13.large.jp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49340" t="52573" r="0" b="0"/>
            <a:stretch>
              <a:fillRect/>
            </a:stretch>
          </p:blipFill>
          <p:spPr>
            <a:xfrm>
              <a:off x="1849294" y="0"/>
              <a:ext cx="1914002" cy="16980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45" name="Group"/>
          <p:cNvGrpSpPr/>
          <p:nvPr/>
        </p:nvGrpSpPr>
        <p:grpSpPr>
          <a:xfrm>
            <a:off x="12073075" y="10691428"/>
            <a:ext cx="7990762" cy="2267508"/>
            <a:chOff x="0" y="0"/>
            <a:chExt cx="7990761" cy="2267507"/>
          </a:xfrm>
        </p:grpSpPr>
        <p:pic>
          <p:nvPicPr>
            <p:cNvPr id="242" name="F3.large.jpg" descr="F3.large.jp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27025" t="84503" r="0" b="0"/>
            <a:stretch>
              <a:fillRect/>
            </a:stretch>
          </p:blipFill>
          <p:spPr>
            <a:xfrm>
              <a:off x="2268436" y="288628"/>
              <a:ext cx="5722326" cy="19788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3" name="Rectangle"/>
            <p:cNvSpPr/>
            <p:nvPr/>
          </p:nvSpPr>
          <p:spPr>
            <a:xfrm>
              <a:off x="0" y="148497"/>
              <a:ext cx="1452322" cy="70145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defRPr i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44" name="Rectangle"/>
            <p:cNvSpPr/>
            <p:nvPr/>
          </p:nvSpPr>
          <p:spPr>
            <a:xfrm>
              <a:off x="6437900" y="0"/>
              <a:ext cx="1487137" cy="115303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defRPr i="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246" name="Group" descr="Group"/>
          <p:cNvPicPr>
            <a:picLocks noChangeAspect="1"/>
          </p:cNvPicPr>
          <p:nvPr/>
        </p:nvPicPr>
        <p:blipFill>
          <a:blip r:embed="rId2">
            <a:extLst/>
          </a:blip>
          <a:srcRect l="4821" t="9782" r="51058" b="50116"/>
          <a:stretch>
            <a:fillRect/>
          </a:stretch>
        </p:blipFill>
        <p:spPr>
          <a:xfrm>
            <a:off x="3882414" y="3963002"/>
            <a:ext cx="7417066" cy="6741343"/>
          </a:xfrm>
          <a:prstGeom prst="rect">
            <a:avLst/>
          </a:prstGeom>
          <a:ln w="12700">
            <a:miter lim="400000"/>
          </a:ln>
        </p:spPr>
      </p:pic>
      <p:sp>
        <p:nvSpPr>
          <p:cNvPr id="247" name="time"/>
          <p:cNvSpPr txBox="1"/>
          <p:nvPr/>
        </p:nvSpPr>
        <p:spPr>
          <a:xfrm>
            <a:off x="7886862" y="10241641"/>
            <a:ext cx="863118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defRPr sz="3200"/>
            </a:lvl1pPr>
          </a:lstStyle>
          <a:p>
            <a:pPr/>
            <a:r>
              <a:t>time</a:t>
            </a:r>
          </a:p>
        </p:txBody>
      </p:sp>
      <p:sp>
        <p:nvSpPr>
          <p:cNvPr id="248" name="time"/>
          <p:cNvSpPr txBox="1"/>
          <p:nvPr/>
        </p:nvSpPr>
        <p:spPr>
          <a:xfrm>
            <a:off x="16413048" y="10241641"/>
            <a:ext cx="863119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defRPr sz="3200"/>
            </a:lvl1pPr>
          </a:lstStyle>
          <a:p>
            <a:pPr/>
            <a:r>
              <a:t>time</a:t>
            </a:r>
          </a:p>
        </p:txBody>
      </p:sp>
      <p:sp>
        <p:nvSpPr>
          <p:cNvPr id="249" name="stimulus"/>
          <p:cNvSpPr txBox="1"/>
          <p:nvPr/>
        </p:nvSpPr>
        <p:spPr>
          <a:xfrm>
            <a:off x="6492359" y="3665397"/>
            <a:ext cx="1518235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defRPr sz="3200">
                <a:solidFill>
                  <a:srgbClr val="5E5E5E"/>
                </a:solidFill>
              </a:defRPr>
            </a:lvl1pPr>
          </a:lstStyle>
          <a:p>
            <a:pPr/>
            <a:r>
              <a:t>stimulus</a:t>
            </a:r>
          </a:p>
        </p:txBody>
      </p:sp>
      <p:sp>
        <p:nvSpPr>
          <p:cNvPr id="250" name="stimulus"/>
          <p:cNvSpPr txBox="1"/>
          <p:nvPr/>
        </p:nvSpPr>
        <p:spPr>
          <a:xfrm>
            <a:off x="14704165" y="3665397"/>
            <a:ext cx="1518235" cy="626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defRPr sz="3200">
                <a:solidFill>
                  <a:srgbClr val="5E5E5E"/>
                </a:solidFill>
              </a:defRPr>
            </a:lvl1pPr>
          </a:lstStyle>
          <a:p>
            <a:pPr/>
            <a:r>
              <a:t>stimulus</a:t>
            </a:r>
          </a:p>
        </p:txBody>
      </p:sp>
      <p:sp>
        <p:nvSpPr>
          <p:cNvPr id="251" name="Rectangle"/>
          <p:cNvSpPr/>
          <p:nvPr/>
        </p:nvSpPr>
        <p:spPr>
          <a:xfrm>
            <a:off x="15143381" y="6993676"/>
            <a:ext cx="4399299" cy="521864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  <a:alpha val="9457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i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How about more complicated tasks?"/>
          <p:cNvSpPr txBox="1"/>
          <p:nvPr/>
        </p:nvSpPr>
        <p:spPr>
          <a:xfrm>
            <a:off x="5567226" y="6532136"/>
            <a:ext cx="22514092" cy="110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6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How about more complicated tasks?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How about more complicated tasks?"/>
          <p:cNvSpPr txBox="1"/>
          <p:nvPr/>
        </p:nvSpPr>
        <p:spPr>
          <a:xfrm>
            <a:off x="3523643" y="969050"/>
            <a:ext cx="22514092" cy="110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6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How about more complicated tasks?</a:t>
            </a:r>
          </a:p>
        </p:txBody>
      </p:sp>
      <p:pic>
        <p:nvPicPr>
          <p:cNvPr id="25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98398" y="4221532"/>
            <a:ext cx="19599381" cy="8309955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Mante and Susillo et al. Context-dependent computation by recurrent dynamics in prefrontal cortex (2013)"/>
          <p:cNvSpPr txBox="1"/>
          <p:nvPr/>
        </p:nvSpPr>
        <p:spPr>
          <a:xfrm>
            <a:off x="442100" y="12758255"/>
            <a:ext cx="21971001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>
                <a:solidFill>
                  <a:srgbClr val="5E5E5E"/>
                </a:solidFill>
              </a:defRPr>
            </a:pPr>
            <a:r>
              <a:rPr i="0">
                <a:latin typeface="+mn-lt"/>
                <a:ea typeface="+mn-ea"/>
                <a:cs typeface="+mn-cs"/>
                <a:sym typeface="Helvetica Neue"/>
              </a:rPr>
              <a:t>Mante and Susillo et al. </a:t>
            </a:r>
            <a:r>
              <a:t>Context-dependent computation by recurrent dynamics in prefrontal cortex (2013)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advClick="1" p14:dur="1000">
        <p159:morph option="byObject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One possible model for context-dependent decision making"/>
          <p:cNvSpPr txBox="1"/>
          <p:nvPr/>
        </p:nvSpPr>
        <p:spPr>
          <a:xfrm>
            <a:off x="2420060" y="969050"/>
            <a:ext cx="22514091" cy="1109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6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One possible model for context-dependent decision making</a:t>
            </a:r>
          </a:p>
        </p:txBody>
      </p:sp>
      <p:sp>
        <p:nvSpPr>
          <p:cNvPr id="260" name="Mante and Susillo et al. Context-dependent computation by recurrent dynamics in prefrontal cortex (2013)"/>
          <p:cNvSpPr txBox="1"/>
          <p:nvPr/>
        </p:nvSpPr>
        <p:spPr>
          <a:xfrm>
            <a:off x="442100" y="12758255"/>
            <a:ext cx="21971001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i="0">
                <a:solidFill>
                  <a:srgbClr val="5E5E5E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/>
            <a:r>
              <a:t>Mante and Susillo et al. Context-dependent computation by recurrent dynamics in prefrontal cortex (2013)</a:t>
            </a:r>
          </a:p>
        </p:txBody>
      </p:sp>
      <p:pic>
        <p:nvPicPr>
          <p:cNvPr id="26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3298" y="4948150"/>
            <a:ext cx="10024631" cy="4250350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Ardid and Wang. A Tweaking Principle Model for Executive Control J. Neurosci (2013)"/>
          <p:cNvSpPr txBox="1"/>
          <p:nvPr/>
        </p:nvSpPr>
        <p:spPr>
          <a:xfrm>
            <a:off x="321356" y="12067701"/>
            <a:ext cx="13100051" cy="577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457200">
              <a:defRPr i="0">
                <a:solidFill>
                  <a:srgbClr val="5E5E5E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defRPr>
            </a:lvl1pPr>
          </a:lstStyle>
          <a:p>
            <a:pPr/>
            <a:r>
              <a:t>Ardid and Wang. A Tweaking Principle Model for Executive Control J. Neurosci (2013)</a:t>
            </a:r>
          </a:p>
        </p:txBody>
      </p:sp>
      <p:grpSp>
        <p:nvGrpSpPr>
          <p:cNvPr id="265" name="Group"/>
          <p:cNvGrpSpPr/>
          <p:nvPr/>
        </p:nvGrpSpPr>
        <p:grpSpPr>
          <a:xfrm>
            <a:off x="12649200" y="2669000"/>
            <a:ext cx="8953868" cy="8378000"/>
            <a:chOff x="0" y="0"/>
            <a:chExt cx="8953867" cy="8377998"/>
          </a:xfrm>
        </p:grpSpPr>
        <p:pic>
          <p:nvPicPr>
            <p:cNvPr id="263" name="Screenshot 2025-04-25 at 13.46.54.png" descr="Screenshot 2025-04-25 at 13.46.54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58110" y="483806"/>
              <a:ext cx="8695758" cy="78941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4" name="Square"/>
            <p:cNvSpPr/>
            <p:nvPr/>
          </p:nvSpPr>
          <p:spPr>
            <a:xfrm>
              <a:off x="0" y="0"/>
              <a:ext cx="1476667" cy="147666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defRPr i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advClick="1" p14:dur="1000">
        <p159:morph option="byObject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Thin"/>
        <a:ea typeface="Helvetica Neue Thin"/>
        <a:cs typeface="Helvetica Neue Thin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1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Thi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Thin"/>
        <a:ea typeface="Helvetica Neue Thin"/>
        <a:cs typeface="Helvetica Neue Thin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1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Thi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