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4" r:id="rId5"/>
    <p:sldId id="259" r:id="rId6"/>
    <p:sldId id="260" r:id="rId7"/>
    <p:sldId id="261"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priestl\Downloads\multiTimeline%20(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priestl\Downloads\multiTimelin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priestl\Downloads\MasterListCompleteDS%20(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Google Trends - Global Searches on "Data Science"</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4.7244215273827099E-2"/>
          <c:y val="0.13878721516977599"/>
          <c:w val="0.92821214306334099"/>
          <c:h val="0.70738051971808602"/>
        </c:manualLayout>
      </c:layout>
      <c:lineChart>
        <c:grouping val="standard"/>
        <c:varyColors val="0"/>
        <c:ser>
          <c:idx val="0"/>
          <c:order val="0"/>
          <c:tx>
            <c:strRef>
              <c:f>'multiTimeline (1)'!$B$3</c:f>
              <c:strCache>
                <c:ptCount val="1"/>
                <c:pt idx="0">
                  <c:v>Data Science: (Worldwide)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'multiTimeline (1)'!$A$4:$A$172</c:f>
              <c:strCache>
                <c:ptCount val="169"/>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pt idx="166">
                  <c:v>2017-11</c:v>
                </c:pt>
                <c:pt idx="167">
                  <c:v>2017-12</c:v>
                </c:pt>
                <c:pt idx="168">
                  <c:v>2018-01</c:v>
                </c:pt>
              </c:strCache>
            </c:strRef>
          </c:cat>
          <c:val>
            <c:numRef>
              <c:f>'multiTimeline (1)'!$B$4:$B$172</c:f>
              <c:numCache>
                <c:formatCode>General</c:formatCode>
                <c:ptCount val="169"/>
                <c:pt idx="0">
                  <c:v>22</c:v>
                </c:pt>
                <c:pt idx="1">
                  <c:v>19</c:v>
                </c:pt>
                <c:pt idx="2">
                  <c:v>16</c:v>
                </c:pt>
                <c:pt idx="3">
                  <c:v>18</c:v>
                </c:pt>
                <c:pt idx="4">
                  <c:v>15</c:v>
                </c:pt>
                <c:pt idx="5">
                  <c:v>15</c:v>
                </c:pt>
                <c:pt idx="6">
                  <c:v>16</c:v>
                </c:pt>
                <c:pt idx="7">
                  <c:v>13</c:v>
                </c:pt>
                <c:pt idx="8">
                  <c:v>19</c:v>
                </c:pt>
                <c:pt idx="9">
                  <c:v>19</c:v>
                </c:pt>
                <c:pt idx="10">
                  <c:v>16</c:v>
                </c:pt>
                <c:pt idx="11">
                  <c:v>13</c:v>
                </c:pt>
                <c:pt idx="12">
                  <c:v>17</c:v>
                </c:pt>
                <c:pt idx="13">
                  <c:v>18</c:v>
                </c:pt>
                <c:pt idx="14">
                  <c:v>15</c:v>
                </c:pt>
                <c:pt idx="15">
                  <c:v>13</c:v>
                </c:pt>
                <c:pt idx="16">
                  <c:v>14</c:v>
                </c:pt>
                <c:pt idx="17">
                  <c:v>15</c:v>
                </c:pt>
                <c:pt idx="18">
                  <c:v>10</c:v>
                </c:pt>
                <c:pt idx="19">
                  <c:v>14</c:v>
                </c:pt>
                <c:pt idx="20">
                  <c:v>15</c:v>
                </c:pt>
                <c:pt idx="21">
                  <c:v>13</c:v>
                </c:pt>
                <c:pt idx="22">
                  <c:v>14</c:v>
                </c:pt>
                <c:pt idx="23">
                  <c:v>10</c:v>
                </c:pt>
                <c:pt idx="24">
                  <c:v>14</c:v>
                </c:pt>
                <c:pt idx="25">
                  <c:v>13</c:v>
                </c:pt>
                <c:pt idx="26">
                  <c:v>13</c:v>
                </c:pt>
                <c:pt idx="27">
                  <c:v>12</c:v>
                </c:pt>
                <c:pt idx="28">
                  <c:v>11</c:v>
                </c:pt>
                <c:pt idx="29">
                  <c:v>11</c:v>
                </c:pt>
                <c:pt idx="30">
                  <c:v>9</c:v>
                </c:pt>
                <c:pt idx="31">
                  <c:v>11</c:v>
                </c:pt>
                <c:pt idx="32">
                  <c:v>13</c:v>
                </c:pt>
                <c:pt idx="33">
                  <c:v>11</c:v>
                </c:pt>
                <c:pt idx="34">
                  <c:v>12</c:v>
                </c:pt>
                <c:pt idx="35">
                  <c:v>8</c:v>
                </c:pt>
                <c:pt idx="36">
                  <c:v>11</c:v>
                </c:pt>
                <c:pt idx="37">
                  <c:v>11</c:v>
                </c:pt>
                <c:pt idx="38">
                  <c:v>11</c:v>
                </c:pt>
                <c:pt idx="39">
                  <c:v>9</c:v>
                </c:pt>
                <c:pt idx="40">
                  <c:v>10</c:v>
                </c:pt>
                <c:pt idx="41">
                  <c:v>10</c:v>
                </c:pt>
                <c:pt idx="42">
                  <c:v>9</c:v>
                </c:pt>
                <c:pt idx="43">
                  <c:v>9</c:v>
                </c:pt>
                <c:pt idx="44">
                  <c:v>11</c:v>
                </c:pt>
                <c:pt idx="45">
                  <c:v>11</c:v>
                </c:pt>
                <c:pt idx="46">
                  <c:v>11</c:v>
                </c:pt>
                <c:pt idx="47">
                  <c:v>9</c:v>
                </c:pt>
                <c:pt idx="48">
                  <c:v>11</c:v>
                </c:pt>
                <c:pt idx="49">
                  <c:v>12</c:v>
                </c:pt>
                <c:pt idx="50">
                  <c:v>10</c:v>
                </c:pt>
                <c:pt idx="51">
                  <c:v>11</c:v>
                </c:pt>
                <c:pt idx="52">
                  <c:v>9</c:v>
                </c:pt>
                <c:pt idx="53">
                  <c:v>9</c:v>
                </c:pt>
                <c:pt idx="54">
                  <c:v>8</c:v>
                </c:pt>
                <c:pt idx="55">
                  <c:v>10</c:v>
                </c:pt>
                <c:pt idx="56">
                  <c:v>12</c:v>
                </c:pt>
                <c:pt idx="57">
                  <c:v>10</c:v>
                </c:pt>
                <c:pt idx="58">
                  <c:v>10</c:v>
                </c:pt>
                <c:pt idx="59">
                  <c:v>8</c:v>
                </c:pt>
                <c:pt idx="60">
                  <c:v>11</c:v>
                </c:pt>
                <c:pt idx="61">
                  <c:v>11</c:v>
                </c:pt>
                <c:pt idx="62">
                  <c:v>11</c:v>
                </c:pt>
                <c:pt idx="63">
                  <c:v>10</c:v>
                </c:pt>
                <c:pt idx="64">
                  <c:v>9</c:v>
                </c:pt>
                <c:pt idx="65">
                  <c:v>9</c:v>
                </c:pt>
                <c:pt idx="66">
                  <c:v>8</c:v>
                </c:pt>
                <c:pt idx="67">
                  <c:v>10</c:v>
                </c:pt>
                <c:pt idx="68">
                  <c:v>13</c:v>
                </c:pt>
                <c:pt idx="69">
                  <c:v>12</c:v>
                </c:pt>
                <c:pt idx="70">
                  <c:v>12</c:v>
                </c:pt>
                <c:pt idx="71">
                  <c:v>10</c:v>
                </c:pt>
                <c:pt idx="72">
                  <c:v>13</c:v>
                </c:pt>
                <c:pt idx="73">
                  <c:v>13</c:v>
                </c:pt>
                <c:pt idx="74">
                  <c:v>12</c:v>
                </c:pt>
                <c:pt idx="75">
                  <c:v>12</c:v>
                </c:pt>
                <c:pt idx="76">
                  <c:v>10</c:v>
                </c:pt>
                <c:pt idx="77">
                  <c:v>10</c:v>
                </c:pt>
                <c:pt idx="78">
                  <c:v>9</c:v>
                </c:pt>
                <c:pt idx="79">
                  <c:v>10</c:v>
                </c:pt>
                <c:pt idx="80">
                  <c:v>13</c:v>
                </c:pt>
                <c:pt idx="81">
                  <c:v>11</c:v>
                </c:pt>
                <c:pt idx="82">
                  <c:v>11</c:v>
                </c:pt>
                <c:pt idx="83">
                  <c:v>10</c:v>
                </c:pt>
                <c:pt idx="84">
                  <c:v>12</c:v>
                </c:pt>
                <c:pt idx="85">
                  <c:v>12</c:v>
                </c:pt>
                <c:pt idx="86">
                  <c:v>11</c:v>
                </c:pt>
                <c:pt idx="87">
                  <c:v>11</c:v>
                </c:pt>
                <c:pt idx="88">
                  <c:v>10</c:v>
                </c:pt>
                <c:pt idx="89">
                  <c:v>10</c:v>
                </c:pt>
                <c:pt idx="90">
                  <c:v>9</c:v>
                </c:pt>
                <c:pt idx="91">
                  <c:v>10</c:v>
                </c:pt>
                <c:pt idx="92">
                  <c:v>14</c:v>
                </c:pt>
                <c:pt idx="93">
                  <c:v>12</c:v>
                </c:pt>
                <c:pt idx="94">
                  <c:v>13</c:v>
                </c:pt>
                <c:pt idx="95">
                  <c:v>10</c:v>
                </c:pt>
                <c:pt idx="96">
                  <c:v>13</c:v>
                </c:pt>
                <c:pt idx="97">
                  <c:v>13</c:v>
                </c:pt>
                <c:pt idx="98">
                  <c:v>12</c:v>
                </c:pt>
                <c:pt idx="99">
                  <c:v>11</c:v>
                </c:pt>
                <c:pt idx="100">
                  <c:v>12</c:v>
                </c:pt>
                <c:pt idx="101">
                  <c:v>11</c:v>
                </c:pt>
                <c:pt idx="102">
                  <c:v>10</c:v>
                </c:pt>
                <c:pt idx="103">
                  <c:v>12</c:v>
                </c:pt>
                <c:pt idx="104">
                  <c:v>18</c:v>
                </c:pt>
                <c:pt idx="105">
                  <c:v>14</c:v>
                </c:pt>
                <c:pt idx="106">
                  <c:v>14</c:v>
                </c:pt>
                <c:pt idx="107">
                  <c:v>12</c:v>
                </c:pt>
                <c:pt idx="108">
                  <c:v>15</c:v>
                </c:pt>
                <c:pt idx="109">
                  <c:v>15</c:v>
                </c:pt>
                <c:pt idx="110">
                  <c:v>15</c:v>
                </c:pt>
                <c:pt idx="111">
                  <c:v>16</c:v>
                </c:pt>
                <c:pt idx="112">
                  <c:v>16</c:v>
                </c:pt>
                <c:pt idx="113">
                  <c:v>14</c:v>
                </c:pt>
                <c:pt idx="114">
                  <c:v>14</c:v>
                </c:pt>
                <c:pt idx="115">
                  <c:v>17</c:v>
                </c:pt>
                <c:pt idx="116">
                  <c:v>23</c:v>
                </c:pt>
                <c:pt idx="117">
                  <c:v>20</c:v>
                </c:pt>
                <c:pt idx="118">
                  <c:v>20</c:v>
                </c:pt>
                <c:pt idx="119">
                  <c:v>19</c:v>
                </c:pt>
                <c:pt idx="120">
                  <c:v>24</c:v>
                </c:pt>
                <c:pt idx="121">
                  <c:v>23</c:v>
                </c:pt>
                <c:pt idx="122">
                  <c:v>23</c:v>
                </c:pt>
                <c:pt idx="123">
                  <c:v>24</c:v>
                </c:pt>
                <c:pt idx="124">
                  <c:v>23</c:v>
                </c:pt>
                <c:pt idx="125">
                  <c:v>24</c:v>
                </c:pt>
                <c:pt idx="126">
                  <c:v>23</c:v>
                </c:pt>
                <c:pt idx="127">
                  <c:v>28</c:v>
                </c:pt>
                <c:pt idx="128">
                  <c:v>34</c:v>
                </c:pt>
                <c:pt idx="129">
                  <c:v>30</c:v>
                </c:pt>
                <c:pt idx="130">
                  <c:v>31</c:v>
                </c:pt>
                <c:pt idx="131">
                  <c:v>29</c:v>
                </c:pt>
                <c:pt idx="132">
                  <c:v>34</c:v>
                </c:pt>
                <c:pt idx="133">
                  <c:v>34</c:v>
                </c:pt>
                <c:pt idx="134">
                  <c:v>34</c:v>
                </c:pt>
                <c:pt idx="135">
                  <c:v>35</c:v>
                </c:pt>
                <c:pt idx="136">
                  <c:v>35</c:v>
                </c:pt>
                <c:pt idx="137">
                  <c:v>36</c:v>
                </c:pt>
                <c:pt idx="138">
                  <c:v>36</c:v>
                </c:pt>
                <c:pt idx="139">
                  <c:v>42</c:v>
                </c:pt>
                <c:pt idx="140">
                  <c:v>49</c:v>
                </c:pt>
                <c:pt idx="141">
                  <c:v>47</c:v>
                </c:pt>
                <c:pt idx="142">
                  <c:v>43</c:v>
                </c:pt>
                <c:pt idx="143">
                  <c:v>41</c:v>
                </c:pt>
                <c:pt idx="144">
                  <c:v>49</c:v>
                </c:pt>
                <c:pt idx="145">
                  <c:v>50</c:v>
                </c:pt>
                <c:pt idx="146">
                  <c:v>50</c:v>
                </c:pt>
                <c:pt idx="147">
                  <c:v>49</c:v>
                </c:pt>
                <c:pt idx="148">
                  <c:v>52</c:v>
                </c:pt>
                <c:pt idx="149">
                  <c:v>51</c:v>
                </c:pt>
                <c:pt idx="150">
                  <c:v>49</c:v>
                </c:pt>
                <c:pt idx="151">
                  <c:v>54</c:v>
                </c:pt>
                <c:pt idx="152">
                  <c:v>66</c:v>
                </c:pt>
                <c:pt idx="153">
                  <c:v>62</c:v>
                </c:pt>
                <c:pt idx="154">
                  <c:v>64</c:v>
                </c:pt>
                <c:pt idx="155">
                  <c:v>62</c:v>
                </c:pt>
                <c:pt idx="156">
                  <c:v>75</c:v>
                </c:pt>
                <c:pt idx="157">
                  <c:v>78</c:v>
                </c:pt>
                <c:pt idx="158">
                  <c:v>81</c:v>
                </c:pt>
                <c:pt idx="159">
                  <c:v>79</c:v>
                </c:pt>
                <c:pt idx="160">
                  <c:v>81</c:v>
                </c:pt>
                <c:pt idx="161">
                  <c:v>80</c:v>
                </c:pt>
                <c:pt idx="162">
                  <c:v>78</c:v>
                </c:pt>
                <c:pt idx="163">
                  <c:v>88</c:v>
                </c:pt>
                <c:pt idx="164">
                  <c:v>97</c:v>
                </c:pt>
                <c:pt idx="165">
                  <c:v>99</c:v>
                </c:pt>
                <c:pt idx="166">
                  <c:v>98</c:v>
                </c:pt>
                <c:pt idx="167">
                  <c:v>89</c:v>
                </c:pt>
                <c:pt idx="168">
                  <c:v>100</c:v>
                </c:pt>
              </c:numCache>
            </c:numRef>
          </c:val>
          <c:smooth val="0"/>
          <c:extLst>
            <c:ext xmlns:c16="http://schemas.microsoft.com/office/drawing/2014/chart" uri="{C3380CC4-5D6E-409C-BE32-E72D297353CC}">
              <c16:uniqueId val="{00000000-D8B9-4E5C-B198-183E03EA5375}"/>
            </c:ext>
          </c:extLst>
        </c:ser>
        <c:dLbls>
          <c:showLegendKey val="0"/>
          <c:showVal val="0"/>
          <c:showCatName val="0"/>
          <c:showSerName val="0"/>
          <c:showPercent val="0"/>
          <c:showBubbleSize val="0"/>
        </c:dLbls>
        <c:smooth val="0"/>
        <c:axId val="2145897736"/>
        <c:axId val="2091047800"/>
      </c:lineChart>
      <c:catAx>
        <c:axId val="214589773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91047800"/>
        <c:crosses val="autoZero"/>
        <c:auto val="1"/>
        <c:lblAlgn val="ctr"/>
        <c:lblOffset val="100"/>
        <c:noMultiLvlLbl val="0"/>
      </c:catAx>
      <c:valAx>
        <c:axId val="2091047800"/>
        <c:scaling>
          <c:orientation val="minMax"/>
          <c:max val="100"/>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4589773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30" b="1" i="0" u="none" strike="noStrike" kern="1200" cap="none" baseline="0">
                <a:solidFill>
                  <a:schemeClr val="lt1">
                    <a:lumMod val="85000"/>
                  </a:schemeClr>
                </a:solidFill>
                <a:latin typeface="+mn-lt"/>
                <a:ea typeface="+mn-ea"/>
                <a:cs typeface="+mn-cs"/>
              </a:defRPr>
            </a:pPr>
            <a:r>
              <a:rPr lang="en-US" sz="2130" dirty="0" smtClean="0"/>
              <a:t>…Lest </a:t>
            </a:r>
            <a:r>
              <a:rPr lang="en-US" sz="2130" dirty="0"/>
              <a:t>we think we are important</a:t>
            </a:r>
          </a:p>
        </c:rich>
      </c:tx>
      <c:layout/>
      <c:overlay val="0"/>
      <c:spPr>
        <a:noFill/>
        <a:ln>
          <a:noFill/>
        </a:ln>
        <a:effectLst/>
      </c:spPr>
      <c:txPr>
        <a:bodyPr rot="0" spcFirstLastPara="1" vertOverflow="ellipsis" vert="horz" wrap="square" anchor="ctr" anchorCtr="1"/>
        <a:lstStyle/>
        <a:p>
          <a:pPr>
            <a:defRPr sz="213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multiTimeline!$B$3</c:f>
              <c:strCache>
                <c:ptCount val="1"/>
                <c:pt idx="0">
                  <c:v>Data Science: (Worldwide)</c:v>
                </c:pt>
              </c:strCache>
            </c:strRef>
          </c:tx>
          <c:spPr>
            <a:ln w="22225" cap="rnd">
              <a:solidFill>
                <a:schemeClr val="accent1"/>
              </a:solidFill>
            </a:ln>
            <a:effectLst>
              <a:glow rad="139700">
                <a:schemeClr val="accent1">
                  <a:satMod val="175000"/>
                  <a:alpha val="14000"/>
                </a:schemeClr>
              </a:glow>
            </a:effectLst>
          </c:spPr>
          <c:marker>
            <c:symbol val="none"/>
          </c:marker>
          <c:cat>
            <c:strRef>
              <c:f>multiTimeline!$A$4:$A$124</c:f>
              <c:strCache>
                <c:ptCount val="121"/>
                <c:pt idx="0">
                  <c:v>2008-01</c:v>
                </c:pt>
                <c:pt idx="1">
                  <c:v>2008-02</c:v>
                </c:pt>
                <c:pt idx="2">
                  <c:v>2008-03</c:v>
                </c:pt>
                <c:pt idx="3">
                  <c:v>2008-04</c:v>
                </c:pt>
                <c:pt idx="4">
                  <c:v>2008-05</c:v>
                </c:pt>
                <c:pt idx="5">
                  <c:v>2008-06</c:v>
                </c:pt>
                <c:pt idx="6">
                  <c:v>2008-07</c:v>
                </c:pt>
                <c:pt idx="7">
                  <c:v>2008-08</c:v>
                </c:pt>
                <c:pt idx="8">
                  <c:v>2008-09</c:v>
                </c:pt>
                <c:pt idx="9">
                  <c:v>2008-10</c:v>
                </c:pt>
                <c:pt idx="10">
                  <c:v>2008-11</c:v>
                </c:pt>
                <c:pt idx="11">
                  <c:v>2008-12</c:v>
                </c:pt>
                <c:pt idx="12">
                  <c:v>2009-01</c:v>
                </c:pt>
                <c:pt idx="13">
                  <c:v>2009-02</c:v>
                </c:pt>
                <c:pt idx="14">
                  <c:v>2009-03</c:v>
                </c:pt>
                <c:pt idx="15">
                  <c:v>2009-04</c:v>
                </c:pt>
                <c:pt idx="16">
                  <c:v>2009-05</c:v>
                </c:pt>
                <c:pt idx="17">
                  <c:v>2009-06</c:v>
                </c:pt>
                <c:pt idx="18">
                  <c:v>2009-07</c:v>
                </c:pt>
                <c:pt idx="19">
                  <c:v>2009-08</c:v>
                </c:pt>
                <c:pt idx="20">
                  <c:v>2009-09</c:v>
                </c:pt>
                <c:pt idx="21">
                  <c:v>2009-10</c:v>
                </c:pt>
                <c:pt idx="22">
                  <c:v>2009-11</c:v>
                </c:pt>
                <c:pt idx="23">
                  <c:v>2009-12</c:v>
                </c:pt>
                <c:pt idx="24">
                  <c:v>2010-01</c:v>
                </c:pt>
                <c:pt idx="25">
                  <c:v>2010-02</c:v>
                </c:pt>
                <c:pt idx="26">
                  <c:v>2010-03</c:v>
                </c:pt>
                <c:pt idx="27">
                  <c:v>2010-04</c:v>
                </c:pt>
                <c:pt idx="28">
                  <c:v>2010-05</c:v>
                </c:pt>
                <c:pt idx="29">
                  <c:v>2010-06</c:v>
                </c:pt>
                <c:pt idx="30">
                  <c:v>2010-07</c:v>
                </c:pt>
                <c:pt idx="31">
                  <c:v>2010-08</c:v>
                </c:pt>
                <c:pt idx="32">
                  <c:v>2010-09</c:v>
                </c:pt>
                <c:pt idx="33">
                  <c:v>2010-10</c:v>
                </c:pt>
                <c:pt idx="34">
                  <c:v>2010-11</c:v>
                </c:pt>
                <c:pt idx="35">
                  <c:v>2010-12</c:v>
                </c:pt>
                <c:pt idx="36">
                  <c:v>2011-01</c:v>
                </c:pt>
                <c:pt idx="37">
                  <c:v>2011-02</c:v>
                </c:pt>
                <c:pt idx="38">
                  <c:v>2011-03</c:v>
                </c:pt>
                <c:pt idx="39">
                  <c:v>2011-04</c:v>
                </c:pt>
                <c:pt idx="40">
                  <c:v>2011-05</c:v>
                </c:pt>
                <c:pt idx="41">
                  <c:v>2011-06</c:v>
                </c:pt>
                <c:pt idx="42">
                  <c:v>2011-07</c:v>
                </c:pt>
                <c:pt idx="43">
                  <c:v>2011-08</c:v>
                </c:pt>
                <c:pt idx="44">
                  <c:v>2011-09</c:v>
                </c:pt>
                <c:pt idx="45">
                  <c:v>2011-10</c:v>
                </c:pt>
                <c:pt idx="46">
                  <c:v>2011-11</c:v>
                </c:pt>
                <c:pt idx="47">
                  <c:v>2011-12</c:v>
                </c:pt>
                <c:pt idx="48">
                  <c:v>2012-01</c:v>
                </c:pt>
                <c:pt idx="49">
                  <c:v>2012-02</c:v>
                </c:pt>
                <c:pt idx="50">
                  <c:v>2012-03</c:v>
                </c:pt>
                <c:pt idx="51">
                  <c:v>2012-04</c:v>
                </c:pt>
                <c:pt idx="52">
                  <c:v>2012-05</c:v>
                </c:pt>
                <c:pt idx="53">
                  <c:v>2012-06</c:v>
                </c:pt>
                <c:pt idx="54">
                  <c:v>2012-07</c:v>
                </c:pt>
                <c:pt idx="55">
                  <c:v>2012-08</c:v>
                </c:pt>
                <c:pt idx="56">
                  <c:v>2012-09</c:v>
                </c:pt>
                <c:pt idx="57">
                  <c:v>2012-10</c:v>
                </c:pt>
                <c:pt idx="58">
                  <c:v>2012-11</c:v>
                </c:pt>
                <c:pt idx="59">
                  <c:v>2012-12</c:v>
                </c:pt>
                <c:pt idx="60">
                  <c:v>2013-01</c:v>
                </c:pt>
                <c:pt idx="61">
                  <c:v>2013-02</c:v>
                </c:pt>
                <c:pt idx="62">
                  <c:v>2013-03</c:v>
                </c:pt>
                <c:pt idx="63">
                  <c:v>2013-04</c:v>
                </c:pt>
                <c:pt idx="64">
                  <c:v>2013-05</c:v>
                </c:pt>
                <c:pt idx="65">
                  <c:v>2013-06</c:v>
                </c:pt>
                <c:pt idx="66">
                  <c:v>2013-07</c:v>
                </c:pt>
                <c:pt idx="67">
                  <c:v>2013-08</c:v>
                </c:pt>
                <c:pt idx="68">
                  <c:v>2013-09</c:v>
                </c:pt>
                <c:pt idx="69">
                  <c:v>2013-10</c:v>
                </c:pt>
                <c:pt idx="70">
                  <c:v>2013-11</c:v>
                </c:pt>
                <c:pt idx="71">
                  <c:v>2013-12</c:v>
                </c:pt>
                <c:pt idx="72">
                  <c:v>2014-01</c:v>
                </c:pt>
                <c:pt idx="73">
                  <c:v>2014-02</c:v>
                </c:pt>
                <c:pt idx="74">
                  <c:v>2014-03</c:v>
                </c:pt>
                <c:pt idx="75">
                  <c:v>2014-04</c:v>
                </c:pt>
                <c:pt idx="76">
                  <c:v>2014-05</c:v>
                </c:pt>
                <c:pt idx="77">
                  <c:v>2014-06</c:v>
                </c:pt>
                <c:pt idx="78">
                  <c:v>2014-07</c:v>
                </c:pt>
                <c:pt idx="79">
                  <c:v>2014-08</c:v>
                </c:pt>
                <c:pt idx="80">
                  <c:v>2014-09</c:v>
                </c:pt>
                <c:pt idx="81">
                  <c:v>2014-10</c:v>
                </c:pt>
                <c:pt idx="82">
                  <c:v>2014-11</c:v>
                </c:pt>
                <c:pt idx="83">
                  <c:v>2014-12</c:v>
                </c:pt>
                <c:pt idx="84">
                  <c:v>2015-01</c:v>
                </c:pt>
                <c:pt idx="85">
                  <c:v>2015-02</c:v>
                </c:pt>
                <c:pt idx="86">
                  <c:v>2015-03</c:v>
                </c:pt>
                <c:pt idx="87">
                  <c:v>2015-04</c:v>
                </c:pt>
                <c:pt idx="88">
                  <c:v>2015-05</c:v>
                </c:pt>
                <c:pt idx="89">
                  <c:v>2015-06</c:v>
                </c:pt>
                <c:pt idx="90">
                  <c:v>2015-07</c:v>
                </c:pt>
                <c:pt idx="91">
                  <c:v>2015-08</c:v>
                </c:pt>
                <c:pt idx="92">
                  <c:v>2015-09</c:v>
                </c:pt>
                <c:pt idx="93">
                  <c:v>2015-10</c:v>
                </c:pt>
                <c:pt idx="94">
                  <c:v>2015-11</c:v>
                </c:pt>
                <c:pt idx="95">
                  <c:v>2015-12</c:v>
                </c:pt>
                <c:pt idx="96">
                  <c:v>2016-01</c:v>
                </c:pt>
                <c:pt idx="97">
                  <c:v>2016-02</c:v>
                </c:pt>
                <c:pt idx="98">
                  <c:v>2016-03</c:v>
                </c:pt>
                <c:pt idx="99">
                  <c:v>2016-04</c:v>
                </c:pt>
                <c:pt idx="100">
                  <c:v>2016-05</c:v>
                </c:pt>
                <c:pt idx="101">
                  <c:v>2016-06</c:v>
                </c:pt>
                <c:pt idx="102">
                  <c:v>2016-07</c:v>
                </c:pt>
                <c:pt idx="103">
                  <c:v>2016-08</c:v>
                </c:pt>
                <c:pt idx="104">
                  <c:v>2016-09</c:v>
                </c:pt>
                <c:pt idx="105">
                  <c:v>2016-10</c:v>
                </c:pt>
                <c:pt idx="106">
                  <c:v>2016-11</c:v>
                </c:pt>
                <c:pt idx="107">
                  <c:v>2016-12</c:v>
                </c:pt>
                <c:pt idx="108">
                  <c:v>2017-01</c:v>
                </c:pt>
                <c:pt idx="109">
                  <c:v>2017-02</c:v>
                </c:pt>
                <c:pt idx="110">
                  <c:v>2017-03</c:v>
                </c:pt>
                <c:pt idx="111">
                  <c:v>2017-04</c:v>
                </c:pt>
                <c:pt idx="112">
                  <c:v>2017-05</c:v>
                </c:pt>
                <c:pt idx="113">
                  <c:v>2017-06</c:v>
                </c:pt>
                <c:pt idx="114">
                  <c:v>2017-07</c:v>
                </c:pt>
                <c:pt idx="115">
                  <c:v>2017-08</c:v>
                </c:pt>
                <c:pt idx="116">
                  <c:v>2017-09</c:v>
                </c:pt>
                <c:pt idx="117">
                  <c:v>2017-10</c:v>
                </c:pt>
                <c:pt idx="118">
                  <c:v>2017-11</c:v>
                </c:pt>
                <c:pt idx="119">
                  <c:v>2017-12</c:v>
                </c:pt>
                <c:pt idx="120">
                  <c:v>2018-01</c:v>
                </c:pt>
              </c:strCache>
            </c:strRef>
          </c:cat>
          <c:val>
            <c:numRef>
              <c:f>multiTimeline!$B$4:$B$124</c:f>
              <c:numCache>
                <c:formatCode>General</c:formatCode>
                <c:ptCount val="1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numCache>
            </c:numRef>
          </c:val>
          <c:smooth val="0"/>
          <c:extLst>
            <c:ext xmlns:c16="http://schemas.microsoft.com/office/drawing/2014/chart" uri="{C3380CC4-5D6E-409C-BE32-E72D297353CC}">
              <c16:uniqueId val="{00000000-D63D-4B4E-9D0E-6C99941AE6AC}"/>
            </c:ext>
          </c:extLst>
        </c:ser>
        <c:ser>
          <c:idx val="1"/>
          <c:order val="1"/>
          <c:tx>
            <c:strRef>
              <c:f>multiTimeline!$C$3</c:f>
              <c:strCache>
                <c:ptCount val="1"/>
                <c:pt idx="0">
                  <c:v>Kim Kardashian: (Worldwide)</c:v>
                </c:pt>
              </c:strCache>
            </c:strRef>
          </c:tx>
          <c:spPr>
            <a:ln w="22225" cap="rnd">
              <a:solidFill>
                <a:schemeClr val="accent6">
                  <a:lumMod val="60000"/>
                  <a:lumOff val="40000"/>
                </a:schemeClr>
              </a:solidFill>
            </a:ln>
            <a:effectLst>
              <a:glow rad="139700">
                <a:schemeClr val="accent2">
                  <a:satMod val="175000"/>
                  <a:alpha val="14000"/>
                </a:schemeClr>
              </a:glow>
            </a:effectLst>
          </c:spPr>
          <c:marker>
            <c:symbol val="none"/>
          </c:marker>
          <c:cat>
            <c:strRef>
              <c:f>multiTimeline!$A$4:$A$124</c:f>
              <c:strCache>
                <c:ptCount val="121"/>
                <c:pt idx="0">
                  <c:v>2008-01</c:v>
                </c:pt>
                <c:pt idx="1">
                  <c:v>2008-02</c:v>
                </c:pt>
                <c:pt idx="2">
                  <c:v>2008-03</c:v>
                </c:pt>
                <c:pt idx="3">
                  <c:v>2008-04</c:v>
                </c:pt>
                <c:pt idx="4">
                  <c:v>2008-05</c:v>
                </c:pt>
                <c:pt idx="5">
                  <c:v>2008-06</c:v>
                </c:pt>
                <c:pt idx="6">
                  <c:v>2008-07</c:v>
                </c:pt>
                <c:pt idx="7">
                  <c:v>2008-08</c:v>
                </c:pt>
                <c:pt idx="8">
                  <c:v>2008-09</c:v>
                </c:pt>
                <c:pt idx="9">
                  <c:v>2008-10</c:v>
                </c:pt>
                <c:pt idx="10">
                  <c:v>2008-11</c:v>
                </c:pt>
                <c:pt idx="11">
                  <c:v>2008-12</c:v>
                </c:pt>
                <c:pt idx="12">
                  <c:v>2009-01</c:v>
                </c:pt>
                <c:pt idx="13">
                  <c:v>2009-02</c:v>
                </c:pt>
                <c:pt idx="14">
                  <c:v>2009-03</c:v>
                </c:pt>
                <c:pt idx="15">
                  <c:v>2009-04</c:v>
                </c:pt>
                <c:pt idx="16">
                  <c:v>2009-05</c:v>
                </c:pt>
                <c:pt idx="17">
                  <c:v>2009-06</c:v>
                </c:pt>
                <c:pt idx="18">
                  <c:v>2009-07</c:v>
                </c:pt>
                <c:pt idx="19">
                  <c:v>2009-08</c:v>
                </c:pt>
                <c:pt idx="20">
                  <c:v>2009-09</c:v>
                </c:pt>
                <c:pt idx="21">
                  <c:v>2009-10</c:v>
                </c:pt>
                <c:pt idx="22">
                  <c:v>2009-11</c:v>
                </c:pt>
                <c:pt idx="23">
                  <c:v>2009-12</c:v>
                </c:pt>
                <c:pt idx="24">
                  <c:v>2010-01</c:v>
                </c:pt>
                <c:pt idx="25">
                  <c:v>2010-02</c:v>
                </c:pt>
                <c:pt idx="26">
                  <c:v>2010-03</c:v>
                </c:pt>
                <c:pt idx="27">
                  <c:v>2010-04</c:v>
                </c:pt>
                <c:pt idx="28">
                  <c:v>2010-05</c:v>
                </c:pt>
                <c:pt idx="29">
                  <c:v>2010-06</c:v>
                </c:pt>
                <c:pt idx="30">
                  <c:v>2010-07</c:v>
                </c:pt>
                <c:pt idx="31">
                  <c:v>2010-08</c:v>
                </c:pt>
                <c:pt idx="32">
                  <c:v>2010-09</c:v>
                </c:pt>
                <c:pt idx="33">
                  <c:v>2010-10</c:v>
                </c:pt>
                <c:pt idx="34">
                  <c:v>2010-11</c:v>
                </c:pt>
                <c:pt idx="35">
                  <c:v>2010-12</c:v>
                </c:pt>
                <c:pt idx="36">
                  <c:v>2011-01</c:v>
                </c:pt>
                <c:pt idx="37">
                  <c:v>2011-02</c:v>
                </c:pt>
                <c:pt idx="38">
                  <c:v>2011-03</c:v>
                </c:pt>
                <c:pt idx="39">
                  <c:v>2011-04</c:v>
                </c:pt>
                <c:pt idx="40">
                  <c:v>2011-05</c:v>
                </c:pt>
                <c:pt idx="41">
                  <c:v>2011-06</c:v>
                </c:pt>
                <c:pt idx="42">
                  <c:v>2011-07</c:v>
                </c:pt>
                <c:pt idx="43">
                  <c:v>2011-08</c:v>
                </c:pt>
                <c:pt idx="44">
                  <c:v>2011-09</c:v>
                </c:pt>
                <c:pt idx="45">
                  <c:v>2011-10</c:v>
                </c:pt>
                <c:pt idx="46">
                  <c:v>2011-11</c:v>
                </c:pt>
                <c:pt idx="47">
                  <c:v>2011-12</c:v>
                </c:pt>
                <c:pt idx="48">
                  <c:v>2012-01</c:v>
                </c:pt>
                <c:pt idx="49">
                  <c:v>2012-02</c:v>
                </c:pt>
                <c:pt idx="50">
                  <c:v>2012-03</c:v>
                </c:pt>
                <c:pt idx="51">
                  <c:v>2012-04</c:v>
                </c:pt>
                <c:pt idx="52">
                  <c:v>2012-05</c:v>
                </c:pt>
                <c:pt idx="53">
                  <c:v>2012-06</c:v>
                </c:pt>
                <c:pt idx="54">
                  <c:v>2012-07</c:v>
                </c:pt>
                <c:pt idx="55">
                  <c:v>2012-08</c:v>
                </c:pt>
                <c:pt idx="56">
                  <c:v>2012-09</c:v>
                </c:pt>
                <c:pt idx="57">
                  <c:v>2012-10</c:v>
                </c:pt>
                <c:pt idx="58">
                  <c:v>2012-11</c:v>
                </c:pt>
                <c:pt idx="59">
                  <c:v>2012-12</c:v>
                </c:pt>
                <c:pt idx="60">
                  <c:v>2013-01</c:v>
                </c:pt>
                <c:pt idx="61">
                  <c:v>2013-02</c:v>
                </c:pt>
                <c:pt idx="62">
                  <c:v>2013-03</c:v>
                </c:pt>
                <c:pt idx="63">
                  <c:v>2013-04</c:v>
                </c:pt>
                <c:pt idx="64">
                  <c:v>2013-05</c:v>
                </c:pt>
                <c:pt idx="65">
                  <c:v>2013-06</c:v>
                </c:pt>
                <c:pt idx="66">
                  <c:v>2013-07</c:v>
                </c:pt>
                <c:pt idx="67">
                  <c:v>2013-08</c:v>
                </c:pt>
                <c:pt idx="68">
                  <c:v>2013-09</c:v>
                </c:pt>
                <c:pt idx="69">
                  <c:v>2013-10</c:v>
                </c:pt>
                <c:pt idx="70">
                  <c:v>2013-11</c:v>
                </c:pt>
                <c:pt idx="71">
                  <c:v>2013-12</c:v>
                </c:pt>
                <c:pt idx="72">
                  <c:v>2014-01</c:v>
                </c:pt>
                <c:pt idx="73">
                  <c:v>2014-02</c:v>
                </c:pt>
                <c:pt idx="74">
                  <c:v>2014-03</c:v>
                </c:pt>
                <c:pt idx="75">
                  <c:v>2014-04</c:v>
                </c:pt>
                <c:pt idx="76">
                  <c:v>2014-05</c:v>
                </c:pt>
                <c:pt idx="77">
                  <c:v>2014-06</c:v>
                </c:pt>
                <c:pt idx="78">
                  <c:v>2014-07</c:v>
                </c:pt>
                <c:pt idx="79">
                  <c:v>2014-08</c:v>
                </c:pt>
                <c:pt idx="80">
                  <c:v>2014-09</c:v>
                </c:pt>
                <c:pt idx="81">
                  <c:v>2014-10</c:v>
                </c:pt>
                <c:pt idx="82">
                  <c:v>2014-11</c:v>
                </c:pt>
                <c:pt idx="83">
                  <c:v>2014-12</c:v>
                </c:pt>
                <c:pt idx="84">
                  <c:v>2015-01</c:v>
                </c:pt>
                <c:pt idx="85">
                  <c:v>2015-02</c:v>
                </c:pt>
                <c:pt idx="86">
                  <c:v>2015-03</c:v>
                </c:pt>
                <c:pt idx="87">
                  <c:v>2015-04</c:v>
                </c:pt>
                <c:pt idx="88">
                  <c:v>2015-05</c:v>
                </c:pt>
                <c:pt idx="89">
                  <c:v>2015-06</c:v>
                </c:pt>
                <c:pt idx="90">
                  <c:v>2015-07</c:v>
                </c:pt>
                <c:pt idx="91">
                  <c:v>2015-08</c:v>
                </c:pt>
                <c:pt idx="92">
                  <c:v>2015-09</c:v>
                </c:pt>
                <c:pt idx="93">
                  <c:v>2015-10</c:v>
                </c:pt>
                <c:pt idx="94">
                  <c:v>2015-11</c:v>
                </c:pt>
                <c:pt idx="95">
                  <c:v>2015-12</c:v>
                </c:pt>
                <c:pt idx="96">
                  <c:v>2016-01</c:v>
                </c:pt>
                <c:pt idx="97">
                  <c:v>2016-02</c:v>
                </c:pt>
                <c:pt idx="98">
                  <c:v>2016-03</c:v>
                </c:pt>
                <c:pt idx="99">
                  <c:v>2016-04</c:v>
                </c:pt>
                <c:pt idx="100">
                  <c:v>2016-05</c:v>
                </c:pt>
                <c:pt idx="101">
                  <c:v>2016-06</c:v>
                </c:pt>
                <c:pt idx="102">
                  <c:v>2016-07</c:v>
                </c:pt>
                <c:pt idx="103">
                  <c:v>2016-08</c:v>
                </c:pt>
                <c:pt idx="104">
                  <c:v>2016-09</c:v>
                </c:pt>
                <c:pt idx="105">
                  <c:v>2016-10</c:v>
                </c:pt>
                <c:pt idx="106">
                  <c:v>2016-11</c:v>
                </c:pt>
                <c:pt idx="107">
                  <c:v>2016-12</c:v>
                </c:pt>
                <c:pt idx="108">
                  <c:v>2017-01</c:v>
                </c:pt>
                <c:pt idx="109">
                  <c:v>2017-02</c:v>
                </c:pt>
                <c:pt idx="110">
                  <c:v>2017-03</c:v>
                </c:pt>
                <c:pt idx="111">
                  <c:v>2017-04</c:v>
                </c:pt>
                <c:pt idx="112">
                  <c:v>2017-05</c:v>
                </c:pt>
                <c:pt idx="113">
                  <c:v>2017-06</c:v>
                </c:pt>
                <c:pt idx="114">
                  <c:v>2017-07</c:v>
                </c:pt>
                <c:pt idx="115">
                  <c:v>2017-08</c:v>
                </c:pt>
                <c:pt idx="116">
                  <c:v>2017-09</c:v>
                </c:pt>
                <c:pt idx="117">
                  <c:v>2017-10</c:v>
                </c:pt>
                <c:pt idx="118">
                  <c:v>2017-11</c:v>
                </c:pt>
                <c:pt idx="119">
                  <c:v>2017-12</c:v>
                </c:pt>
                <c:pt idx="120">
                  <c:v>2018-01</c:v>
                </c:pt>
              </c:strCache>
            </c:strRef>
          </c:cat>
          <c:val>
            <c:numRef>
              <c:f>multiTimeline!$C$4:$C$124</c:f>
              <c:numCache>
                <c:formatCode>General</c:formatCode>
                <c:ptCount val="121"/>
                <c:pt idx="0">
                  <c:v>13</c:v>
                </c:pt>
                <c:pt idx="1">
                  <c:v>9</c:v>
                </c:pt>
                <c:pt idx="2">
                  <c:v>13</c:v>
                </c:pt>
                <c:pt idx="3">
                  <c:v>15</c:v>
                </c:pt>
                <c:pt idx="4">
                  <c:v>15</c:v>
                </c:pt>
                <c:pt idx="5">
                  <c:v>13</c:v>
                </c:pt>
                <c:pt idx="6">
                  <c:v>12</c:v>
                </c:pt>
                <c:pt idx="7">
                  <c:v>15</c:v>
                </c:pt>
                <c:pt idx="8">
                  <c:v>14</c:v>
                </c:pt>
                <c:pt idx="9">
                  <c:v>13</c:v>
                </c:pt>
                <c:pt idx="10">
                  <c:v>11</c:v>
                </c:pt>
                <c:pt idx="11">
                  <c:v>12</c:v>
                </c:pt>
                <c:pt idx="12">
                  <c:v>12</c:v>
                </c:pt>
                <c:pt idx="13">
                  <c:v>10</c:v>
                </c:pt>
                <c:pt idx="14">
                  <c:v>14</c:v>
                </c:pt>
                <c:pt idx="15">
                  <c:v>15</c:v>
                </c:pt>
                <c:pt idx="16">
                  <c:v>15</c:v>
                </c:pt>
                <c:pt idx="17">
                  <c:v>12</c:v>
                </c:pt>
                <c:pt idx="18">
                  <c:v>15</c:v>
                </c:pt>
                <c:pt idx="19">
                  <c:v>16</c:v>
                </c:pt>
                <c:pt idx="20">
                  <c:v>14</c:v>
                </c:pt>
                <c:pt idx="21">
                  <c:v>13</c:v>
                </c:pt>
                <c:pt idx="22">
                  <c:v>14</c:v>
                </c:pt>
                <c:pt idx="23">
                  <c:v>16</c:v>
                </c:pt>
                <c:pt idx="24">
                  <c:v>18</c:v>
                </c:pt>
                <c:pt idx="25">
                  <c:v>20</c:v>
                </c:pt>
                <c:pt idx="26">
                  <c:v>18</c:v>
                </c:pt>
                <c:pt idx="27">
                  <c:v>26</c:v>
                </c:pt>
                <c:pt idx="28">
                  <c:v>20</c:v>
                </c:pt>
                <c:pt idx="29">
                  <c:v>21</c:v>
                </c:pt>
                <c:pt idx="30">
                  <c:v>22</c:v>
                </c:pt>
                <c:pt idx="31">
                  <c:v>26</c:v>
                </c:pt>
                <c:pt idx="32">
                  <c:v>26</c:v>
                </c:pt>
                <c:pt idx="33">
                  <c:v>27</c:v>
                </c:pt>
                <c:pt idx="34">
                  <c:v>22</c:v>
                </c:pt>
                <c:pt idx="35">
                  <c:v>26</c:v>
                </c:pt>
                <c:pt idx="36">
                  <c:v>27</c:v>
                </c:pt>
                <c:pt idx="37">
                  <c:v>35</c:v>
                </c:pt>
                <c:pt idx="38">
                  <c:v>23</c:v>
                </c:pt>
                <c:pt idx="39">
                  <c:v>19</c:v>
                </c:pt>
                <c:pt idx="40">
                  <c:v>22</c:v>
                </c:pt>
                <c:pt idx="41">
                  <c:v>25</c:v>
                </c:pt>
                <c:pt idx="42">
                  <c:v>22</c:v>
                </c:pt>
                <c:pt idx="43">
                  <c:v>46</c:v>
                </c:pt>
                <c:pt idx="44">
                  <c:v>29</c:v>
                </c:pt>
                <c:pt idx="45">
                  <c:v>35</c:v>
                </c:pt>
                <c:pt idx="46">
                  <c:v>51</c:v>
                </c:pt>
                <c:pt idx="47">
                  <c:v>33</c:v>
                </c:pt>
                <c:pt idx="48">
                  <c:v>30</c:v>
                </c:pt>
                <c:pt idx="49">
                  <c:v>26</c:v>
                </c:pt>
                <c:pt idx="50">
                  <c:v>26</c:v>
                </c:pt>
                <c:pt idx="51">
                  <c:v>28</c:v>
                </c:pt>
                <c:pt idx="52">
                  <c:v>27</c:v>
                </c:pt>
                <c:pt idx="53">
                  <c:v>32</c:v>
                </c:pt>
                <c:pt idx="54">
                  <c:v>27</c:v>
                </c:pt>
                <c:pt idx="55">
                  <c:v>28</c:v>
                </c:pt>
                <c:pt idx="56">
                  <c:v>26</c:v>
                </c:pt>
                <c:pt idx="57">
                  <c:v>24</c:v>
                </c:pt>
                <c:pt idx="58">
                  <c:v>24</c:v>
                </c:pt>
                <c:pt idx="59">
                  <c:v>29</c:v>
                </c:pt>
                <c:pt idx="60">
                  <c:v>36</c:v>
                </c:pt>
                <c:pt idx="61">
                  <c:v>29</c:v>
                </c:pt>
                <c:pt idx="62">
                  <c:v>33</c:v>
                </c:pt>
                <c:pt idx="63">
                  <c:v>35</c:v>
                </c:pt>
                <c:pt idx="64">
                  <c:v>31</c:v>
                </c:pt>
                <c:pt idx="65">
                  <c:v>62</c:v>
                </c:pt>
                <c:pt idx="66">
                  <c:v>29</c:v>
                </c:pt>
                <c:pt idx="67">
                  <c:v>28</c:v>
                </c:pt>
                <c:pt idx="68">
                  <c:v>22</c:v>
                </c:pt>
                <c:pt idx="69">
                  <c:v>34</c:v>
                </c:pt>
                <c:pt idx="70">
                  <c:v>29</c:v>
                </c:pt>
                <c:pt idx="71">
                  <c:v>28</c:v>
                </c:pt>
                <c:pt idx="72">
                  <c:v>25</c:v>
                </c:pt>
                <c:pt idx="73">
                  <c:v>22</c:v>
                </c:pt>
                <c:pt idx="74">
                  <c:v>24</c:v>
                </c:pt>
                <c:pt idx="75">
                  <c:v>24</c:v>
                </c:pt>
                <c:pt idx="76">
                  <c:v>36</c:v>
                </c:pt>
                <c:pt idx="77">
                  <c:v>32</c:v>
                </c:pt>
                <c:pt idx="78">
                  <c:v>36</c:v>
                </c:pt>
                <c:pt idx="79">
                  <c:v>36</c:v>
                </c:pt>
                <c:pt idx="80">
                  <c:v>45</c:v>
                </c:pt>
                <c:pt idx="81">
                  <c:v>28</c:v>
                </c:pt>
                <c:pt idx="82">
                  <c:v>100</c:v>
                </c:pt>
                <c:pt idx="83">
                  <c:v>39</c:v>
                </c:pt>
                <c:pt idx="84">
                  <c:v>33</c:v>
                </c:pt>
                <c:pt idx="85">
                  <c:v>40</c:v>
                </c:pt>
                <c:pt idx="86">
                  <c:v>37</c:v>
                </c:pt>
                <c:pt idx="87">
                  <c:v>31</c:v>
                </c:pt>
                <c:pt idx="88">
                  <c:v>32</c:v>
                </c:pt>
                <c:pt idx="89">
                  <c:v>36</c:v>
                </c:pt>
                <c:pt idx="90">
                  <c:v>33</c:v>
                </c:pt>
                <c:pt idx="91">
                  <c:v>34</c:v>
                </c:pt>
                <c:pt idx="92">
                  <c:v>29</c:v>
                </c:pt>
                <c:pt idx="93">
                  <c:v>28</c:v>
                </c:pt>
                <c:pt idx="94">
                  <c:v>25</c:v>
                </c:pt>
                <c:pt idx="95">
                  <c:v>38</c:v>
                </c:pt>
                <c:pt idx="96">
                  <c:v>27</c:v>
                </c:pt>
                <c:pt idx="97">
                  <c:v>28</c:v>
                </c:pt>
                <c:pt idx="98">
                  <c:v>46</c:v>
                </c:pt>
                <c:pt idx="99">
                  <c:v>26</c:v>
                </c:pt>
                <c:pt idx="100">
                  <c:v>25</c:v>
                </c:pt>
                <c:pt idx="101">
                  <c:v>25</c:v>
                </c:pt>
                <c:pt idx="102">
                  <c:v>31</c:v>
                </c:pt>
                <c:pt idx="103">
                  <c:v>27</c:v>
                </c:pt>
                <c:pt idx="104">
                  <c:v>25</c:v>
                </c:pt>
                <c:pt idx="105">
                  <c:v>42</c:v>
                </c:pt>
                <c:pt idx="106">
                  <c:v>21</c:v>
                </c:pt>
                <c:pt idx="107">
                  <c:v>21</c:v>
                </c:pt>
                <c:pt idx="108">
                  <c:v>20</c:v>
                </c:pt>
                <c:pt idx="109">
                  <c:v>17</c:v>
                </c:pt>
                <c:pt idx="110">
                  <c:v>15</c:v>
                </c:pt>
                <c:pt idx="111">
                  <c:v>21</c:v>
                </c:pt>
                <c:pt idx="112">
                  <c:v>18</c:v>
                </c:pt>
                <c:pt idx="113">
                  <c:v>16</c:v>
                </c:pt>
                <c:pt idx="114">
                  <c:v>17</c:v>
                </c:pt>
                <c:pt idx="115">
                  <c:v>15</c:v>
                </c:pt>
                <c:pt idx="116">
                  <c:v>18</c:v>
                </c:pt>
                <c:pt idx="117">
                  <c:v>19</c:v>
                </c:pt>
                <c:pt idx="118">
                  <c:v>20</c:v>
                </c:pt>
                <c:pt idx="119">
                  <c:v>16</c:v>
                </c:pt>
                <c:pt idx="120">
                  <c:v>17</c:v>
                </c:pt>
              </c:numCache>
            </c:numRef>
          </c:val>
          <c:smooth val="0"/>
          <c:extLst>
            <c:ext xmlns:c16="http://schemas.microsoft.com/office/drawing/2014/chart" uri="{C3380CC4-5D6E-409C-BE32-E72D297353CC}">
              <c16:uniqueId val="{00000001-D63D-4B4E-9D0E-6C99941AE6AC}"/>
            </c:ext>
          </c:extLst>
        </c:ser>
        <c:dLbls>
          <c:showLegendKey val="0"/>
          <c:showVal val="0"/>
          <c:showCatName val="0"/>
          <c:showSerName val="0"/>
          <c:showPercent val="0"/>
          <c:showBubbleSize val="0"/>
        </c:dLbls>
        <c:smooth val="0"/>
        <c:axId val="-2127042136"/>
        <c:axId val="2144147000"/>
      </c:lineChart>
      <c:catAx>
        <c:axId val="-2127042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144147000"/>
        <c:crosses val="autoZero"/>
        <c:auto val="1"/>
        <c:lblAlgn val="ctr"/>
        <c:lblOffset val="100"/>
        <c:noMultiLvlLbl val="0"/>
      </c:catAx>
      <c:valAx>
        <c:axId val="2144147000"/>
        <c:scaling>
          <c:orientation val="minMax"/>
          <c:max val="10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12704213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575994189845698E-2"/>
          <c:y val="0.05"/>
          <c:w val="0.95948090309148804"/>
          <c:h val="0.92157283464566897"/>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dLbls>
            <c:delete val="1"/>
          </c:dLbls>
          <c:cat>
            <c:numRef>
              <c:f>Sheet1!$A$3:$A$10</c:f>
              <c:numCache>
                <c:formatCode>General</c:formatCode>
                <c:ptCount val="8"/>
              </c:numCache>
            </c:numRef>
          </c:cat>
          <c:val>
            <c:numRef>
              <c:f>Sheet1!$B$3:$B$10</c:f>
              <c:numCache>
                <c:formatCode>General</c:formatCode>
                <c:ptCount val="8"/>
                <c:pt idx="0">
                  <c:v>2</c:v>
                </c:pt>
                <c:pt idx="1">
                  <c:v>4</c:v>
                </c:pt>
                <c:pt idx="2">
                  <c:v>8</c:v>
                </c:pt>
                <c:pt idx="3">
                  <c:v>16</c:v>
                </c:pt>
                <c:pt idx="4">
                  <c:v>32</c:v>
                </c:pt>
                <c:pt idx="5">
                  <c:v>64</c:v>
                </c:pt>
                <c:pt idx="6">
                  <c:v>128</c:v>
                </c:pt>
                <c:pt idx="7">
                  <c:v>256</c:v>
                </c:pt>
              </c:numCache>
            </c:numRef>
          </c:val>
          <c:smooth val="1"/>
          <c:extLst>
            <c:ext xmlns:c16="http://schemas.microsoft.com/office/drawing/2014/chart" uri="{C3380CC4-5D6E-409C-BE32-E72D297353CC}">
              <c16:uniqueId val="{00000000-290D-4790-B923-BEC39EEEBF9A}"/>
            </c:ext>
          </c:extLst>
        </c:ser>
        <c:dLbls>
          <c:dLblPos val="ctr"/>
          <c:showLegendKey val="0"/>
          <c:showVal val="1"/>
          <c:showCatName val="0"/>
          <c:showSerName val="0"/>
          <c:showPercent val="0"/>
          <c:showBubbleSize val="0"/>
        </c:dLbls>
        <c:smooth val="0"/>
        <c:axId val="-2127160552"/>
        <c:axId val="-2126971784"/>
      </c:lineChart>
      <c:catAx>
        <c:axId val="-2127160552"/>
        <c:scaling>
          <c:orientation val="minMax"/>
        </c:scaling>
        <c:delete val="1"/>
        <c:axPos val="b"/>
        <c:numFmt formatCode="General" sourceLinked="1"/>
        <c:majorTickMark val="none"/>
        <c:minorTickMark val="none"/>
        <c:tickLblPos val="nextTo"/>
        <c:crossAx val="-2126971784"/>
        <c:crosses val="autoZero"/>
        <c:auto val="1"/>
        <c:lblAlgn val="ctr"/>
        <c:lblOffset val="100"/>
        <c:noMultiLvlLbl val="0"/>
      </c:catAx>
      <c:valAx>
        <c:axId val="-2126971784"/>
        <c:scaling>
          <c:orientation val="minMax"/>
        </c:scaling>
        <c:delete val="1"/>
        <c:axPos val="l"/>
        <c:numFmt formatCode="General" sourceLinked="1"/>
        <c:majorTickMark val="none"/>
        <c:minorTickMark val="none"/>
        <c:tickLblPos val="nextTo"/>
        <c:crossAx val="-2127160552"/>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j-lt"/>
                <a:ea typeface="+mn-ea"/>
                <a:cs typeface="Times New Roman" panose="02020603050405020304" pitchFamily="18" charset="0"/>
              </a:defRPr>
            </a:pPr>
            <a:r>
              <a:rPr lang="en-US" dirty="0"/>
              <a:t>University Location of MS Programs in Data Science </a:t>
            </a: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j-lt"/>
              <a:ea typeface="+mn-ea"/>
              <a:cs typeface="Times New Roman" panose="02020603050405020304" pitchFamily="18" charset="0"/>
            </a:defRPr>
          </a:pPr>
          <a:endParaRPr lang="en-US"/>
        </a:p>
      </c:txPr>
    </c:title>
    <c:autoTitleDeleted val="0"/>
    <c:plotArea>
      <c:layout/>
      <c:barChart>
        <c:barDir val="bar"/>
        <c:grouping val="clustered"/>
        <c:varyColors val="0"/>
        <c:ser>
          <c:idx val="0"/>
          <c:order val="0"/>
          <c:spPr>
            <a:solidFill>
              <a:srgbClr val="5B9BD6"/>
            </a:solidFill>
            <a:ln>
              <a:noFill/>
            </a:ln>
            <a:effectLst/>
          </c:spPr>
          <c:invertIfNegative val="0"/>
          <c:cat>
            <c:strRef>
              <c:f>'[MasterListCompleteDS (1).xlsx]Sheet1'!$A$17:$A$27</c:f>
              <c:strCache>
                <c:ptCount val="11"/>
                <c:pt idx="0">
                  <c:v>Medicine</c:v>
                </c:pt>
                <c:pt idx="1">
                  <c:v>Public Policy</c:v>
                </c:pt>
                <c:pt idx="2">
                  <c:v>Business</c:v>
                </c:pt>
                <c:pt idx="3">
                  <c:v>Engineering</c:v>
                </c:pt>
                <c:pt idx="4">
                  <c:v>Information Systems</c:v>
                </c:pt>
                <c:pt idx="5">
                  <c:v>Mathematics</c:v>
                </c:pt>
                <c:pt idx="6">
                  <c:v>Science</c:v>
                </c:pt>
                <c:pt idx="7">
                  <c:v>Computer Science</c:v>
                </c:pt>
                <c:pt idx="8">
                  <c:v>Statistics</c:v>
                </c:pt>
                <c:pt idx="9">
                  <c:v>Inter/Transdisciplinary</c:v>
                </c:pt>
                <c:pt idx="10">
                  <c:v>Center/Institute/Graduate College</c:v>
                </c:pt>
              </c:strCache>
            </c:strRef>
          </c:cat>
          <c:val>
            <c:numRef>
              <c:f>'[MasterListCompleteDS (1).xlsx]Sheet1'!$B$17:$B$27</c:f>
              <c:numCache>
                <c:formatCode>General</c:formatCode>
                <c:ptCount val="11"/>
                <c:pt idx="0">
                  <c:v>1</c:v>
                </c:pt>
                <c:pt idx="1">
                  <c:v>1</c:v>
                </c:pt>
                <c:pt idx="2">
                  <c:v>2</c:v>
                </c:pt>
                <c:pt idx="3">
                  <c:v>2</c:v>
                </c:pt>
                <c:pt idx="4">
                  <c:v>2</c:v>
                </c:pt>
                <c:pt idx="5">
                  <c:v>3</c:v>
                </c:pt>
                <c:pt idx="6">
                  <c:v>3</c:v>
                </c:pt>
                <c:pt idx="7">
                  <c:v>5</c:v>
                </c:pt>
                <c:pt idx="8">
                  <c:v>5</c:v>
                </c:pt>
                <c:pt idx="9">
                  <c:v>10</c:v>
                </c:pt>
                <c:pt idx="10">
                  <c:v>11</c:v>
                </c:pt>
              </c:numCache>
            </c:numRef>
          </c:val>
          <c:extLst>
            <c:ext xmlns:c16="http://schemas.microsoft.com/office/drawing/2014/chart" uri="{C3380CC4-5D6E-409C-BE32-E72D297353CC}">
              <c16:uniqueId val="{00000000-D728-4824-9D03-B7E9A1D4C309}"/>
            </c:ext>
          </c:extLst>
        </c:ser>
        <c:dLbls>
          <c:showLegendKey val="0"/>
          <c:showVal val="0"/>
          <c:showCatName val="0"/>
          <c:showSerName val="0"/>
          <c:showPercent val="0"/>
          <c:showBubbleSize val="0"/>
        </c:dLbls>
        <c:gapWidth val="182"/>
        <c:axId val="-2126760824"/>
        <c:axId val="-2127477576"/>
      </c:barChart>
      <c:catAx>
        <c:axId val="-2126760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j-lt"/>
                <a:ea typeface="+mn-ea"/>
                <a:cs typeface="Times New Roman" panose="02020603050405020304" pitchFamily="18" charset="0"/>
              </a:defRPr>
            </a:pPr>
            <a:endParaRPr lang="en-US"/>
          </a:p>
        </c:txPr>
        <c:crossAx val="-2127477576"/>
        <c:crosses val="autoZero"/>
        <c:auto val="1"/>
        <c:lblAlgn val="ctr"/>
        <c:lblOffset val="100"/>
        <c:noMultiLvlLbl val="0"/>
      </c:catAx>
      <c:valAx>
        <c:axId val="-2127477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j-lt"/>
                <a:ea typeface="+mn-ea"/>
                <a:cs typeface="Times New Roman" panose="02020603050405020304" pitchFamily="18" charset="0"/>
              </a:defRPr>
            </a:pPr>
            <a:endParaRPr lang="en-US"/>
          </a:p>
        </c:txPr>
        <c:crossAx val="-2126760824"/>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mj-lt"/>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B07F5-7921-4146-98C0-FDDF372E8C44}" type="datetimeFigureOut">
              <a:rPr lang="en-US" smtClean="0"/>
              <a:t>4/10/2018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0F90E-59BA-4FFF-B1EC-B6351EBF16F9}" type="slidenum">
              <a:rPr lang="en-US" smtClean="0"/>
              <a:t>‹#›</a:t>
            </a:fld>
            <a:endParaRPr lang="en-US"/>
          </a:p>
        </p:txBody>
      </p:sp>
    </p:spTree>
    <p:extLst>
      <p:ext uri="{BB962C8B-B14F-4D97-AF65-F5344CB8AC3E}">
        <p14:creationId xmlns:p14="http://schemas.microsoft.com/office/powerpoint/2010/main" val="291564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90625"/>
            <a:ext cx="5705475" cy="3209925"/>
          </a:xfrm>
        </p:spPr>
      </p:sp>
      <p:sp>
        <p:nvSpPr>
          <p:cNvPr id="3" name="Notes Placeholder 2"/>
          <p:cNvSpPr>
            <a:spLocks noGrp="1"/>
          </p:cNvSpPr>
          <p:nvPr>
            <p:ph type="body" idx="1"/>
          </p:nvPr>
        </p:nvSpPr>
        <p:spPr/>
        <p:txBody>
          <a:bodyPr/>
          <a:lstStyle/>
          <a:p>
            <a:r>
              <a:rPr lang="en-US" dirty="0"/>
              <a:t>INTRO: Ten years ago, we didn’t know the term data science…but today its ubiquitous…</a:t>
            </a:r>
          </a:p>
          <a:p>
            <a:pPr lvl="0"/>
            <a:r>
              <a:rPr lang="en-US" dirty="0" smtClean="0"/>
              <a:t>Montage of headlines</a:t>
            </a:r>
          </a:p>
          <a:p>
            <a:pPr lvl="0"/>
            <a:r>
              <a:rPr lang="en-US" dirty="0" smtClean="0"/>
              <a:t>Google </a:t>
            </a:r>
            <a:r>
              <a:rPr lang="en-US" dirty="0"/>
              <a:t>Trends (with Kim Kardashian overlay)</a:t>
            </a:r>
          </a:p>
          <a:p>
            <a:pPr marL="0" indent="0">
              <a:buNone/>
            </a:pPr>
            <a:endParaRPr lang="en-US" dirty="0"/>
          </a:p>
        </p:txBody>
      </p:sp>
    </p:spTree>
    <p:extLst>
      <p:ext uri="{BB962C8B-B14F-4D97-AF65-F5344CB8AC3E}">
        <p14:creationId xmlns:p14="http://schemas.microsoft.com/office/powerpoint/2010/main" val="1024600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90625"/>
            <a:ext cx="5705475" cy="32099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2765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90625"/>
            <a:ext cx="5705475" cy="3209925"/>
          </a:xfrm>
        </p:spPr>
      </p:sp>
      <p:sp>
        <p:nvSpPr>
          <p:cNvPr id="3" name="Notes Placeholder 2"/>
          <p:cNvSpPr>
            <a:spLocks noGrp="1"/>
          </p:cNvSpPr>
          <p:nvPr>
            <p:ph type="body" idx="1"/>
          </p:nvPr>
        </p:nvSpPr>
        <p:spPr/>
        <p:txBody>
          <a:bodyPr/>
          <a:lstStyle/>
          <a:p>
            <a:r>
              <a:rPr lang="en-US" dirty="0"/>
              <a:t>SLIDE: This has been a function of decreased costs of storage, increased computing power contributing to the </a:t>
            </a:r>
            <a:r>
              <a:rPr lang="en-US" dirty="0" err="1"/>
              <a:t>datafication</a:t>
            </a:r>
            <a:r>
              <a:rPr lang="en-US" dirty="0"/>
              <a:t> of the global </a:t>
            </a:r>
            <a:r>
              <a:rPr lang="en-US" dirty="0" smtClean="0"/>
              <a:t>economy…</a:t>
            </a:r>
          </a:p>
          <a:p>
            <a:endParaRPr lang="en-US" dirty="0"/>
          </a:p>
          <a:p>
            <a:r>
              <a:rPr lang="en-US" dirty="0" smtClean="0"/>
              <a:t>Note from JLP: I am trying to demonstrate in these two slides what is driving the “</a:t>
            </a:r>
            <a:r>
              <a:rPr lang="en-US" dirty="0" err="1" smtClean="0"/>
              <a:t>datafication</a:t>
            </a:r>
            <a:r>
              <a:rPr lang="en-US" dirty="0" smtClean="0"/>
              <a:t>”…and how the skills needed are different. </a:t>
            </a:r>
          </a:p>
          <a:p>
            <a:endParaRPr lang="en-US" dirty="0" smtClean="0"/>
          </a:p>
          <a:p>
            <a:r>
              <a:rPr lang="en-US" dirty="0" smtClean="0"/>
              <a:t>Note from RJM: Should we take this further?  One of the things that seems to be coming are dynamic systems (manufacturing</a:t>
            </a:r>
            <a:r>
              <a:rPr lang="en-US" baseline="0" dirty="0" smtClean="0"/>
              <a:t> or health care</a:t>
            </a:r>
            <a:r>
              <a:rPr lang="is-IS" baseline="0" dirty="0" smtClean="0"/>
              <a:t>…models to attempt to map the vastness of complex interactions within an ecosystem).  This may be what you mean in integrated, but it seems to push forward through any one method to multiple combined methods.</a:t>
            </a:r>
            <a:endParaRPr lang="en-US" dirty="0" smtClean="0"/>
          </a:p>
          <a:p>
            <a:endParaRPr lang="en-US" dirty="0"/>
          </a:p>
          <a:p>
            <a:endParaRPr lang="en-US" dirty="0"/>
          </a:p>
        </p:txBody>
      </p:sp>
    </p:spTree>
    <p:extLst>
      <p:ext uri="{BB962C8B-B14F-4D97-AF65-F5344CB8AC3E}">
        <p14:creationId xmlns:p14="http://schemas.microsoft.com/office/powerpoint/2010/main" val="3087843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90625"/>
            <a:ext cx="5705475" cy="32099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224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90625"/>
            <a:ext cx="5705475" cy="3209925"/>
          </a:xfrm>
        </p:spPr>
      </p:sp>
      <p:sp>
        <p:nvSpPr>
          <p:cNvPr id="3" name="Notes Placeholder 2"/>
          <p:cNvSpPr>
            <a:spLocks noGrp="1"/>
          </p:cNvSpPr>
          <p:nvPr>
            <p:ph type="body" idx="1"/>
          </p:nvPr>
        </p:nvSpPr>
        <p:spPr/>
        <p:txBody>
          <a:bodyPr/>
          <a:lstStyle/>
          <a:p>
            <a:pPr marL="0" indent="0">
              <a:buNone/>
            </a:pPr>
            <a:r>
              <a:rPr lang="en-US" dirty="0" smtClean="0"/>
              <a:t>The key message in this slide is to communicate the need for interdisciplinary contribution to new knowledge creation.</a:t>
            </a:r>
            <a:endParaRPr lang="en-US" dirty="0"/>
          </a:p>
        </p:txBody>
      </p:sp>
    </p:spTree>
    <p:extLst>
      <p:ext uri="{BB962C8B-B14F-4D97-AF65-F5344CB8AC3E}">
        <p14:creationId xmlns:p14="http://schemas.microsoft.com/office/powerpoint/2010/main" val="393360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90625"/>
            <a:ext cx="5705475" cy="3209925"/>
          </a:xfrm>
        </p:spPr>
      </p:sp>
      <p:sp>
        <p:nvSpPr>
          <p:cNvPr id="3" name="Notes Placeholder 2"/>
          <p:cNvSpPr>
            <a:spLocks noGrp="1"/>
          </p:cNvSpPr>
          <p:nvPr>
            <p:ph type="body" idx="1"/>
          </p:nvPr>
        </p:nvSpPr>
        <p:spPr/>
        <p:txBody>
          <a:bodyPr/>
          <a:lstStyle/>
          <a:p>
            <a:pPr marL="0" indent="0">
              <a:buNone/>
            </a:pPr>
            <a:r>
              <a:rPr lang="en-US" dirty="0"/>
              <a:t>SLIDE: Universities that have embraced this data science as a discipline have also seen the development of a whole new approach to the way they engage the private sector</a:t>
            </a:r>
            <a:r>
              <a:rPr lang="en-US" dirty="0" smtClean="0"/>
              <a:t>…</a:t>
            </a:r>
          </a:p>
          <a:p>
            <a:pPr marL="0" indent="0">
              <a:buNone/>
            </a:pPr>
            <a:r>
              <a:rPr lang="en-US" dirty="0" smtClean="0"/>
              <a:t>NOTE from JLP: You had indicated that a discussion of each of these rows would need to include data…I was not sure what you were referencing.  The next two slides are intended to be related to this one. </a:t>
            </a:r>
            <a:endParaRPr lang="en-US" dirty="0"/>
          </a:p>
        </p:txBody>
      </p:sp>
    </p:spTree>
    <p:extLst>
      <p:ext uri="{BB962C8B-B14F-4D97-AF65-F5344CB8AC3E}">
        <p14:creationId xmlns:p14="http://schemas.microsoft.com/office/powerpoint/2010/main" val="1103991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3171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521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DBF83E-71C1-4BDE-A879-73CCB7DA13C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EBBE7-09A0-40C1-BAF8-F5B60F2F179B}" type="slidenum">
              <a:rPr lang="en-US" smtClean="0"/>
              <a:t>‹#›</a:t>
            </a:fld>
            <a:endParaRPr lang="en-US"/>
          </a:p>
        </p:txBody>
      </p:sp>
    </p:spTree>
    <p:extLst>
      <p:ext uri="{BB962C8B-B14F-4D97-AF65-F5344CB8AC3E}">
        <p14:creationId xmlns:p14="http://schemas.microsoft.com/office/powerpoint/2010/main" val="3858439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DBF83E-71C1-4BDE-A879-73CCB7DA13C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EBBE7-09A0-40C1-BAF8-F5B60F2F179B}" type="slidenum">
              <a:rPr lang="en-US" smtClean="0"/>
              <a:t>‹#›</a:t>
            </a:fld>
            <a:endParaRPr lang="en-US"/>
          </a:p>
        </p:txBody>
      </p:sp>
    </p:spTree>
    <p:extLst>
      <p:ext uri="{BB962C8B-B14F-4D97-AF65-F5344CB8AC3E}">
        <p14:creationId xmlns:p14="http://schemas.microsoft.com/office/powerpoint/2010/main" val="207686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DBF83E-71C1-4BDE-A879-73CCB7DA13C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EBBE7-09A0-40C1-BAF8-F5B60F2F179B}" type="slidenum">
              <a:rPr lang="en-US" smtClean="0"/>
              <a:t>‹#›</a:t>
            </a:fld>
            <a:endParaRPr lang="en-US"/>
          </a:p>
        </p:txBody>
      </p:sp>
    </p:spTree>
    <p:extLst>
      <p:ext uri="{BB962C8B-B14F-4D97-AF65-F5344CB8AC3E}">
        <p14:creationId xmlns:p14="http://schemas.microsoft.com/office/powerpoint/2010/main" val="3595545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5152" y="256032"/>
            <a:ext cx="10521696" cy="609600"/>
          </a:xfrm>
        </p:spPr>
        <p:txBody>
          <a:bodyPr anchor="ctr" anchorCtr="0">
            <a:noAutofit/>
          </a:bodyPr>
          <a:lstStyle>
            <a:lvl1pPr algn="ctr">
              <a:defRPr>
                <a:solidFill>
                  <a:schemeClr val="tx2"/>
                </a:solidFill>
              </a:defRPr>
            </a:lvl1pPr>
          </a:lstStyle>
          <a:p>
            <a:r>
              <a:rPr lang="en-US" dirty="0" smtClean="0"/>
              <a:t>Click to Edit Title</a:t>
            </a:r>
            <a:endParaRPr lang="en-US" dirty="0"/>
          </a:p>
        </p:txBody>
      </p:sp>
      <p:sp>
        <p:nvSpPr>
          <p:cNvPr id="6" name="Text Placeholder 2"/>
          <p:cNvSpPr>
            <a:spLocks noGrp="1"/>
          </p:cNvSpPr>
          <p:nvPr>
            <p:ph type="body" sz="quarter" idx="12" hasCustomPrompt="1"/>
          </p:nvPr>
        </p:nvSpPr>
        <p:spPr>
          <a:xfrm flipH="1">
            <a:off x="835152" y="853440"/>
            <a:ext cx="10521696" cy="365760"/>
          </a:xfrm>
        </p:spPr>
        <p:txBody>
          <a:bodyPr wrap="square" anchor="ctr">
            <a:noAutofit/>
          </a:bodyPr>
          <a:lstStyle>
            <a:lvl1pPr marL="0" indent="0" algn="ctr">
              <a:lnSpc>
                <a:spcPct val="100000"/>
              </a:lnSpc>
              <a:spcBef>
                <a:spcPts val="0"/>
              </a:spcBef>
              <a:buFont typeface="Arial" pitchFamily="34" charset="0"/>
              <a:buNone/>
              <a:defRPr sz="2933" b="0" cap="none" baseline="0">
                <a:solidFill>
                  <a:schemeClr val="accent6"/>
                </a:solidFill>
                <a:latin typeface="+mj-lt"/>
              </a:defRPr>
            </a:lvl1pPr>
          </a:lstStyle>
          <a:p>
            <a:pPr lvl="0"/>
            <a:r>
              <a:rPr lang="en-US" dirty="0" smtClean="0"/>
              <a:t>Click to edit subtitle</a:t>
            </a:r>
            <a:endParaRPr lang="en-US" dirty="0"/>
          </a:p>
        </p:txBody>
      </p:sp>
      <p:sp>
        <p:nvSpPr>
          <p:cNvPr id="4" name="Content Placeholder 3"/>
          <p:cNvSpPr>
            <a:spLocks noGrp="1"/>
          </p:cNvSpPr>
          <p:nvPr>
            <p:ph sz="quarter" idx="11" hasCustomPrompt="1"/>
          </p:nvPr>
        </p:nvSpPr>
        <p:spPr>
          <a:xfrm>
            <a:off x="835152" y="1355280"/>
            <a:ext cx="10521696" cy="4857137"/>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smtClean="0"/>
              <a:t>Click to add text or click an icon to add other content types.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8624965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DBF83E-71C1-4BDE-A879-73CCB7DA13C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EBBE7-09A0-40C1-BAF8-F5B60F2F179B}" type="slidenum">
              <a:rPr lang="en-US" smtClean="0"/>
              <a:t>‹#›</a:t>
            </a:fld>
            <a:endParaRPr lang="en-US"/>
          </a:p>
        </p:txBody>
      </p:sp>
    </p:spTree>
    <p:extLst>
      <p:ext uri="{BB962C8B-B14F-4D97-AF65-F5344CB8AC3E}">
        <p14:creationId xmlns:p14="http://schemas.microsoft.com/office/powerpoint/2010/main" val="93995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DBF83E-71C1-4BDE-A879-73CCB7DA13C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EBBE7-09A0-40C1-BAF8-F5B60F2F179B}" type="slidenum">
              <a:rPr lang="en-US" smtClean="0"/>
              <a:t>‹#›</a:t>
            </a:fld>
            <a:endParaRPr lang="en-US"/>
          </a:p>
        </p:txBody>
      </p:sp>
    </p:spTree>
    <p:extLst>
      <p:ext uri="{BB962C8B-B14F-4D97-AF65-F5344CB8AC3E}">
        <p14:creationId xmlns:p14="http://schemas.microsoft.com/office/powerpoint/2010/main" val="418350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DBF83E-71C1-4BDE-A879-73CCB7DA13C6}"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EBBE7-09A0-40C1-BAF8-F5B60F2F179B}" type="slidenum">
              <a:rPr lang="en-US" smtClean="0"/>
              <a:t>‹#›</a:t>
            </a:fld>
            <a:endParaRPr lang="en-US"/>
          </a:p>
        </p:txBody>
      </p:sp>
    </p:spTree>
    <p:extLst>
      <p:ext uri="{BB962C8B-B14F-4D97-AF65-F5344CB8AC3E}">
        <p14:creationId xmlns:p14="http://schemas.microsoft.com/office/powerpoint/2010/main" val="187621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DBF83E-71C1-4BDE-A879-73CCB7DA13C6}" type="datetimeFigureOut">
              <a:rPr lang="en-US" smtClean="0"/>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4EBBE7-09A0-40C1-BAF8-F5B60F2F179B}" type="slidenum">
              <a:rPr lang="en-US" smtClean="0"/>
              <a:t>‹#›</a:t>
            </a:fld>
            <a:endParaRPr lang="en-US"/>
          </a:p>
        </p:txBody>
      </p:sp>
    </p:spTree>
    <p:extLst>
      <p:ext uri="{BB962C8B-B14F-4D97-AF65-F5344CB8AC3E}">
        <p14:creationId xmlns:p14="http://schemas.microsoft.com/office/powerpoint/2010/main" val="365926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DBF83E-71C1-4BDE-A879-73CCB7DA13C6}" type="datetimeFigureOut">
              <a:rPr lang="en-US" smtClean="0"/>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4EBBE7-09A0-40C1-BAF8-F5B60F2F179B}" type="slidenum">
              <a:rPr lang="en-US" smtClean="0"/>
              <a:t>‹#›</a:t>
            </a:fld>
            <a:endParaRPr lang="en-US"/>
          </a:p>
        </p:txBody>
      </p:sp>
    </p:spTree>
    <p:extLst>
      <p:ext uri="{BB962C8B-B14F-4D97-AF65-F5344CB8AC3E}">
        <p14:creationId xmlns:p14="http://schemas.microsoft.com/office/powerpoint/2010/main" val="51241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BF83E-71C1-4BDE-A879-73CCB7DA13C6}" type="datetimeFigureOut">
              <a:rPr lang="en-US" smtClean="0"/>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4EBBE7-09A0-40C1-BAF8-F5B60F2F179B}" type="slidenum">
              <a:rPr lang="en-US" smtClean="0"/>
              <a:t>‹#›</a:t>
            </a:fld>
            <a:endParaRPr lang="en-US"/>
          </a:p>
        </p:txBody>
      </p:sp>
    </p:spTree>
    <p:extLst>
      <p:ext uri="{BB962C8B-B14F-4D97-AF65-F5344CB8AC3E}">
        <p14:creationId xmlns:p14="http://schemas.microsoft.com/office/powerpoint/2010/main" val="178767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BF83E-71C1-4BDE-A879-73CCB7DA13C6}"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EBBE7-09A0-40C1-BAF8-F5B60F2F179B}" type="slidenum">
              <a:rPr lang="en-US" smtClean="0"/>
              <a:t>‹#›</a:t>
            </a:fld>
            <a:endParaRPr lang="en-US"/>
          </a:p>
        </p:txBody>
      </p:sp>
    </p:spTree>
    <p:extLst>
      <p:ext uri="{BB962C8B-B14F-4D97-AF65-F5344CB8AC3E}">
        <p14:creationId xmlns:p14="http://schemas.microsoft.com/office/powerpoint/2010/main" val="325137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BF83E-71C1-4BDE-A879-73CCB7DA13C6}"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EBBE7-09A0-40C1-BAF8-F5B60F2F179B}" type="slidenum">
              <a:rPr lang="en-US" smtClean="0"/>
              <a:t>‹#›</a:t>
            </a:fld>
            <a:endParaRPr lang="en-US"/>
          </a:p>
        </p:txBody>
      </p:sp>
    </p:spTree>
    <p:extLst>
      <p:ext uri="{BB962C8B-B14F-4D97-AF65-F5344CB8AC3E}">
        <p14:creationId xmlns:p14="http://schemas.microsoft.com/office/powerpoint/2010/main" val="2157316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BF83E-71C1-4BDE-A879-73CCB7DA13C6}" type="datetimeFigureOut">
              <a:rPr lang="en-US" smtClean="0"/>
              <a:t>4/10/2018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EBBE7-09A0-40C1-BAF8-F5B60F2F179B}" type="slidenum">
              <a:rPr lang="en-US" smtClean="0"/>
              <a:t>‹#›</a:t>
            </a:fld>
            <a:endParaRPr lang="en-US"/>
          </a:p>
        </p:txBody>
      </p:sp>
    </p:spTree>
    <p:extLst>
      <p:ext uri="{BB962C8B-B14F-4D97-AF65-F5344CB8AC3E}">
        <p14:creationId xmlns:p14="http://schemas.microsoft.com/office/powerpoint/2010/main" val="967014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9808" y="1122363"/>
            <a:ext cx="10643616" cy="2387600"/>
          </a:xfrm>
        </p:spPr>
        <p:txBody>
          <a:bodyPr/>
          <a:lstStyle/>
          <a:p>
            <a:r>
              <a:rPr lang="en-US" dirty="0" smtClean="0"/>
              <a:t>The Evolution of Data Science – and why you should care</a:t>
            </a:r>
            <a:endParaRPr lang="en-US" dirty="0"/>
          </a:p>
        </p:txBody>
      </p:sp>
      <p:sp>
        <p:nvSpPr>
          <p:cNvPr id="3" name="Subtitle 2"/>
          <p:cNvSpPr>
            <a:spLocks noGrp="1"/>
          </p:cNvSpPr>
          <p:nvPr>
            <p:ph type="subTitle" idx="1"/>
          </p:nvPr>
        </p:nvSpPr>
        <p:spPr/>
        <p:txBody>
          <a:bodyPr/>
          <a:lstStyle/>
          <a:p>
            <a:r>
              <a:rPr lang="en-US" dirty="0" smtClean="0"/>
              <a:t>Jennifer Lewis Priestley, Ph.D.</a:t>
            </a:r>
          </a:p>
          <a:p>
            <a:r>
              <a:rPr lang="en-US" dirty="0" smtClean="0"/>
              <a:t>Kennesaw State University</a:t>
            </a:r>
            <a:endParaRPr lang="en-US" dirty="0"/>
          </a:p>
        </p:txBody>
      </p:sp>
    </p:spTree>
    <p:extLst>
      <p:ext uri="{BB962C8B-B14F-4D97-AF65-F5344CB8AC3E}">
        <p14:creationId xmlns:p14="http://schemas.microsoft.com/office/powerpoint/2010/main" val="2443235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270" y="1781365"/>
            <a:ext cx="2958466" cy="29584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4277" y="2049970"/>
            <a:ext cx="4184524" cy="209226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4663" y="1943671"/>
            <a:ext cx="3480517" cy="2463737"/>
          </a:xfrm>
          <a:prstGeom prst="rect">
            <a:avLst/>
          </a:prstGeom>
        </p:spPr>
      </p:pic>
    </p:spTree>
    <p:extLst>
      <p:ext uri="{BB962C8B-B14F-4D97-AF65-F5344CB8AC3E}">
        <p14:creationId xmlns:p14="http://schemas.microsoft.com/office/powerpoint/2010/main" val="38963492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716" y="1115566"/>
            <a:ext cx="5923876" cy="1673353"/>
          </a:xfrm>
          <a:prstGeom prst="rect">
            <a:avLst/>
          </a:prstGeom>
        </p:spPr>
      </p:pic>
      <p:sp>
        <p:nvSpPr>
          <p:cNvPr id="7" name="TextBox 6"/>
          <p:cNvSpPr txBox="1"/>
          <p:nvPr/>
        </p:nvSpPr>
        <p:spPr>
          <a:xfrm>
            <a:off x="4325112" y="3072384"/>
            <a:ext cx="3760260" cy="461665"/>
          </a:xfrm>
          <a:prstGeom prst="rect">
            <a:avLst/>
          </a:prstGeom>
          <a:noFill/>
        </p:spPr>
        <p:txBody>
          <a:bodyPr wrap="none" rtlCol="0">
            <a:spAutoFit/>
          </a:bodyPr>
          <a:lstStyle/>
          <a:p>
            <a:r>
              <a:rPr lang="en-US" sz="2400" dirty="0">
                <a:latin typeface="Palatino Linotype" panose="02040502050505030304" pitchFamily="18" charset="0"/>
              </a:rPr>
              <a:t>d</a:t>
            </a:r>
            <a:r>
              <a:rPr lang="en-US" sz="2400" dirty="0" smtClean="0">
                <a:latin typeface="Palatino Linotype" panose="02040502050505030304" pitchFamily="18" charset="0"/>
              </a:rPr>
              <a:t>atascience.kennesaw.edu</a:t>
            </a:r>
            <a:endParaRPr lang="en-US" dirty="0">
              <a:latin typeface="Palatino Linotype" panose="02040502050505030304" pitchFamily="18" charset="0"/>
            </a:endParaRPr>
          </a:p>
        </p:txBody>
      </p:sp>
    </p:spTree>
    <p:extLst>
      <p:ext uri="{BB962C8B-B14F-4D97-AF65-F5344CB8AC3E}">
        <p14:creationId xmlns:p14="http://schemas.microsoft.com/office/powerpoint/2010/main" val="3546357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3" name="Content Placeholder 2"/>
          <p:cNvSpPr>
            <a:spLocks noGrp="1"/>
          </p:cNvSpPr>
          <p:nvPr>
            <p:ph sz="quarter" idx="11"/>
          </p:nvPr>
        </p:nvSpPr>
        <p:spPr/>
        <p:txBody>
          <a:bodyPr/>
          <a:lstStyle/>
          <a:p>
            <a:endParaRPr lang="en-US" dirty="0"/>
          </a:p>
        </p:txBody>
      </p:sp>
      <p:graphicFrame>
        <p:nvGraphicFramePr>
          <p:cNvPr id="5" name="Chart 4"/>
          <p:cNvGraphicFramePr>
            <a:graphicFrameLocks/>
          </p:cNvGraphicFramePr>
          <p:nvPr>
            <p:extLst/>
          </p:nvPr>
        </p:nvGraphicFramePr>
        <p:xfrm>
          <a:off x="0" y="0"/>
          <a:ext cx="12192000" cy="68889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9223071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sp>
        <p:nvSpPr>
          <p:cNvPr id="4" name="Content Placeholder 3"/>
          <p:cNvSpPr>
            <a:spLocks noGrp="1"/>
          </p:cNvSpPr>
          <p:nvPr>
            <p:ph sz="quarter" idx="11"/>
          </p:nvPr>
        </p:nvSpPr>
        <p:spPr/>
        <p:txBody>
          <a:bodyPr/>
          <a:lstStyle/>
          <a:p>
            <a:endParaRPr lang="en-US"/>
          </a:p>
        </p:txBody>
      </p:sp>
      <p:graphicFrame>
        <p:nvGraphicFramePr>
          <p:cNvPr id="5" name="Chart 4"/>
          <p:cNvGraphicFramePr>
            <a:graphicFrameLocks/>
          </p:cNvGraphicFramePr>
          <p:nvPr>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3263787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124712" y="968643"/>
            <a:ext cx="9500616" cy="5707379"/>
          </a:xfrm>
          <a:prstGeom prst="rect">
            <a:avLst/>
          </a:prstGeom>
        </p:spPr>
      </p:pic>
    </p:spTree>
    <p:extLst>
      <p:ext uri="{BB962C8B-B14F-4D97-AF65-F5344CB8AC3E}">
        <p14:creationId xmlns:p14="http://schemas.microsoft.com/office/powerpoint/2010/main" val="8714975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Data Ecosystem is Evolving…</a:t>
            </a:r>
            <a:endParaRPr lang="en-US" dirty="0"/>
          </a:p>
        </p:txBody>
      </p:sp>
      <p:graphicFrame>
        <p:nvGraphicFramePr>
          <p:cNvPr id="15" name="Chart 14"/>
          <p:cNvGraphicFramePr/>
          <p:nvPr>
            <p:extLst/>
          </p:nvPr>
        </p:nvGraphicFramePr>
        <p:xfrm>
          <a:off x="3084871" y="847209"/>
          <a:ext cx="9194019"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1" name="Rounded Rectangle 10"/>
          <p:cNvSpPr/>
          <p:nvPr/>
        </p:nvSpPr>
        <p:spPr>
          <a:xfrm>
            <a:off x="231336" y="6299930"/>
            <a:ext cx="11671977" cy="461940"/>
          </a:xfrm>
          <a:prstGeom prst="round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accent1"/>
              </a:solidFill>
            </a:endParaRPr>
          </a:p>
        </p:txBody>
      </p:sp>
      <p:sp>
        <p:nvSpPr>
          <p:cNvPr id="12" name="Rounded Rectangle 11"/>
          <p:cNvSpPr/>
          <p:nvPr/>
        </p:nvSpPr>
        <p:spPr>
          <a:xfrm>
            <a:off x="11272911" y="140677"/>
            <a:ext cx="853440" cy="253219"/>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solidFill>
                <a:schemeClr val="accent1"/>
              </a:solidFill>
            </a:endParaRPr>
          </a:p>
        </p:txBody>
      </p:sp>
      <p:cxnSp>
        <p:nvCxnSpPr>
          <p:cNvPr id="4" name="Straight Arrow Connector 3"/>
          <p:cNvCxnSpPr/>
          <p:nvPr/>
        </p:nvCxnSpPr>
        <p:spPr>
          <a:xfrm flipV="1">
            <a:off x="11367980" y="1431536"/>
            <a:ext cx="335979" cy="7087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156309" y="4824378"/>
            <a:ext cx="6301588" cy="1415211"/>
            <a:chOff x="867231" y="3618283"/>
            <a:chExt cx="4726191" cy="1061408"/>
          </a:xfrm>
        </p:grpSpPr>
        <p:sp>
          <p:nvSpPr>
            <p:cNvPr id="19" name="Rounded Rectangle 18"/>
            <p:cNvSpPr/>
            <p:nvPr/>
          </p:nvSpPr>
          <p:spPr>
            <a:xfrm>
              <a:off x="867231" y="3618283"/>
              <a:ext cx="4726191" cy="1061408"/>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467"/>
            </a:p>
          </p:txBody>
        </p:sp>
        <p:sp>
          <p:nvSpPr>
            <p:cNvPr id="13" name="TextBox 12"/>
            <p:cNvSpPr txBox="1"/>
            <p:nvPr/>
          </p:nvSpPr>
          <p:spPr>
            <a:xfrm>
              <a:off x="1008534" y="3642956"/>
              <a:ext cx="2497079" cy="315423"/>
            </a:xfrm>
            <a:prstGeom prst="rect">
              <a:avLst/>
            </a:prstGeom>
            <a:noFill/>
          </p:spPr>
          <p:txBody>
            <a:bodyPr wrap="none" rtlCol="0">
              <a:spAutoFit/>
            </a:bodyPr>
            <a:lstStyle/>
            <a:p>
              <a:r>
                <a:rPr lang="en-US" sz="2133" b="1" dirty="0">
                  <a:solidFill>
                    <a:schemeClr val="tx2"/>
                  </a:solidFill>
                </a:rPr>
                <a:t>Small, Structured and Static</a:t>
              </a:r>
              <a:endParaRPr lang="en-US" sz="2133" b="1" dirty="0">
                <a:solidFill>
                  <a:schemeClr val="tx2"/>
                </a:solidFill>
              </a:endParaRPr>
            </a:p>
          </p:txBody>
        </p:sp>
        <p:sp>
          <p:nvSpPr>
            <p:cNvPr id="30" name="TextBox 29"/>
            <p:cNvSpPr txBox="1"/>
            <p:nvPr/>
          </p:nvSpPr>
          <p:spPr>
            <a:xfrm>
              <a:off x="867231" y="4335312"/>
              <a:ext cx="1846852" cy="315423"/>
            </a:xfrm>
            <a:prstGeom prst="rect">
              <a:avLst/>
            </a:prstGeom>
            <a:noFill/>
          </p:spPr>
          <p:txBody>
            <a:bodyPr wrap="none" rtlCol="0">
              <a:spAutoFit/>
            </a:bodyPr>
            <a:lstStyle/>
            <a:p>
              <a:r>
                <a:rPr lang="en-US" sz="2133" dirty="0"/>
                <a:t>Descriptive Statistics</a:t>
              </a:r>
              <a:endParaRPr lang="en-US" sz="2133" dirty="0"/>
            </a:p>
          </p:txBody>
        </p:sp>
        <p:sp>
          <p:nvSpPr>
            <p:cNvPr id="32" name="TextBox 31"/>
            <p:cNvSpPr txBox="1"/>
            <p:nvPr/>
          </p:nvSpPr>
          <p:spPr>
            <a:xfrm>
              <a:off x="2313653" y="4129432"/>
              <a:ext cx="1803716" cy="315423"/>
            </a:xfrm>
            <a:prstGeom prst="rect">
              <a:avLst/>
            </a:prstGeom>
            <a:noFill/>
          </p:spPr>
          <p:txBody>
            <a:bodyPr wrap="none" rtlCol="0">
              <a:spAutoFit/>
            </a:bodyPr>
            <a:lstStyle/>
            <a:p>
              <a:r>
                <a:rPr lang="en-US" sz="2133" dirty="0"/>
                <a:t>Predictive Modeling</a:t>
              </a:r>
              <a:endParaRPr lang="en-US" sz="2133" dirty="0"/>
            </a:p>
          </p:txBody>
        </p:sp>
        <p:sp>
          <p:nvSpPr>
            <p:cNvPr id="33" name="TextBox 32"/>
            <p:cNvSpPr txBox="1"/>
            <p:nvPr/>
          </p:nvSpPr>
          <p:spPr>
            <a:xfrm>
              <a:off x="3600212" y="3733487"/>
              <a:ext cx="1224134" cy="315423"/>
            </a:xfrm>
            <a:prstGeom prst="rect">
              <a:avLst/>
            </a:prstGeom>
            <a:noFill/>
          </p:spPr>
          <p:txBody>
            <a:bodyPr wrap="none" rtlCol="0">
              <a:spAutoFit/>
            </a:bodyPr>
            <a:lstStyle/>
            <a:p>
              <a:r>
                <a:rPr lang="en-US" sz="2133" dirty="0"/>
                <a:t>Classification</a:t>
              </a:r>
              <a:endParaRPr lang="en-US" sz="2133" dirty="0"/>
            </a:p>
          </p:txBody>
        </p:sp>
      </p:grpSp>
      <p:grpSp>
        <p:nvGrpSpPr>
          <p:cNvPr id="5" name="Group 4"/>
          <p:cNvGrpSpPr/>
          <p:nvPr/>
        </p:nvGrpSpPr>
        <p:grpSpPr>
          <a:xfrm>
            <a:off x="4027394" y="3386221"/>
            <a:ext cx="6301588" cy="1415210"/>
            <a:chOff x="3020545" y="2539666"/>
            <a:chExt cx="4726191" cy="1061408"/>
          </a:xfrm>
        </p:grpSpPr>
        <p:sp>
          <p:nvSpPr>
            <p:cNvPr id="14" name="TextBox 13"/>
            <p:cNvSpPr txBox="1"/>
            <p:nvPr/>
          </p:nvSpPr>
          <p:spPr>
            <a:xfrm>
              <a:off x="3171119" y="2551444"/>
              <a:ext cx="3085605" cy="315423"/>
            </a:xfrm>
            <a:prstGeom prst="rect">
              <a:avLst/>
            </a:prstGeom>
            <a:noFill/>
          </p:spPr>
          <p:txBody>
            <a:bodyPr wrap="none" rtlCol="0">
              <a:spAutoFit/>
            </a:bodyPr>
            <a:lstStyle/>
            <a:p>
              <a:r>
                <a:rPr lang="en-US" sz="2133" b="1" dirty="0">
                  <a:solidFill>
                    <a:schemeClr val="tx2"/>
                  </a:solidFill>
                </a:rPr>
                <a:t>Large, Unstructured and In Motion</a:t>
              </a:r>
              <a:endParaRPr lang="en-US" sz="2133" b="1" dirty="0">
                <a:solidFill>
                  <a:schemeClr val="tx2"/>
                </a:solidFill>
              </a:endParaRPr>
            </a:p>
          </p:txBody>
        </p:sp>
        <p:sp>
          <p:nvSpPr>
            <p:cNvPr id="27" name="TextBox 26"/>
            <p:cNvSpPr txBox="1"/>
            <p:nvPr/>
          </p:nvSpPr>
          <p:spPr>
            <a:xfrm>
              <a:off x="3967639" y="3241016"/>
              <a:ext cx="1601641" cy="315423"/>
            </a:xfrm>
            <a:prstGeom prst="rect">
              <a:avLst/>
            </a:prstGeom>
            <a:noFill/>
          </p:spPr>
          <p:txBody>
            <a:bodyPr wrap="none" rtlCol="0">
              <a:spAutoFit/>
            </a:bodyPr>
            <a:lstStyle/>
            <a:p>
              <a:r>
                <a:rPr lang="en-US" sz="2133" dirty="0"/>
                <a:t>Sensor-based/</a:t>
              </a:r>
              <a:r>
                <a:rPr lang="en-US" sz="2133" dirty="0" err="1"/>
                <a:t>IoT</a:t>
              </a:r>
              <a:endParaRPr lang="en-US" sz="2133" dirty="0"/>
            </a:p>
          </p:txBody>
        </p:sp>
        <p:sp>
          <p:nvSpPr>
            <p:cNvPr id="29" name="TextBox 28"/>
            <p:cNvSpPr txBox="1"/>
            <p:nvPr/>
          </p:nvSpPr>
          <p:spPr>
            <a:xfrm>
              <a:off x="4625140" y="2982057"/>
              <a:ext cx="1629293" cy="315423"/>
            </a:xfrm>
            <a:prstGeom prst="rect">
              <a:avLst/>
            </a:prstGeom>
            <a:noFill/>
          </p:spPr>
          <p:txBody>
            <a:bodyPr wrap="none" rtlCol="0">
              <a:spAutoFit/>
            </a:bodyPr>
            <a:lstStyle/>
            <a:p>
              <a:r>
                <a:rPr lang="en-US" sz="2133" dirty="0"/>
                <a:t>Machine Learning</a:t>
              </a:r>
              <a:endParaRPr lang="en-US" sz="2133" dirty="0"/>
            </a:p>
          </p:txBody>
        </p:sp>
        <p:sp>
          <p:nvSpPr>
            <p:cNvPr id="34" name="TextBox 33"/>
            <p:cNvSpPr txBox="1"/>
            <p:nvPr/>
          </p:nvSpPr>
          <p:spPr>
            <a:xfrm>
              <a:off x="5305289" y="2772440"/>
              <a:ext cx="2245856" cy="315423"/>
            </a:xfrm>
            <a:prstGeom prst="rect">
              <a:avLst/>
            </a:prstGeom>
            <a:noFill/>
          </p:spPr>
          <p:txBody>
            <a:bodyPr wrap="none" rtlCol="0">
              <a:spAutoFit/>
            </a:bodyPr>
            <a:lstStyle/>
            <a:p>
              <a:r>
                <a:rPr lang="en-US" sz="2133" dirty="0"/>
                <a:t>Support Vector Machines</a:t>
              </a:r>
              <a:endParaRPr lang="en-US" sz="2133" dirty="0"/>
            </a:p>
          </p:txBody>
        </p:sp>
        <p:sp>
          <p:nvSpPr>
            <p:cNvPr id="37" name="Rounded Rectangle 36"/>
            <p:cNvSpPr/>
            <p:nvPr/>
          </p:nvSpPr>
          <p:spPr>
            <a:xfrm>
              <a:off x="3020545" y="2539666"/>
              <a:ext cx="4726191" cy="1061408"/>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467"/>
            </a:p>
          </p:txBody>
        </p:sp>
      </p:grpSp>
      <p:grpSp>
        <p:nvGrpSpPr>
          <p:cNvPr id="6" name="Group 5"/>
          <p:cNvGrpSpPr/>
          <p:nvPr/>
        </p:nvGrpSpPr>
        <p:grpSpPr>
          <a:xfrm>
            <a:off x="5890413" y="1958469"/>
            <a:ext cx="6301588" cy="1415211"/>
            <a:chOff x="4417809" y="1468851"/>
            <a:chExt cx="4726191" cy="1061408"/>
          </a:xfrm>
        </p:grpSpPr>
        <p:sp>
          <p:nvSpPr>
            <p:cNvPr id="16" name="TextBox 15"/>
            <p:cNvSpPr txBox="1"/>
            <p:nvPr/>
          </p:nvSpPr>
          <p:spPr>
            <a:xfrm>
              <a:off x="4532967" y="1498747"/>
              <a:ext cx="2971343" cy="315423"/>
            </a:xfrm>
            <a:prstGeom prst="rect">
              <a:avLst/>
            </a:prstGeom>
            <a:noFill/>
          </p:spPr>
          <p:txBody>
            <a:bodyPr wrap="none" rtlCol="0">
              <a:spAutoFit/>
            </a:bodyPr>
            <a:lstStyle/>
            <a:p>
              <a:r>
                <a:rPr lang="en-US" sz="2133" b="1" dirty="0">
                  <a:solidFill>
                    <a:schemeClr val="tx2"/>
                  </a:solidFill>
                </a:rPr>
                <a:t>Massive, Integrated and Dynamic</a:t>
              </a:r>
              <a:endParaRPr lang="en-US" sz="2133" b="1" dirty="0">
                <a:solidFill>
                  <a:schemeClr val="tx2"/>
                </a:solidFill>
              </a:endParaRPr>
            </a:p>
          </p:txBody>
        </p:sp>
        <p:sp>
          <p:nvSpPr>
            <p:cNvPr id="35" name="TextBox 34"/>
            <p:cNvSpPr txBox="1"/>
            <p:nvPr/>
          </p:nvSpPr>
          <p:spPr>
            <a:xfrm>
              <a:off x="5598771" y="2154452"/>
              <a:ext cx="1422361" cy="315423"/>
            </a:xfrm>
            <a:prstGeom prst="rect">
              <a:avLst/>
            </a:prstGeom>
            <a:noFill/>
          </p:spPr>
          <p:txBody>
            <a:bodyPr wrap="none" rtlCol="0">
              <a:spAutoFit/>
            </a:bodyPr>
            <a:lstStyle/>
            <a:p>
              <a:r>
                <a:rPr lang="en-US" sz="2133" dirty="0"/>
                <a:t>Deep Networks</a:t>
              </a:r>
              <a:endParaRPr lang="en-US" sz="2133" dirty="0"/>
            </a:p>
          </p:txBody>
        </p:sp>
        <p:sp>
          <p:nvSpPr>
            <p:cNvPr id="36" name="TextBox 35"/>
            <p:cNvSpPr txBox="1"/>
            <p:nvPr/>
          </p:nvSpPr>
          <p:spPr>
            <a:xfrm>
              <a:off x="6229132" y="1825406"/>
              <a:ext cx="1839879" cy="315423"/>
            </a:xfrm>
            <a:prstGeom prst="rect">
              <a:avLst/>
            </a:prstGeom>
            <a:noFill/>
          </p:spPr>
          <p:txBody>
            <a:bodyPr wrap="none" rtlCol="0">
              <a:spAutoFit/>
            </a:bodyPr>
            <a:lstStyle/>
            <a:p>
              <a:r>
                <a:rPr lang="en-US" sz="2133" dirty="0"/>
                <a:t>Artificial Intelligence</a:t>
              </a:r>
              <a:endParaRPr lang="en-US" sz="2133" dirty="0"/>
            </a:p>
          </p:txBody>
        </p:sp>
        <p:sp>
          <p:nvSpPr>
            <p:cNvPr id="38" name="Rounded Rectangle 37"/>
            <p:cNvSpPr/>
            <p:nvPr/>
          </p:nvSpPr>
          <p:spPr>
            <a:xfrm>
              <a:off x="4417809" y="1468851"/>
              <a:ext cx="4726191" cy="1061408"/>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467"/>
            </a:p>
          </p:txBody>
        </p:sp>
      </p:grpSp>
    </p:spTree>
    <p:extLst>
      <p:ext uri="{BB962C8B-B14F-4D97-AF65-F5344CB8AC3E}">
        <p14:creationId xmlns:p14="http://schemas.microsoft.com/office/powerpoint/2010/main" val="3146173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5152" y="256032"/>
            <a:ext cx="10521696" cy="609600"/>
          </a:xfrm>
        </p:spPr>
        <p:txBody>
          <a:bodyPr/>
          <a:lstStyle/>
          <a:p>
            <a:r>
              <a:rPr lang="en-US" dirty="0" smtClean="0"/>
              <a:t>The Rise of a New Discipline</a:t>
            </a: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92" y="1348703"/>
            <a:ext cx="3561059" cy="16931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121" y="3399943"/>
            <a:ext cx="3492500" cy="2324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7895" y="1061942"/>
            <a:ext cx="2975263" cy="19799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1" name="TextBox 10"/>
          <p:cNvSpPr txBox="1"/>
          <p:nvPr/>
        </p:nvSpPr>
        <p:spPr>
          <a:xfrm>
            <a:off x="2467561" y="5936210"/>
            <a:ext cx="6931578" cy="338554"/>
          </a:xfrm>
          <a:prstGeom prst="rect">
            <a:avLst/>
          </a:prstGeom>
          <a:noFill/>
        </p:spPr>
        <p:txBody>
          <a:bodyPr wrap="none" rtlCol="0">
            <a:spAutoFit/>
          </a:bodyPr>
          <a:lstStyle/>
          <a:p>
            <a:r>
              <a:rPr lang="en-US" sz="1600" i="1" dirty="0"/>
              <a:t>Disclaimer: Any likeness to actual academic departments is unintentional (sort of)</a:t>
            </a:r>
            <a:endParaRPr lang="en-US" sz="1600" i="1" dirty="0"/>
          </a:p>
        </p:txBody>
      </p:sp>
      <p:pic>
        <p:nvPicPr>
          <p:cNvPr id="12"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2589" y="3111888"/>
            <a:ext cx="2525873" cy="27542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9750" y="2266950"/>
            <a:ext cx="3492500" cy="2324100"/>
          </a:xfrm>
          <a:prstGeom prst="rect">
            <a:avLst/>
          </a:prstGeom>
        </p:spPr>
      </p:pic>
    </p:spTree>
    <p:extLst>
      <p:ext uri="{BB962C8B-B14F-4D97-AF65-F5344CB8AC3E}">
        <p14:creationId xmlns:p14="http://schemas.microsoft.com/office/powerpoint/2010/main" val="3565245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nvPr>
        </p:nvGraphicFramePr>
        <p:xfrm>
          <a:off x="1536700" y="1280382"/>
          <a:ext cx="9519073" cy="5019548"/>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p:cNvSpPr txBox="1">
            <a:spLocks/>
          </p:cNvSpPr>
          <p:nvPr/>
        </p:nvSpPr>
        <p:spPr>
          <a:xfrm>
            <a:off x="1038352" y="233172"/>
            <a:ext cx="10521696" cy="609600"/>
          </a:xfrm>
          <a:prstGeom prst="rect">
            <a:avLst/>
          </a:prstGeom>
        </p:spPr>
        <p:txBody>
          <a:bodyPr vert="horz" wrap="square" lIns="121920" tIns="60960" rIns="121920" bIns="60960" rtlCol="0" anchor="ctr" anchorCtr="0">
            <a:noAutofit/>
          </a:bodyPr>
          <a:lstStyle>
            <a:lvl1pPr algn="ctr" defTabSz="182880" rtl="0" eaLnBrk="1" latinLnBrk="0" hangingPunct="1">
              <a:spcBef>
                <a:spcPct val="0"/>
              </a:spcBef>
              <a:buNone/>
              <a:defRPr lang="en-US" sz="2800" kern="1200" cap="none" baseline="0">
                <a:solidFill>
                  <a:schemeClr val="tx2"/>
                </a:solidFill>
                <a:latin typeface="+mj-lt"/>
                <a:ea typeface="+mj-ea"/>
                <a:cs typeface="+mj-cs"/>
              </a:defRPr>
            </a:lvl1pPr>
          </a:lstStyle>
          <a:p>
            <a:r>
              <a:rPr lang="en-US" sz="3733" dirty="0"/>
              <a:t>The Rise of a New Discipline</a:t>
            </a:r>
            <a:endParaRPr lang="en-US" sz="3733" dirty="0"/>
          </a:p>
        </p:txBody>
      </p:sp>
      <p:sp>
        <p:nvSpPr>
          <p:cNvPr id="9" name="Text Placeholder 2"/>
          <p:cNvSpPr>
            <a:spLocks noGrp="1"/>
          </p:cNvSpPr>
          <p:nvPr>
            <p:ph type="body" sz="quarter" idx="12"/>
          </p:nvPr>
        </p:nvSpPr>
        <p:spPr>
          <a:xfrm flipH="1">
            <a:off x="835152" y="853440"/>
            <a:ext cx="10521696" cy="365760"/>
          </a:xfrm>
        </p:spPr>
        <p:txBody>
          <a:bodyPr/>
          <a:lstStyle/>
          <a:p>
            <a:r>
              <a:rPr lang="en-US" dirty="0" smtClean="0">
                <a:solidFill>
                  <a:schemeClr val="tx2"/>
                </a:solidFill>
              </a:rPr>
              <a:t>…and a new approach to knowledge creation</a:t>
            </a:r>
            <a:endParaRPr lang="en-US" dirty="0">
              <a:solidFill>
                <a:schemeClr val="tx2"/>
              </a:solidFill>
            </a:endParaRPr>
          </a:p>
        </p:txBody>
      </p:sp>
    </p:spTree>
    <p:extLst>
      <p:ext uri="{BB962C8B-B14F-4D97-AF65-F5344CB8AC3E}">
        <p14:creationId xmlns:p14="http://schemas.microsoft.com/office/powerpoint/2010/main" val="11576563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1308100" y="1519767"/>
          <a:ext cx="6536266" cy="3640530"/>
        </p:xfrm>
        <a:graphic>
          <a:graphicData uri="http://schemas.openxmlformats.org/drawingml/2006/table">
            <a:tbl>
              <a:tblPr firstRow="1" bandRow="1">
                <a:tableStyleId>{5C22544A-7EE6-4342-B048-85BDC9FD1C3A}</a:tableStyleId>
              </a:tblPr>
              <a:tblGrid>
                <a:gridCol w="3268133">
                  <a:extLst>
                    <a:ext uri="{9D8B030D-6E8A-4147-A177-3AD203B41FA5}">
                      <a16:colId xmlns:a16="http://schemas.microsoft.com/office/drawing/2014/main" val="2655101119"/>
                    </a:ext>
                  </a:extLst>
                </a:gridCol>
                <a:gridCol w="3268133">
                  <a:extLst>
                    <a:ext uri="{9D8B030D-6E8A-4147-A177-3AD203B41FA5}">
                      <a16:colId xmlns:a16="http://schemas.microsoft.com/office/drawing/2014/main" val="2484786338"/>
                    </a:ext>
                  </a:extLst>
                </a:gridCol>
              </a:tblGrid>
              <a:tr h="992753">
                <a:tc>
                  <a:txBody>
                    <a:bodyPr/>
                    <a:lstStyle/>
                    <a:p>
                      <a:pPr algn="l">
                        <a:lnSpc>
                          <a:spcPct val="107000"/>
                        </a:lnSpc>
                      </a:pPr>
                      <a:endParaRPr lang="en-US" sz="2700">
                        <a:effectLst/>
                        <a:latin typeface="+mj-lt"/>
                      </a:endParaRPr>
                    </a:p>
                  </a:txBody>
                  <a:tcPr marL="121920" marR="121920" marT="60960" marB="60960"/>
                </a:tc>
                <a:tc>
                  <a:txBody>
                    <a:bodyPr/>
                    <a:lstStyle/>
                    <a:p>
                      <a:pPr marL="0" marR="0" algn="l">
                        <a:lnSpc>
                          <a:spcPct val="107000"/>
                        </a:lnSpc>
                        <a:spcBef>
                          <a:spcPts val="0"/>
                        </a:spcBef>
                        <a:spcAft>
                          <a:spcPts val="800"/>
                        </a:spcAft>
                      </a:pPr>
                      <a:r>
                        <a:rPr lang="en-US" sz="2700" dirty="0">
                          <a:effectLst/>
                          <a:latin typeface="+mj-lt"/>
                          <a:ea typeface="Calibri" panose="020F0502020204030204" pitchFamily="34" charset="0"/>
                          <a:cs typeface="Times New Roman" panose="02020603050405020304" pitchFamily="18" charset="0"/>
                        </a:rPr>
                        <a:t>Traditional Orientation</a:t>
                      </a:r>
                    </a:p>
                  </a:txBody>
                  <a:tcPr marL="121920" marR="121920" marT="60960" marB="60960"/>
                </a:tc>
                <a:extLst>
                  <a:ext uri="{0D108BD9-81ED-4DB2-BD59-A6C34878D82A}">
                    <a16:rowId xmlns:a16="http://schemas.microsoft.com/office/drawing/2014/main" val="1702066492"/>
                  </a:ext>
                </a:extLst>
              </a:tr>
              <a:tr h="817727">
                <a:tc>
                  <a:txBody>
                    <a:bodyPr/>
                    <a:lstStyle/>
                    <a:p>
                      <a:pPr marL="0" marR="0" algn="l">
                        <a:lnSpc>
                          <a:spcPct val="107000"/>
                        </a:lnSpc>
                        <a:spcBef>
                          <a:spcPts val="0"/>
                        </a:spcBef>
                        <a:spcAft>
                          <a:spcPts val="800"/>
                        </a:spcAft>
                      </a:pPr>
                      <a:r>
                        <a:rPr lang="en-US" sz="2700" b="1">
                          <a:effectLst/>
                          <a:latin typeface="+mj-lt"/>
                          <a:ea typeface="Calibri" panose="020F0502020204030204" pitchFamily="34" charset="0"/>
                          <a:cs typeface="Times New Roman" panose="02020603050405020304" pitchFamily="18" charset="0"/>
                        </a:rPr>
                        <a:t>Research Funding</a:t>
                      </a:r>
                      <a:endParaRPr lang="en-US" sz="2700">
                        <a:effectLst/>
                        <a:latin typeface="+mj-lt"/>
                        <a:ea typeface="Calibri" panose="020F0502020204030204" pitchFamily="34" charset="0"/>
                        <a:cs typeface="Times New Roman" panose="02020603050405020304" pitchFamily="18" charset="0"/>
                      </a:endParaRPr>
                    </a:p>
                  </a:txBody>
                  <a:tcPr marL="121920" marR="121920" marT="60960" marB="60960"/>
                </a:tc>
                <a:tc>
                  <a:txBody>
                    <a:bodyPr/>
                    <a:lstStyle/>
                    <a:p>
                      <a:pPr marL="0" marR="0" algn="l">
                        <a:lnSpc>
                          <a:spcPct val="107000"/>
                        </a:lnSpc>
                        <a:spcBef>
                          <a:spcPts val="0"/>
                        </a:spcBef>
                        <a:spcAft>
                          <a:spcPts val="800"/>
                        </a:spcAft>
                      </a:pPr>
                      <a:r>
                        <a:rPr lang="en-US" sz="2700">
                          <a:effectLst/>
                          <a:latin typeface="+mj-lt"/>
                          <a:ea typeface="Calibri" panose="020F0502020204030204" pitchFamily="34" charset="0"/>
                          <a:cs typeface="Times New Roman" panose="02020603050405020304" pitchFamily="18" charset="0"/>
                        </a:rPr>
                        <a:t>Public Sector</a:t>
                      </a:r>
                    </a:p>
                  </a:txBody>
                  <a:tcPr marL="121920" marR="121920" marT="60960" marB="60960"/>
                </a:tc>
                <a:extLst>
                  <a:ext uri="{0D108BD9-81ED-4DB2-BD59-A6C34878D82A}">
                    <a16:rowId xmlns:a16="http://schemas.microsoft.com/office/drawing/2014/main" val="273350294"/>
                  </a:ext>
                </a:extLst>
              </a:tr>
              <a:tr h="991616">
                <a:tc>
                  <a:txBody>
                    <a:bodyPr/>
                    <a:lstStyle/>
                    <a:p>
                      <a:pPr marL="0" marR="0" algn="l">
                        <a:lnSpc>
                          <a:spcPct val="107000"/>
                        </a:lnSpc>
                        <a:spcBef>
                          <a:spcPts val="0"/>
                        </a:spcBef>
                        <a:spcAft>
                          <a:spcPts val="800"/>
                        </a:spcAft>
                      </a:pPr>
                      <a:r>
                        <a:rPr lang="en-US" sz="2700" b="1">
                          <a:effectLst/>
                          <a:latin typeface="+mj-lt"/>
                          <a:ea typeface="Calibri" panose="020F0502020204030204" pitchFamily="34" charset="0"/>
                          <a:cs typeface="Times New Roman" panose="02020603050405020304" pitchFamily="18" charset="0"/>
                        </a:rPr>
                        <a:t>Degrees</a:t>
                      </a:r>
                      <a:endParaRPr lang="en-US" sz="2700">
                        <a:effectLst/>
                        <a:latin typeface="+mj-lt"/>
                        <a:ea typeface="Calibri" panose="020F0502020204030204" pitchFamily="34" charset="0"/>
                        <a:cs typeface="Times New Roman" panose="02020603050405020304" pitchFamily="18" charset="0"/>
                      </a:endParaRPr>
                    </a:p>
                  </a:txBody>
                  <a:tcPr marL="121920" marR="121920" marT="60960" marB="60960"/>
                </a:tc>
                <a:tc>
                  <a:txBody>
                    <a:bodyPr/>
                    <a:lstStyle/>
                    <a:p>
                      <a:pPr marL="0" marR="0" algn="l">
                        <a:lnSpc>
                          <a:spcPct val="107000"/>
                        </a:lnSpc>
                        <a:spcBef>
                          <a:spcPts val="0"/>
                        </a:spcBef>
                        <a:spcAft>
                          <a:spcPts val="800"/>
                        </a:spcAft>
                      </a:pPr>
                      <a:r>
                        <a:rPr lang="en-US" sz="2700">
                          <a:effectLst/>
                          <a:latin typeface="+mj-lt"/>
                          <a:ea typeface="Calibri" panose="020F0502020204030204" pitchFamily="34" charset="0"/>
                          <a:cs typeface="Times New Roman" panose="02020603050405020304" pitchFamily="18" charset="0"/>
                        </a:rPr>
                        <a:t>Single Siloed Department </a:t>
                      </a:r>
                    </a:p>
                  </a:txBody>
                  <a:tcPr marL="121920" marR="121920" marT="60960" marB="60960"/>
                </a:tc>
                <a:extLst>
                  <a:ext uri="{0D108BD9-81ED-4DB2-BD59-A6C34878D82A}">
                    <a16:rowId xmlns:a16="http://schemas.microsoft.com/office/drawing/2014/main" val="1447492201"/>
                  </a:ext>
                </a:extLst>
              </a:tr>
              <a:tr h="817727">
                <a:tc>
                  <a:txBody>
                    <a:bodyPr/>
                    <a:lstStyle/>
                    <a:p>
                      <a:pPr marL="0" marR="0" algn="l">
                        <a:lnSpc>
                          <a:spcPct val="107000"/>
                        </a:lnSpc>
                        <a:spcBef>
                          <a:spcPts val="0"/>
                        </a:spcBef>
                        <a:spcAft>
                          <a:spcPts val="800"/>
                        </a:spcAft>
                      </a:pPr>
                      <a:r>
                        <a:rPr lang="en-US" sz="2700" b="1">
                          <a:effectLst/>
                          <a:latin typeface="+mj-lt"/>
                          <a:ea typeface="Calibri" panose="020F0502020204030204" pitchFamily="34" charset="0"/>
                          <a:cs typeface="Times New Roman" panose="02020603050405020304" pitchFamily="18" charset="0"/>
                        </a:rPr>
                        <a:t>Publication</a:t>
                      </a:r>
                      <a:endParaRPr lang="en-US" sz="2700">
                        <a:effectLst/>
                        <a:latin typeface="+mj-lt"/>
                        <a:ea typeface="Calibri" panose="020F0502020204030204" pitchFamily="34" charset="0"/>
                        <a:cs typeface="Times New Roman" panose="02020603050405020304" pitchFamily="18" charset="0"/>
                      </a:endParaRPr>
                    </a:p>
                  </a:txBody>
                  <a:tcPr marL="121920" marR="121920" marT="60960" marB="60960"/>
                </a:tc>
                <a:tc>
                  <a:txBody>
                    <a:bodyPr/>
                    <a:lstStyle/>
                    <a:p>
                      <a:pPr marL="0" marR="0" algn="l">
                        <a:lnSpc>
                          <a:spcPct val="107000"/>
                        </a:lnSpc>
                        <a:spcBef>
                          <a:spcPts val="0"/>
                        </a:spcBef>
                        <a:spcAft>
                          <a:spcPts val="800"/>
                        </a:spcAft>
                      </a:pPr>
                      <a:r>
                        <a:rPr lang="en-US" sz="2700" dirty="0">
                          <a:effectLst/>
                          <a:latin typeface="+mj-lt"/>
                          <a:ea typeface="Calibri" panose="020F0502020204030204" pitchFamily="34" charset="0"/>
                          <a:cs typeface="Times New Roman" panose="02020603050405020304" pitchFamily="18" charset="0"/>
                        </a:rPr>
                        <a:t>Single Author</a:t>
                      </a:r>
                    </a:p>
                  </a:txBody>
                  <a:tcPr marL="121920" marR="121920" marT="60960" marB="60960"/>
                </a:tc>
                <a:extLst>
                  <a:ext uri="{0D108BD9-81ED-4DB2-BD59-A6C34878D82A}">
                    <a16:rowId xmlns:a16="http://schemas.microsoft.com/office/drawing/2014/main" val="604867920"/>
                  </a:ext>
                </a:extLst>
              </a:tr>
            </a:tbl>
          </a:graphicData>
        </a:graphic>
      </p:graphicFrame>
      <p:sp>
        <p:nvSpPr>
          <p:cNvPr id="7" name="Title 1"/>
          <p:cNvSpPr txBox="1">
            <a:spLocks/>
          </p:cNvSpPr>
          <p:nvPr/>
        </p:nvSpPr>
        <p:spPr>
          <a:xfrm>
            <a:off x="1038352" y="233172"/>
            <a:ext cx="10521696" cy="609600"/>
          </a:xfrm>
          <a:prstGeom prst="rect">
            <a:avLst/>
          </a:prstGeom>
        </p:spPr>
        <p:txBody>
          <a:bodyPr vert="horz" wrap="square" lIns="121920" tIns="60960" rIns="121920" bIns="60960" rtlCol="0" anchor="ctr" anchorCtr="0">
            <a:noAutofit/>
          </a:bodyPr>
          <a:lstStyle>
            <a:lvl1pPr algn="ctr" defTabSz="182880" rtl="0" eaLnBrk="1" latinLnBrk="0" hangingPunct="1">
              <a:spcBef>
                <a:spcPct val="0"/>
              </a:spcBef>
              <a:buNone/>
              <a:defRPr lang="en-US" sz="2800" kern="1200" cap="none" baseline="0">
                <a:solidFill>
                  <a:schemeClr val="tx2"/>
                </a:solidFill>
                <a:latin typeface="+mj-lt"/>
                <a:ea typeface="+mj-ea"/>
                <a:cs typeface="+mj-cs"/>
              </a:defRPr>
            </a:lvl1pPr>
          </a:lstStyle>
          <a:p>
            <a:r>
              <a:rPr lang="en-US" sz="3733" dirty="0"/>
              <a:t>The Rise of a New Discipline</a:t>
            </a:r>
            <a:endParaRPr lang="en-US" sz="3733" dirty="0"/>
          </a:p>
        </p:txBody>
      </p:sp>
      <p:sp>
        <p:nvSpPr>
          <p:cNvPr id="8" name="Text Placeholder 2"/>
          <p:cNvSpPr>
            <a:spLocks noGrp="1"/>
          </p:cNvSpPr>
          <p:nvPr>
            <p:ph type="body" sz="quarter" idx="12"/>
          </p:nvPr>
        </p:nvSpPr>
        <p:spPr>
          <a:xfrm flipH="1">
            <a:off x="835152" y="853440"/>
            <a:ext cx="10521696" cy="365760"/>
          </a:xfrm>
        </p:spPr>
        <p:txBody>
          <a:bodyPr/>
          <a:lstStyle/>
          <a:p>
            <a:r>
              <a:rPr lang="en-US" dirty="0" smtClean="0">
                <a:solidFill>
                  <a:schemeClr val="tx2"/>
                </a:solidFill>
              </a:rPr>
              <a:t>…changing universities for the better</a:t>
            </a:r>
            <a:endParaRPr lang="en-US" dirty="0">
              <a:solidFill>
                <a:schemeClr val="tx2"/>
              </a:solidFill>
            </a:endParaRPr>
          </a:p>
        </p:txBody>
      </p:sp>
    </p:spTree>
    <p:extLst>
      <p:ext uri="{BB962C8B-B14F-4D97-AF65-F5344CB8AC3E}">
        <p14:creationId xmlns:p14="http://schemas.microsoft.com/office/powerpoint/2010/main" val="95711673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308100" y="1519767"/>
          <a:ext cx="9804399" cy="3640530"/>
        </p:xfrm>
        <a:graphic>
          <a:graphicData uri="http://schemas.openxmlformats.org/drawingml/2006/table">
            <a:tbl>
              <a:tblPr firstRow="1" bandRow="1">
                <a:tableStyleId>{5C22544A-7EE6-4342-B048-85BDC9FD1C3A}</a:tableStyleId>
              </a:tblPr>
              <a:tblGrid>
                <a:gridCol w="3268133">
                  <a:extLst>
                    <a:ext uri="{9D8B030D-6E8A-4147-A177-3AD203B41FA5}">
                      <a16:colId xmlns:a16="http://schemas.microsoft.com/office/drawing/2014/main" val="2655101119"/>
                    </a:ext>
                  </a:extLst>
                </a:gridCol>
                <a:gridCol w="3268133">
                  <a:extLst>
                    <a:ext uri="{9D8B030D-6E8A-4147-A177-3AD203B41FA5}">
                      <a16:colId xmlns:a16="http://schemas.microsoft.com/office/drawing/2014/main" val="2484786338"/>
                    </a:ext>
                  </a:extLst>
                </a:gridCol>
                <a:gridCol w="3268133">
                  <a:extLst>
                    <a:ext uri="{9D8B030D-6E8A-4147-A177-3AD203B41FA5}">
                      <a16:colId xmlns:a16="http://schemas.microsoft.com/office/drawing/2014/main" val="1670761715"/>
                    </a:ext>
                  </a:extLst>
                </a:gridCol>
              </a:tblGrid>
              <a:tr h="992753">
                <a:tc>
                  <a:txBody>
                    <a:bodyPr/>
                    <a:lstStyle/>
                    <a:p>
                      <a:pPr algn="l">
                        <a:lnSpc>
                          <a:spcPct val="107000"/>
                        </a:lnSpc>
                      </a:pPr>
                      <a:endParaRPr lang="en-US" sz="2700">
                        <a:effectLst/>
                        <a:latin typeface="+mj-lt"/>
                      </a:endParaRPr>
                    </a:p>
                  </a:txBody>
                  <a:tcPr marL="121920" marR="121920" marT="60960" marB="60960"/>
                </a:tc>
                <a:tc>
                  <a:txBody>
                    <a:bodyPr/>
                    <a:lstStyle/>
                    <a:p>
                      <a:pPr marL="0" marR="0" algn="l">
                        <a:lnSpc>
                          <a:spcPct val="107000"/>
                        </a:lnSpc>
                        <a:spcBef>
                          <a:spcPts val="0"/>
                        </a:spcBef>
                        <a:spcAft>
                          <a:spcPts val="800"/>
                        </a:spcAft>
                      </a:pPr>
                      <a:r>
                        <a:rPr lang="en-US" sz="2700" dirty="0">
                          <a:solidFill>
                            <a:schemeClr val="tx1">
                              <a:lumMod val="50000"/>
                              <a:lumOff val="50000"/>
                            </a:schemeClr>
                          </a:solidFill>
                          <a:effectLst/>
                          <a:latin typeface="+mj-lt"/>
                          <a:ea typeface="Calibri" panose="020F0502020204030204" pitchFamily="34" charset="0"/>
                          <a:cs typeface="Times New Roman" panose="02020603050405020304" pitchFamily="18" charset="0"/>
                        </a:rPr>
                        <a:t>Traditional Orientation</a:t>
                      </a:r>
                    </a:p>
                  </a:txBody>
                  <a:tcPr marL="121920" marR="121920" marT="60960" marB="60960"/>
                </a:tc>
                <a:tc>
                  <a:txBody>
                    <a:bodyPr/>
                    <a:lstStyle/>
                    <a:p>
                      <a:pPr marL="0" marR="0" algn="l">
                        <a:lnSpc>
                          <a:spcPct val="107000"/>
                        </a:lnSpc>
                        <a:spcBef>
                          <a:spcPts val="0"/>
                        </a:spcBef>
                        <a:spcAft>
                          <a:spcPts val="800"/>
                        </a:spcAft>
                      </a:pPr>
                      <a:r>
                        <a:rPr lang="en-US" sz="2700" dirty="0">
                          <a:effectLst/>
                          <a:latin typeface="+mj-lt"/>
                          <a:ea typeface="Calibri" panose="020F0502020204030204" pitchFamily="34" charset="0"/>
                          <a:cs typeface="Times New Roman" panose="02020603050405020304" pitchFamily="18" charset="0"/>
                        </a:rPr>
                        <a:t>Data Science-Centric Orientation</a:t>
                      </a:r>
                    </a:p>
                  </a:txBody>
                  <a:tcPr marL="121920" marR="121920" marT="60960" marB="60960"/>
                </a:tc>
                <a:extLst>
                  <a:ext uri="{0D108BD9-81ED-4DB2-BD59-A6C34878D82A}">
                    <a16:rowId xmlns:a16="http://schemas.microsoft.com/office/drawing/2014/main" val="1702066492"/>
                  </a:ext>
                </a:extLst>
              </a:tr>
              <a:tr h="817727">
                <a:tc>
                  <a:txBody>
                    <a:bodyPr/>
                    <a:lstStyle/>
                    <a:p>
                      <a:pPr marL="0" marR="0" algn="l">
                        <a:lnSpc>
                          <a:spcPct val="107000"/>
                        </a:lnSpc>
                        <a:spcBef>
                          <a:spcPts val="0"/>
                        </a:spcBef>
                        <a:spcAft>
                          <a:spcPts val="800"/>
                        </a:spcAft>
                      </a:pPr>
                      <a:r>
                        <a:rPr lang="en-US" sz="2700" b="1">
                          <a:effectLst/>
                          <a:latin typeface="+mj-lt"/>
                          <a:ea typeface="Calibri" panose="020F0502020204030204" pitchFamily="34" charset="0"/>
                          <a:cs typeface="Times New Roman" panose="02020603050405020304" pitchFamily="18" charset="0"/>
                        </a:rPr>
                        <a:t>Research Funding</a:t>
                      </a:r>
                      <a:endParaRPr lang="en-US" sz="2700">
                        <a:effectLst/>
                        <a:latin typeface="+mj-lt"/>
                        <a:ea typeface="Calibri" panose="020F0502020204030204" pitchFamily="34" charset="0"/>
                        <a:cs typeface="Times New Roman" panose="02020603050405020304" pitchFamily="18" charset="0"/>
                      </a:endParaRPr>
                    </a:p>
                  </a:txBody>
                  <a:tcPr marL="121920" marR="121920" marT="60960" marB="60960"/>
                </a:tc>
                <a:tc>
                  <a:txBody>
                    <a:bodyPr/>
                    <a:lstStyle/>
                    <a:p>
                      <a:pPr marL="0" marR="0" algn="l">
                        <a:lnSpc>
                          <a:spcPct val="107000"/>
                        </a:lnSpc>
                        <a:spcBef>
                          <a:spcPts val="0"/>
                        </a:spcBef>
                        <a:spcAft>
                          <a:spcPts val="800"/>
                        </a:spcAft>
                      </a:pPr>
                      <a:r>
                        <a:rPr lang="en-US" sz="2700">
                          <a:solidFill>
                            <a:schemeClr val="tx1">
                              <a:lumMod val="50000"/>
                              <a:lumOff val="50000"/>
                            </a:schemeClr>
                          </a:solidFill>
                          <a:effectLst/>
                          <a:latin typeface="+mj-lt"/>
                          <a:ea typeface="Calibri" panose="020F0502020204030204" pitchFamily="34" charset="0"/>
                          <a:cs typeface="Times New Roman" panose="02020603050405020304" pitchFamily="18" charset="0"/>
                        </a:rPr>
                        <a:t>Public Sector</a:t>
                      </a:r>
                    </a:p>
                  </a:txBody>
                  <a:tcPr marL="121920" marR="121920" marT="60960" marB="60960"/>
                </a:tc>
                <a:tc>
                  <a:txBody>
                    <a:bodyPr/>
                    <a:lstStyle/>
                    <a:p>
                      <a:pPr marL="0" marR="0" algn="l">
                        <a:lnSpc>
                          <a:spcPct val="107000"/>
                        </a:lnSpc>
                        <a:spcBef>
                          <a:spcPts val="0"/>
                        </a:spcBef>
                        <a:spcAft>
                          <a:spcPts val="800"/>
                        </a:spcAft>
                      </a:pPr>
                      <a:r>
                        <a:rPr lang="en-US" sz="2700">
                          <a:effectLst/>
                          <a:latin typeface="+mj-lt"/>
                          <a:ea typeface="Calibri" panose="020F0502020204030204" pitchFamily="34" charset="0"/>
                          <a:cs typeface="Times New Roman" panose="02020603050405020304" pitchFamily="18" charset="0"/>
                        </a:rPr>
                        <a:t>Private Sector</a:t>
                      </a:r>
                    </a:p>
                  </a:txBody>
                  <a:tcPr marL="121920" marR="121920" marT="60960" marB="60960"/>
                </a:tc>
                <a:extLst>
                  <a:ext uri="{0D108BD9-81ED-4DB2-BD59-A6C34878D82A}">
                    <a16:rowId xmlns:a16="http://schemas.microsoft.com/office/drawing/2014/main" val="273350294"/>
                  </a:ext>
                </a:extLst>
              </a:tr>
              <a:tr h="991616">
                <a:tc>
                  <a:txBody>
                    <a:bodyPr/>
                    <a:lstStyle/>
                    <a:p>
                      <a:pPr marL="0" marR="0" algn="l">
                        <a:lnSpc>
                          <a:spcPct val="107000"/>
                        </a:lnSpc>
                        <a:spcBef>
                          <a:spcPts val="0"/>
                        </a:spcBef>
                        <a:spcAft>
                          <a:spcPts val="800"/>
                        </a:spcAft>
                      </a:pPr>
                      <a:r>
                        <a:rPr lang="en-US" sz="2700" b="1">
                          <a:effectLst/>
                          <a:latin typeface="+mj-lt"/>
                          <a:ea typeface="Calibri" panose="020F0502020204030204" pitchFamily="34" charset="0"/>
                          <a:cs typeface="Times New Roman" panose="02020603050405020304" pitchFamily="18" charset="0"/>
                        </a:rPr>
                        <a:t>Degrees</a:t>
                      </a:r>
                      <a:endParaRPr lang="en-US" sz="2700">
                        <a:effectLst/>
                        <a:latin typeface="+mj-lt"/>
                        <a:ea typeface="Calibri" panose="020F0502020204030204" pitchFamily="34" charset="0"/>
                        <a:cs typeface="Times New Roman" panose="02020603050405020304" pitchFamily="18" charset="0"/>
                      </a:endParaRPr>
                    </a:p>
                  </a:txBody>
                  <a:tcPr marL="121920" marR="121920" marT="60960" marB="60960"/>
                </a:tc>
                <a:tc>
                  <a:txBody>
                    <a:bodyPr/>
                    <a:lstStyle/>
                    <a:p>
                      <a:pPr marL="0" marR="0" algn="l">
                        <a:lnSpc>
                          <a:spcPct val="107000"/>
                        </a:lnSpc>
                        <a:spcBef>
                          <a:spcPts val="0"/>
                        </a:spcBef>
                        <a:spcAft>
                          <a:spcPts val="800"/>
                        </a:spcAft>
                      </a:pPr>
                      <a:r>
                        <a:rPr lang="en-US" sz="2700">
                          <a:solidFill>
                            <a:schemeClr val="tx1">
                              <a:lumMod val="50000"/>
                              <a:lumOff val="50000"/>
                            </a:schemeClr>
                          </a:solidFill>
                          <a:effectLst/>
                          <a:latin typeface="+mj-lt"/>
                          <a:ea typeface="Calibri" panose="020F0502020204030204" pitchFamily="34" charset="0"/>
                          <a:cs typeface="Times New Roman" panose="02020603050405020304" pitchFamily="18" charset="0"/>
                        </a:rPr>
                        <a:t>Single Siloed Department </a:t>
                      </a:r>
                    </a:p>
                  </a:txBody>
                  <a:tcPr marL="121920" marR="121920" marT="60960" marB="60960"/>
                </a:tc>
                <a:tc>
                  <a:txBody>
                    <a:bodyPr/>
                    <a:lstStyle/>
                    <a:p>
                      <a:pPr marL="0" marR="0" algn="l">
                        <a:lnSpc>
                          <a:spcPct val="107000"/>
                        </a:lnSpc>
                        <a:spcBef>
                          <a:spcPts val="0"/>
                        </a:spcBef>
                        <a:spcAft>
                          <a:spcPts val="800"/>
                        </a:spcAft>
                      </a:pPr>
                      <a:r>
                        <a:rPr lang="en-US" sz="2700" dirty="0">
                          <a:effectLst/>
                          <a:latin typeface="+mj-lt"/>
                          <a:ea typeface="Calibri" panose="020F0502020204030204" pitchFamily="34" charset="0"/>
                          <a:cs typeface="Times New Roman" panose="02020603050405020304" pitchFamily="18" charset="0"/>
                        </a:rPr>
                        <a:t>Interdisciplinary</a:t>
                      </a:r>
                    </a:p>
                  </a:txBody>
                  <a:tcPr marL="121920" marR="121920" marT="60960" marB="60960"/>
                </a:tc>
                <a:extLst>
                  <a:ext uri="{0D108BD9-81ED-4DB2-BD59-A6C34878D82A}">
                    <a16:rowId xmlns:a16="http://schemas.microsoft.com/office/drawing/2014/main" val="1447492201"/>
                  </a:ext>
                </a:extLst>
              </a:tr>
              <a:tr h="817727">
                <a:tc>
                  <a:txBody>
                    <a:bodyPr/>
                    <a:lstStyle/>
                    <a:p>
                      <a:pPr marL="0" marR="0" algn="l">
                        <a:lnSpc>
                          <a:spcPct val="107000"/>
                        </a:lnSpc>
                        <a:spcBef>
                          <a:spcPts val="0"/>
                        </a:spcBef>
                        <a:spcAft>
                          <a:spcPts val="800"/>
                        </a:spcAft>
                      </a:pPr>
                      <a:r>
                        <a:rPr lang="en-US" sz="2700" b="1">
                          <a:effectLst/>
                          <a:latin typeface="+mj-lt"/>
                          <a:ea typeface="Calibri" panose="020F0502020204030204" pitchFamily="34" charset="0"/>
                          <a:cs typeface="Times New Roman" panose="02020603050405020304" pitchFamily="18" charset="0"/>
                        </a:rPr>
                        <a:t>Publication</a:t>
                      </a:r>
                      <a:endParaRPr lang="en-US" sz="2700">
                        <a:effectLst/>
                        <a:latin typeface="+mj-lt"/>
                        <a:ea typeface="Calibri" panose="020F0502020204030204" pitchFamily="34" charset="0"/>
                        <a:cs typeface="Times New Roman" panose="02020603050405020304" pitchFamily="18" charset="0"/>
                      </a:endParaRPr>
                    </a:p>
                  </a:txBody>
                  <a:tcPr marL="121920" marR="121920" marT="60960" marB="60960"/>
                </a:tc>
                <a:tc>
                  <a:txBody>
                    <a:bodyPr/>
                    <a:lstStyle/>
                    <a:p>
                      <a:pPr marL="0" marR="0" algn="l">
                        <a:lnSpc>
                          <a:spcPct val="107000"/>
                        </a:lnSpc>
                        <a:spcBef>
                          <a:spcPts val="0"/>
                        </a:spcBef>
                        <a:spcAft>
                          <a:spcPts val="800"/>
                        </a:spcAft>
                      </a:pPr>
                      <a:r>
                        <a:rPr lang="en-US" sz="2700" dirty="0">
                          <a:solidFill>
                            <a:schemeClr val="tx1">
                              <a:lumMod val="50000"/>
                              <a:lumOff val="50000"/>
                            </a:schemeClr>
                          </a:solidFill>
                          <a:effectLst/>
                          <a:latin typeface="+mj-lt"/>
                          <a:ea typeface="Calibri" panose="020F0502020204030204" pitchFamily="34" charset="0"/>
                          <a:cs typeface="Times New Roman" panose="02020603050405020304" pitchFamily="18" charset="0"/>
                        </a:rPr>
                        <a:t>Single Author</a:t>
                      </a:r>
                    </a:p>
                  </a:txBody>
                  <a:tcPr marL="121920" marR="121920" marT="60960" marB="60960"/>
                </a:tc>
                <a:tc>
                  <a:txBody>
                    <a:bodyPr/>
                    <a:lstStyle/>
                    <a:p>
                      <a:pPr marL="0" marR="0" algn="l">
                        <a:lnSpc>
                          <a:spcPct val="107000"/>
                        </a:lnSpc>
                        <a:spcBef>
                          <a:spcPts val="0"/>
                        </a:spcBef>
                        <a:spcAft>
                          <a:spcPts val="800"/>
                        </a:spcAft>
                      </a:pPr>
                      <a:r>
                        <a:rPr lang="en-US" sz="2700" dirty="0">
                          <a:effectLst/>
                          <a:latin typeface="+mj-lt"/>
                          <a:ea typeface="Calibri" panose="020F0502020204030204" pitchFamily="34" charset="0"/>
                          <a:cs typeface="Times New Roman" panose="02020603050405020304" pitchFamily="18" charset="0"/>
                        </a:rPr>
                        <a:t>Multiple Authors</a:t>
                      </a:r>
                    </a:p>
                  </a:txBody>
                  <a:tcPr marL="121920" marR="121920" marT="60960" marB="60960"/>
                </a:tc>
                <a:extLst>
                  <a:ext uri="{0D108BD9-81ED-4DB2-BD59-A6C34878D82A}">
                    <a16:rowId xmlns:a16="http://schemas.microsoft.com/office/drawing/2014/main" val="604867920"/>
                  </a:ext>
                </a:extLst>
              </a:tr>
            </a:tbl>
          </a:graphicData>
        </a:graphic>
      </p:graphicFrame>
      <p:sp>
        <p:nvSpPr>
          <p:cNvPr id="6" name="Title 1"/>
          <p:cNvSpPr txBox="1">
            <a:spLocks/>
          </p:cNvSpPr>
          <p:nvPr/>
        </p:nvSpPr>
        <p:spPr>
          <a:xfrm>
            <a:off x="1038352" y="233172"/>
            <a:ext cx="10521696" cy="609600"/>
          </a:xfrm>
          <a:prstGeom prst="rect">
            <a:avLst/>
          </a:prstGeom>
        </p:spPr>
        <p:txBody>
          <a:bodyPr vert="horz" wrap="square" lIns="121920" tIns="60960" rIns="121920" bIns="60960" rtlCol="0" anchor="ctr" anchorCtr="0">
            <a:noAutofit/>
          </a:bodyPr>
          <a:lstStyle>
            <a:lvl1pPr algn="ctr" defTabSz="182880" rtl="0" eaLnBrk="1" latinLnBrk="0" hangingPunct="1">
              <a:spcBef>
                <a:spcPct val="0"/>
              </a:spcBef>
              <a:buNone/>
              <a:defRPr lang="en-US" sz="2800" kern="1200" cap="none" baseline="0">
                <a:solidFill>
                  <a:schemeClr val="tx2"/>
                </a:solidFill>
                <a:latin typeface="+mj-lt"/>
                <a:ea typeface="+mj-ea"/>
                <a:cs typeface="+mj-cs"/>
              </a:defRPr>
            </a:lvl1pPr>
          </a:lstStyle>
          <a:p>
            <a:r>
              <a:rPr lang="en-US" sz="3733" dirty="0"/>
              <a:t>The Rise of a New Discipline</a:t>
            </a:r>
            <a:endParaRPr lang="en-US" sz="3733" dirty="0"/>
          </a:p>
        </p:txBody>
      </p:sp>
      <p:sp>
        <p:nvSpPr>
          <p:cNvPr id="7" name="Text Placeholder 2"/>
          <p:cNvSpPr>
            <a:spLocks noGrp="1"/>
          </p:cNvSpPr>
          <p:nvPr>
            <p:ph type="body" sz="quarter" idx="12"/>
          </p:nvPr>
        </p:nvSpPr>
        <p:spPr>
          <a:xfrm flipH="1">
            <a:off x="835152" y="853440"/>
            <a:ext cx="10521696" cy="365760"/>
          </a:xfrm>
        </p:spPr>
        <p:txBody>
          <a:bodyPr/>
          <a:lstStyle/>
          <a:p>
            <a:r>
              <a:rPr lang="en-US" dirty="0" smtClean="0">
                <a:solidFill>
                  <a:schemeClr val="tx2"/>
                </a:solidFill>
              </a:rPr>
              <a:t>…changing universities for the better</a:t>
            </a:r>
            <a:endParaRPr lang="en-US" dirty="0">
              <a:solidFill>
                <a:schemeClr val="tx2"/>
              </a:solidFill>
            </a:endParaRPr>
          </a:p>
        </p:txBody>
      </p:sp>
    </p:spTree>
    <p:extLst>
      <p:ext uri="{BB962C8B-B14F-4D97-AF65-F5344CB8AC3E}">
        <p14:creationId xmlns:p14="http://schemas.microsoft.com/office/powerpoint/2010/main" val="20440426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416</Words>
  <Application>Microsoft Office PowerPoint</Application>
  <PresentationFormat>Widescreen</PresentationFormat>
  <Paragraphs>57</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Palatino Linotype</vt:lpstr>
      <vt:lpstr>Times New Roman</vt:lpstr>
      <vt:lpstr>Office Theme</vt:lpstr>
      <vt:lpstr>The Evolution of Data Science – and why you should care</vt:lpstr>
      <vt:lpstr>PowerPoint Presentation</vt:lpstr>
      <vt:lpstr>PowerPoint Presentation</vt:lpstr>
      <vt:lpstr>PowerPoint Presentation</vt:lpstr>
      <vt:lpstr>How the Data Ecosystem is Evolving…</vt:lpstr>
      <vt:lpstr>The Rise of a New Discipline</vt:lpstr>
      <vt:lpstr>PowerPoint Presentation</vt:lpstr>
      <vt:lpstr>PowerPoint Presentation</vt:lpstr>
      <vt:lpstr>PowerPoint Presentation</vt:lpstr>
      <vt:lpstr>What’s Next?</vt:lpstr>
      <vt:lpstr>PowerPoint Presentation</vt:lpstr>
    </vt:vector>
  </TitlesOfParts>
  <Company>Kennesaw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dc:creator>
  <cp:lastModifiedBy>Jennifer</cp:lastModifiedBy>
  <cp:revision>5</cp:revision>
  <dcterms:created xsi:type="dcterms:W3CDTF">2018-04-10T17:41:20Z</dcterms:created>
  <dcterms:modified xsi:type="dcterms:W3CDTF">2018-04-10T18:38:23Z</dcterms:modified>
</cp:coreProperties>
</file>