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9"/>
  </p:normalViewPr>
  <p:slideViewPr>
    <p:cSldViewPr snapToGrid="0">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3616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3106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5027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2/16/24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644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4182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6736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8795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7053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26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3963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2/16/24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0675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2/16/24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524872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ngc.nvidia.com/ai-foundation-mod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A179C-2BA4-8363-115A-3D8DF0C7BF06}"/>
              </a:ext>
            </a:extLst>
          </p:cNvPr>
          <p:cNvSpPr>
            <a:spLocks noGrp="1"/>
          </p:cNvSpPr>
          <p:nvPr>
            <p:ph type="ctrTitle"/>
          </p:nvPr>
        </p:nvSpPr>
        <p:spPr>
          <a:xfrm>
            <a:off x="4305869" y="1994264"/>
            <a:ext cx="6935872" cy="3922755"/>
          </a:xfrm>
        </p:spPr>
        <p:txBody>
          <a:bodyPr>
            <a:normAutofit/>
          </a:bodyPr>
          <a:lstStyle/>
          <a:p>
            <a:r>
              <a:rPr lang="en-US" dirty="0"/>
              <a:t>Nvidia Large LANGUAGE MODELs </a:t>
            </a:r>
            <a:r>
              <a:rPr lang="en-US" dirty="0" err="1"/>
              <a:t>Comparision</a:t>
            </a:r>
            <a:endParaRPr lang="en-US" dirty="0"/>
          </a:p>
        </p:txBody>
      </p:sp>
      <p:sp>
        <p:nvSpPr>
          <p:cNvPr id="3" name="Subtitle 2">
            <a:extLst>
              <a:ext uri="{FF2B5EF4-FFF2-40B4-BE49-F238E27FC236}">
                <a16:creationId xmlns:a16="http://schemas.microsoft.com/office/drawing/2014/main" id="{DA5000BE-1D0B-1725-7396-E7F2270BF910}"/>
              </a:ext>
            </a:extLst>
          </p:cNvPr>
          <p:cNvSpPr>
            <a:spLocks noGrp="1"/>
          </p:cNvSpPr>
          <p:nvPr>
            <p:ph type="subTitle" idx="1"/>
          </p:nvPr>
        </p:nvSpPr>
        <p:spPr>
          <a:xfrm>
            <a:off x="5083790" y="1050878"/>
            <a:ext cx="6157951" cy="943386"/>
          </a:xfrm>
        </p:spPr>
        <p:txBody>
          <a:bodyPr>
            <a:normAutofit/>
          </a:bodyPr>
          <a:lstStyle/>
          <a:p>
            <a:pPr algn="r"/>
            <a:endParaRPr lang="en-US" dirty="0"/>
          </a:p>
        </p:txBody>
      </p:sp>
      <p:pic>
        <p:nvPicPr>
          <p:cNvPr id="18" name="Picture 17" descr="Abstract smoke background">
            <a:extLst>
              <a:ext uri="{FF2B5EF4-FFF2-40B4-BE49-F238E27FC236}">
                <a16:creationId xmlns:a16="http://schemas.microsoft.com/office/drawing/2014/main" id="{DA296F70-4832-7571-80E5-D216F64C62A2}"/>
              </a:ext>
            </a:extLst>
          </p:cNvPr>
          <p:cNvPicPr>
            <a:picLocks noChangeAspect="1"/>
          </p:cNvPicPr>
          <p:nvPr/>
        </p:nvPicPr>
        <p:blipFill rotWithShape="1">
          <a:blip r:embed="rId2"/>
          <a:srcRect l="23252" r="30094"/>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9" name="Straight Connector 18">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19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3905-2539-E071-8C9E-595D6F0B409B}"/>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73C05D0C-6A8C-9F34-6319-B0F813E93EF9}"/>
              </a:ext>
            </a:extLst>
          </p:cNvPr>
          <p:cNvSpPr>
            <a:spLocks noGrp="1"/>
          </p:cNvSpPr>
          <p:nvPr>
            <p:ph idx="1"/>
          </p:nvPr>
        </p:nvSpPr>
        <p:spPr/>
        <p:txBody>
          <a:bodyPr/>
          <a:lstStyle/>
          <a:p>
            <a:r>
              <a:rPr lang="en-US" dirty="0"/>
              <a:t>When a developer wants to experiment with Large Language Models, one may usually start with a tutorial that uses either an OPENAI model or a Hugging Face model. In these tutorials, one model is chosen to demonstrate the capabilities of model.</a:t>
            </a:r>
          </a:p>
          <a:p>
            <a:r>
              <a:rPr lang="en-US" dirty="0"/>
              <a:t>There are many models that a developer can pull from the hugging face repository but requires refactoring of code to fit different models.</a:t>
            </a:r>
          </a:p>
          <a:p>
            <a:r>
              <a:rPr lang="en-US" dirty="0"/>
              <a:t>What if a developer wants to test multiple models that perform the same task such as text-to-text generation and it make it easy to use for the user to switch between models to test how the same prompt works with different models? What if you want to benchmark these models?</a:t>
            </a:r>
          </a:p>
          <a:p>
            <a:endParaRPr lang="en-US" dirty="0"/>
          </a:p>
        </p:txBody>
      </p:sp>
    </p:spTree>
    <p:extLst>
      <p:ext uri="{BB962C8B-B14F-4D97-AF65-F5344CB8AC3E}">
        <p14:creationId xmlns:p14="http://schemas.microsoft.com/office/powerpoint/2010/main" val="237004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5D13-2EEF-D752-C7E8-BA5B92815BDF}"/>
              </a:ext>
            </a:extLst>
          </p:cNvPr>
          <p:cNvSpPr>
            <a:spLocks noGrp="1"/>
          </p:cNvSpPr>
          <p:nvPr>
            <p:ph type="title"/>
          </p:nvPr>
        </p:nvSpPr>
        <p:spPr/>
        <p:txBody>
          <a:bodyPr/>
          <a:lstStyle/>
          <a:p>
            <a:pPr algn="ctr"/>
            <a:r>
              <a:rPr lang="en-US" dirty="0"/>
              <a:t>Nvidia Foundation Models</a:t>
            </a:r>
          </a:p>
        </p:txBody>
      </p:sp>
      <p:sp>
        <p:nvSpPr>
          <p:cNvPr id="3" name="Content Placeholder 2">
            <a:extLst>
              <a:ext uri="{FF2B5EF4-FFF2-40B4-BE49-F238E27FC236}">
                <a16:creationId xmlns:a16="http://schemas.microsoft.com/office/drawing/2014/main" id="{775434AD-E999-3D3A-A788-47260BC9B025}"/>
              </a:ext>
            </a:extLst>
          </p:cNvPr>
          <p:cNvSpPr>
            <a:spLocks noGrp="1"/>
          </p:cNvSpPr>
          <p:nvPr>
            <p:ph idx="1"/>
          </p:nvPr>
        </p:nvSpPr>
        <p:spPr/>
        <p:txBody>
          <a:bodyPr/>
          <a:lstStyle/>
          <a:p>
            <a:r>
              <a:rPr lang="en-US" dirty="0"/>
              <a:t>Nvidia gives the ability for the developer to interact with these model through the Nvidia AI Foundational Models API. This API is available in shell, node, python and go programming languages in streaming or non-streaming API formats. </a:t>
            </a:r>
          </a:p>
          <a:p>
            <a:r>
              <a:rPr lang="en-US" dirty="0">
                <a:hlinkClick r:id="rId2"/>
              </a:rPr>
              <a:t>https://catalog.ngc.nvidia.com/ai-foundation-models</a:t>
            </a:r>
            <a:endParaRPr lang="en-US" dirty="0"/>
          </a:p>
          <a:p>
            <a:r>
              <a:rPr lang="en-US" dirty="0"/>
              <a:t>In order to generate an API key, make an account and then click on the model. From there, click the API tab and click generate API to get your API key. Then you can select your streaming format and programming language code. The developer then can use that code to integrate with their code base.</a:t>
            </a:r>
          </a:p>
          <a:p>
            <a:pPr marL="0" indent="0">
              <a:buNone/>
            </a:pPr>
            <a:endParaRPr lang="en-US" dirty="0"/>
          </a:p>
        </p:txBody>
      </p:sp>
    </p:spTree>
    <p:extLst>
      <p:ext uri="{BB962C8B-B14F-4D97-AF65-F5344CB8AC3E}">
        <p14:creationId xmlns:p14="http://schemas.microsoft.com/office/powerpoint/2010/main" val="382787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3BEA-5C61-D77D-2DDD-30E6C0EC8391}"/>
              </a:ext>
            </a:extLst>
          </p:cNvPr>
          <p:cNvSpPr>
            <a:spLocks noGrp="1"/>
          </p:cNvSpPr>
          <p:nvPr>
            <p:ph type="title"/>
          </p:nvPr>
        </p:nvSpPr>
        <p:spPr/>
        <p:txBody>
          <a:bodyPr/>
          <a:lstStyle/>
          <a:p>
            <a:pPr algn="ctr"/>
            <a:r>
              <a:rPr lang="en-US" dirty="0"/>
              <a:t>Code Demonstration</a:t>
            </a:r>
          </a:p>
        </p:txBody>
      </p:sp>
      <p:graphicFrame>
        <p:nvGraphicFramePr>
          <p:cNvPr id="4" name="Content Placeholder 3">
            <a:extLst>
              <a:ext uri="{FF2B5EF4-FFF2-40B4-BE49-F238E27FC236}">
                <a16:creationId xmlns:a16="http://schemas.microsoft.com/office/drawing/2014/main" id="{A9C65817-D8E0-916E-A83F-1243A617DA7A}"/>
              </a:ext>
            </a:extLst>
          </p:cNvPr>
          <p:cNvGraphicFramePr>
            <a:graphicFrameLocks noGrp="1"/>
          </p:cNvGraphicFramePr>
          <p:nvPr>
            <p:ph idx="1"/>
            <p:extLst>
              <p:ext uri="{D42A27DB-BD31-4B8C-83A1-F6EECF244321}">
                <p14:modId xmlns:p14="http://schemas.microsoft.com/office/powerpoint/2010/main" val="3272042266"/>
              </p:ext>
            </p:extLst>
          </p:nvPr>
        </p:nvGraphicFramePr>
        <p:xfrm>
          <a:off x="1143000" y="2009775"/>
          <a:ext cx="9906000" cy="448056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586157192"/>
                    </a:ext>
                  </a:extLst>
                </a:gridCol>
                <a:gridCol w="4953000">
                  <a:extLst>
                    <a:ext uri="{9D8B030D-6E8A-4147-A177-3AD203B41FA5}">
                      <a16:colId xmlns:a16="http://schemas.microsoft.com/office/drawing/2014/main" val="475206286"/>
                    </a:ext>
                  </a:extLst>
                </a:gridCol>
              </a:tblGrid>
              <a:tr h="4314824">
                <a:tc>
                  <a:txBody>
                    <a:bodyPr/>
                    <a:lstStyle/>
                    <a:p>
                      <a:endParaRPr lang="en-US" dirty="0"/>
                    </a:p>
                  </a:txBody>
                  <a:tcPr>
                    <a:solidFill>
                      <a:schemeClr val="bg1"/>
                    </a:solidFill>
                  </a:tcPr>
                </a:tc>
                <a:tc>
                  <a:txBody>
                    <a:bodyPr/>
                    <a:lstStyle/>
                    <a:p>
                      <a:r>
                        <a:rPr lang="en-US" sz="1600" dirty="0"/>
                        <a:t>The code to the left is a modified non-streaming API version of what is found in the Nvidia Catalog. Each model uses the same payload configuration.</a:t>
                      </a:r>
                    </a:p>
                    <a:p>
                      <a:endParaRPr lang="en-US" sz="1600" dirty="0"/>
                    </a:p>
                    <a:p>
                      <a:r>
                        <a:rPr lang="en-US" sz="1600" dirty="0"/>
                        <a:t>The model names and model </a:t>
                      </a:r>
                      <a:r>
                        <a:rPr lang="en-US" sz="1600" dirty="0" err="1"/>
                        <a:t>urls</a:t>
                      </a:r>
                      <a:r>
                        <a:rPr lang="en-US" sz="1600" dirty="0"/>
                        <a:t> are stored in a dictionary in which the code loops through each model to make an API call to return the response. It then extracts the relevant fields into a dictionary which is then appended to a list. The result is a list of dictionaries each containing the model response.</a:t>
                      </a:r>
                    </a:p>
                    <a:p>
                      <a:endParaRPr lang="en-US" sz="1600" dirty="0"/>
                    </a:p>
                    <a:p>
                      <a:r>
                        <a:rPr lang="en-US" sz="1600" dirty="0"/>
                        <a:t>This result of the function can be used to feed multiple prompts from a list to generate a pandas dataframe that contains the model name, response time, output tokens, prompt used and generated message. </a:t>
                      </a:r>
                    </a:p>
                    <a:p>
                      <a:endParaRPr lang="en-US" sz="1600" dirty="0"/>
                    </a:p>
                    <a:p>
                      <a:r>
                        <a:rPr lang="en-US" sz="1600" dirty="0"/>
                        <a:t>Then a pandas “</a:t>
                      </a:r>
                      <a:r>
                        <a:rPr lang="en-US" sz="1600" dirty="0" err="1"/>
                        <a:t>groupby</a:t>
                      </a:r>
                      <a:r>
                        <a:rPr lang="en-US" sz="1600" dirty="0"/>
                        <a:t>” by model name is invoked to create a dataframe that contains the aggregated stats for output tokens and response time.</a:t>
                      </a:r>
                    </a:p>
                  </a:txBody>
                  <a:tcPr>
                    <a:solidFill>
                      <a:schemeClr val="accent4"/>
                    </a:solidFill>
                  </a:tcPr>
                </a:tc>
                <a:extLst>
                  <a:ext uri="{0D108BD9-81ED-4DB2-BD59-A6C34878D82A}">
                    <a16:rowId xmlns:a16="http://schemas.microsoft.com/office/drawing/2014/main" val="554980033"/>
                  </a:ext>
                </a:extLst>
              </a:tr>
            </a:tbl>
          </a:graphicData>
        </a:graphic>
      </p:graphicFrame>
      <p:pic>
        <p:nvPicPr>
          <p:cNvPr id="6" name="Picture 5">
            <a:extLst>
              <a:ext uri="{FF2B5EF4-FFF2-40B4-BE49-F238E27FC236}">
                <a16:creationId xmlns:a16="http://schemas.microsoft.com/office/drawing/2014/main" id="{5031B4DF-C6FD-DBF7-F914-F6A36FF94562}"/>
              </a:ext>
            </a:extLst>
          </p:cNvPr>
          <p:cNvPicPr>
            <a:picLocks noChangeAspect="1"/>
          </p:cNvPicPr>
          <p:nvPr/>
        </p:nvPicPr>
        <p:blipFill>
          <a:blip r:embed="rId2"/>
          <a:stretch>
            <a:fillRect/>
          </a:stretch>
        </p:blipFill>
        <p:spPr>
          <a:xfrm>
            <a:off x="1143000" y="2008571"/>
            <a:ext cx="4952999" cy="4480560"/>
          </a:xfrm>
          <a:prstGeom prst="rect">
            <a:avLst/>
          </a:prstGeom>
        </p:spPr>
      </p:pic>
    </p:spTree>
    <p:extLst>
      <p:ext uri="{BB962C8B-B14F-4D97-AF65-F5344CB8AC3E}">
        <p14:creationId xmlns:p14="http://schemas.microsoft.com/office/powerpoint/2010/main" val="30765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65E5-3D53-DD72-E0FF-2633920435BD}"/>
              </a:ext>
            </a:extLst>
          </p:cNvPr>
          <p:cNvSpPr>
            <a:spLocks noGrp="1"/>
          </p:cNvSpPr>
          <p:nvPr>
            <p:ph type="title"/>
          </p:nvPr>
        </p:nvSpPr>
        <p:spPr/>
        <p:txBody>
          <a:bodyPr/>
          <a:lstStyle/>
          <a:p>
            <a:pPr algn="ctr"/>
            <a:r>
              <a:rPr lang="en-US" dirty="0"/>
              <a:t>Results</a:t>
            </a:r>
          </a:p>
        </p:txBody>
      </p:sp>
      <p:graphicFrame>
        <p:nvGraphicFramePr>
          <p:cNvPr id="5" name="Content Placeholder 4">
            <a:extLst>
              <a:ext uri="{FF2B5EF4-FFF2-40B4-BE49-F238E27FC236}">
                <a16:creationId xmlns:a16="http://schemas.microsoft.com/office/drawing/2014/main" id="{B270BA8B-0570-DC7A-EDCC-3340F377A9F7}"/>
              </a:ext>
            </a:extLst>
          </p:cNvPr>
          <p:cNvGraphicFramePr>
            <a:graphicFrameLocks noGrp="1"/>
          </p:cNvGraphicFramePr>
          <p:nvPr>
            <p:ph idx="1"/>
            <p:extLst>
              <p:ext uri="{D42A27DB-BD31-4B8C-83A1-F6EECF244321}">
                <p14:modId xmlns:p14="http://schemas.microsoft.com/office/powerpoint/2010/main" val="1446690381"/>
              </p:ext>
            </p:extLst>
          </p:nvPr>
        </p:nvGraphicFramePr>
        <p:xfrm>
          <a:off x="1143000" y="1830160"/>
          <a:ext cx="9906000" cy="4851400"/>
        </p:xfrm>
        <a:graphic>
          <a:graphicData uri="http://schemas.openxmlformats.org/drawingml/2006/table">
            <a:tbl>
              <a:tblPr firstRow="1" bandRow="1">
                <a:tableStyleId>{F5AB1C69-6EDB-4FF4-983F-18BD219EF322}</a:tableStyleId>
              </a:tblPr>
              <a:tblGrid>
                <a:gridCol w="4953000">
                  <a:extLst>
                    <a:ext uri="{9D8B030D-6E8A-4147-A177-3AD203B41FA5}">
                      <a16:colId xmlns:a16="http://schemas.microsoft.com/office/drawing/2014/main" val="520944094"/>
                    </a:ext>
                  </a:extLst>
                </a:gridCol>
                <a:gridCol w="4953000">
                  <a:extLst>
                    <a:ext uri="{9D8B030D-6E8A-4147-A177-3AD203B41FA5}">
                      <a16:colId xmlns:a16="http://schemas.microsoft.com/office/drawing/2014/main" val="613118263"/>
                    </a:ext>
                  </a:extLst>
                </a:gridCol>
              </a:tblGrid>
              <a:tr h="370840">
                <a:tc>
                  <a:txBody>
                    <a:bodyPr/>
                    <a:lstStyle/>
                    <a:p>
                      <a:pPr algn="ctr"/>
                      <a:r>
                        <a:rPr lang="en-US" dirty="0"/>
                        <a:t>LLM Prompt Results</a:t>
                      </a:r>
                    </a:p>
                  </a:txBody>
                  <a:tcPr/>
                </a:tc>
                <a:tc>
                  <a:txBody>
                    <a:bodyPr/>
                    <a:lstStyle/>
                    <a:p>
                      <a:pPr algn="ctr"/>
                      <a:r>
                        <a:rPr lang="en-US" dirty="0"/>
                        <a:t>LLM Statistical Results</a:t>
                      </a:r>
                    </a:p>
                  </a:txBody>
                  <a:tcPr/>
                </a:tc>
                <a:extLst>
                  <a:ext uri="{0D108BD9-81ED-4DB2-BD59-A6C34878D82A}">
                    <a16:rowId xmlns:a16="http://schemas.microsoft.com/office/drawing/2014/main" val="3010692410"/>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107961369"/>
                  </a:ext>
                </a:extLst>
              </a:tr>
            </a:tbl>
          </a:graphicData>
        </a:graphic>
      </p:graphicFrame>
      <p:pic>
        <p:nvPicPr>
          <p:cNvPr id="6" name="Picture 5">
            <a:extLst>
              <a:ext uri="{FF2B5EF4-FFF2-40B4-BE49-F238E27FC236}">
                <a16:creationId xmlns:a16="http://schemas.microsoft.com/office/drawing/2014/main" id="{4ADAE766-F356-E1D0-F747-867A42FD8268}"/>
              </a:ext>
            </a:extLst>
          </p:cNvPr>
          <p:cNvPicPr>
            <a:picLocks noChangeAspect="1"/>
          </p:cNvPicPr>
          <p:nvPr/>
        </p:nvPicPr>
        <p:blipFill>
          <a:blip r:embed="rId2"/>
          <a:stretch>
            <a:fillRect/>
          </a:stretch>
        </p:blipFill>
        <p:spPr>
          <a:xfrm>
            <a:off x="6096000" y="2196192"/>
            <a:ext cx="4953000" cy="4485367"/>
          </a:xfrm>
          <a:prstGeom prst="rect">
            <a:avLst/>
          </a:prstGeom>
        </p:spPr>
      </p:pic>
      <p:pic>
        <p:nvPicPr>
          <p:cNvPr id="7" name="Picture 6">
            <a:extLst>
              <a:ext uri="{FF2B5EF4-FFF2-40B4-BE49-F238E27FC236}">
                <a16:creationId xmlns:a16="http://schemas.microsoft.com/office/drawing/2014/main" id="{A7C87805-2FBB-E6A7-54A6-561C7CA6B069}"/>
              </a:ext>
            </a:extLst>
          </p:cNvPr>
          <p:cNvPicPr>
            <a:picLocks noChangeAspect="1"/>
          </p:cNvPicPr>
          <p:nvPr/>
        </p:nvPicPr>
        <p:blipFill>
          <a:blip r:embed="rId3"/>
          <a:stretch>
            <a:fillRect/>
          </a:stretch>
        </p:blipFill>
        <p:spPr>
          <a:xfrm>
            <a:off x="1142999" y="2196193"/>
            <a:ext cx="4953000" cy="4485366"/>
          </a:xfrm>
          <a:prstGeom prst="rect">
            <a:avLst/>
          </a:prstGeom>
        </p:spPr>
      </p:pic>
    </p:spTree>
    <p:extLst>
      <p:ext uri="{BB962C8B-B14F-4D97-AF65-F5344CB8AC3E}">
        <p14:creationId xmlns:p14="http://schemas.microsoft.com/office/powerpoint/2010/main" val="143711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5530-4A77-0D32-5422-CF433BCFCF25}"/>
              </a:ext>
            </a:extLst>
          </p:cNvPr>
          <p:cNvSpPr>
            <a:spLocks noGrp="1"/>
          </p:cNvSpPr>
          <p:nvPr>
            <p:ph type="title"/>
          </p:nvPr>
        </p:nvSpPr>
        <p:spPr/>
        <p:txBody>
          <a:bodyPr/>
          <a:lstStyle/>
          <a:p>
            <a:pPr algn="ctr"/>
            <a:r>
              <a:rPr lang="en-US" dirty="0"/>
              <a:t>Additional Notes</a:t>
            </a:r>
          </a:p>
        </p:txBody>
      </p:sp>
      <p:sp>
        <p:nvSpPr>
          <p:cNvPr id="3" name="Content Placeholder 2">
            <a:extLst>
              <a:ext uri="{FF2B5EF4-FFF2-40B4-BE49-F238E27FC236}">
                <a16:creationId xmlns:a16="http://schemas.microsoft.com/office/drawing/2014/main" id="{A7A67422-68AE-7BD0-18AA-826E6DDF22C3}"/>
              </a:ext>
            </a:extLst>
          </p:cNvPr>
          <p:cNvSpPr>
            <a:spLocks noGrp="1"/>
          </p:cNvSpPr>
          <p:nvPr>
            <p:ph idx="1"/>
          </p:nvPr>
        </p:nvSpPr>
        <p:spPr/>
        <p:txBody>
          <a:bodyPr>
            <a:normAutofit lnSpcReduction="10000"/>
          </a:bodyPr>
          <a:lstStyle/>
          <a:p>
            <a:r>
              <a:rPr lang="en-US" dirty="0"/>
              <a:t>All the models tested was done with a token length of less than 30 for the input prompts.</a:t>
            </a:r>
          </a:p>
          <a:p>
            <a:r>
              <a:rPr lang="en-US" dirty="0"/>
              <a:t>It take approximately 2 mins for each prompt to go through models sequentially.</a:t>
            </a:r>
          </a:p>
          <a:p>
            <a:r>
              <a:rPr lang="en-US" dirty="0"/>
              <a:t>Async with </a:t>
            </a:r>
            <a:r>
              <a:rPr lang="en-US" dirty="0" err="1"/>
              <a:t>aiohttp</a:t>
            </a:r>
            <a:r>
              <a:rPr lang="en-US" dirty="0"/>
              <a:t> changes some models’ status code to 200 instead of 202 which required factoring of code to make it.</a:t>
            </a:r>
          </a:p>
          <a:p>
            <a:r>
              <a:rPr lang="en-US" dirty="0"/>
              <a:t>Async with </a:t>
            </a:r>
            <a:r>
              <a:rPr lang="en-US" dirty="0" err="1"/>
              <a:t>aiohhtp</a:t>
            </a:r>
            <a:r>
              <a:rPr lang="en-US" dirty="0"/>
              <a:t> caused some models to return no content despite returning a status code of 202. This is not restricted to a particular model as it changes with each run. </a:t>
            </a:r>
          </a:p>
          <a:p>
            <a:r>
              <a:rPr lang="en-US" dirty="0"/>
              <a:t>An extension to the code’s functionality would be to add Information Retrieval metrics to test the ”correctness” of the models.</a:t>
            </a:r>
          </a:p>
          <a:p>
            <a:endParaRPr lang="en-US" dirty="0"/>
          </a:p>
          <a:p>
            <a:endParaRPr lang="en-US" dirty="0"/>
          </a:p>
        </p:txBody>
      </p:sp>
    </p:spTree>
    <p:extLst>
      <p:ext uri="{BB962C8B-B14F-4D97-AF65-F5344CB8AC3E}">
        <p14:creationId xmlns:p14="http://schemas.microsoft.com/office/powerpoint/2010/main" val="306134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2BD2-8869-E672-ADDF-9A3FC0327E5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A0199EF-B1F7-E114-055D-CA532E40E133}"/>
              </a:ext>
            </a:extLst>
          </p:cNvPr>
          <p:cNvSpPr>
            <a:spLocks noGrp="1"/>
          </p:cNvSpPr>
          <p:nvPr>
            <p:ph idx="1"/>
          </p:nvPr>
        </p:nvSpPr>
        <p:spPr/>
        <p:txBody>
          <a:bodyPr/>
          <a:lstStyle/>
          <a:p>
            <a:pPr marL="0" indent="0" algn="ctr">
              <a:buNone/>
            </a:pPr>
            <a:r>
              <a:rPr lang="en-US" dirty="0"/>
              <a:t>In this short presentation, we looked at using the API interface of Nvidia AI Foundational Models and benchmarking the performance of eleven text-to-text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62177306"/>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97</TotalTime>
  <Words>545</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Univers Condensed Light</vt:lpstr>
      <vt:lpstr>Walbaum Display Light</vt:lpstr>
      <vt:lpstr>AngleLinesVTI</vt:lpstr>
      <vt:lpstr>Nvidia Large LANGUAGE MODELs Comparision</vt:lpstr>
      <vt:lpstr>Introduction</vt:lpstr>
      <vt:lpstr>Nvidia Foundation Models</vt:lpstr>
      <vt:lpstr>Code Demonstration</vt:lpstr>
      <vt:lpstr>Results</vt:lpstr>
      <vt:lpstr>Additional Notes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Large LANGUAGE MODELs Comparision</dc:title>
  <dc:creator>luke moyou</dc:creator>
  <cp:lastModifiedBy>luke moyou</cp:lastModifiedBy>
  <cp:revision>1</cp:revision>
  <dcterms:created xsi:type="dcterms:W3CDTF">2024-02-16T17:24:58Z</dcterms:created>
  <dcterms:modified xsi:type="dcterms:W3CDTF">2024-02-16T19:02:15Z</dcterms:modified>
</cp:coreProperties>
</file>