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44" r:id="rId3"/>
    <p:sldId id="333" r:id="rId4"/>
    <p:sldId id="273" r:id="rId5"/>
    <p:sldId id="320" r:id="rId6"/>
    <p:sldId id="339" r:id="rId7"/>
    <p:sldId id="345" r:id="rId8"/>
    <p:sldId id="346" r:id="rId9"/>
    <p:sldId id="347" r:id="rId10"/>
    <p:sldId id="329" r:id="rId11"/>
    <p:sldId id="330" r:id="rId12"/>
    <p:sldId id="331" r:id="rId13"/>
    <p:sldId id="332" r:id="rId14"/>
    <p:sldId id="323" r:id="rId15"/>
    <p:sldId id="324" r:id="rId16"/>
    <p:sldId id="342" r:id="rId17"/>
    <p:sldId id="343" r:id="rId18"/>
    <p:sldId id="278" r:id="rId19"/>
    <p:sldId id="279" r:id="rId20"/>
    <p:sldId id="283" r:id="rId21"/>
    <p:sldId id="285" r:id="rId22"/>
    <p:sldId id="286" r:id="rId23"/>
    <p:sldId id="281" r:id="rId24"/>
    <p:sldId id="341" r:id="rId25"/>
  </p:sldIdLst>
  <p:sldSz cx="9144000" cy="6858000" type="screen4x3"/>
  <p:notesSz cx="6805613" cy="9939338"/>
  <p:custShowLst>
    <p:custShow name="재구성한 쇼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5C"/>
    <a:srgbClr val="B3A2C7"/>
    <a:srgbClr val="8064A2"/>
    <a:srgbClr val="B364A2"/>
    <a:srgbClr val="99CCFF"/>
    <a:srgbClr val="465E76"/>
    <a:srgbClr val="FF6600"/>
    <a:srgbClr val="762F00"/>
    <a:srgbClr val="BFBFBF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1" autoAdjust="0"/>
    <p:restoredTop sz="94958" autoAdjust="0"/>
  </p:normalViewPr>
  <p:slideViewPr>
    <p:cSldViewPr>
      <p:cViewPr>
        <p:scale>
          <a:sx n="110" d="100"/>
          <a:sy n="110" d="100"/>
        </p:scale>
        <p:origin x="-35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54FD-2071-486D-98F0-09F8972D6172}" type="datetimeFigureOut">
              <a:rPr lang="ko-KR" altLang="en-US" smtClean="0"/>
              <a:pPr/>
              <a:t>2022-10-01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7860F-DE5F-4327-AC17-9A142F5D5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DA5-A3C0-413A-84F4-7CB8C12EA5F7}" type="datetimeFigureOut">
              <a:rPr lang="ko-KR" altLang="en-US" smtClean="0"/>
              <a:pPr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D1AB-8706-4595-8E81-39510B6A4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3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496944" cy="648072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400" kern="120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DA5-A3C0-413A-84F4-7CB8C12EA5F7}" type="datetimeFigureOut">
              <a:rPr lang="ko-KR" altLang="en-US" smtClean="0"/>
              <a:pPr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D1AB-8706-4595-8E81-39510B6A47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rot="2196977">
            <a:off x="7012844" y="-2414973"/>
            <a:ext cx="7619690" cy="4521831"/>
          </a:xfrm>
          <a:prstGeom prst="ellipse">
            <a:avLst/>
          </a:prstGeom>
          <a:solidFill>
            <a:srgbClr val="75A1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 rot="8523538">
            <a:off x="4829301" y="-6995291"/>
            <a:ext cx="5354512" cy="7921749"/>
          </a:xfrm>
          <a:prstGeom prst="ellipse">
            <a:avLst/>
          </a:prstGeom>
          <a:solidFill>
            <a:srgbClr val="2B81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4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3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 userDrawn="1"/>
        </p:nvSpPr>
        <p:spPr>
          <a:xfrm rot="2196977">
            <a:off x="6360382" y="2860580"/>
            <a:ext cx="13483257" cy="11504806"/>
          </a:xfrm>
          <a:prstGeom prst="ellipse">
            <a:avLst/>
          </a:prstGeom>
          <a:solidFill>
            <a:srgbClr val="75A1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3531791">
            <a:off x="7030661" y="24821"/>
            <a:ext cx="5471910" cy="13666357"/>
          </a:xfrm>
          <a:prstGeom prst="ellipse">
            <a:avLst/>
          </a:prstGeom>
          <a:solidFill>
            <a:srgbClr val="2B81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 rot="3531791">
            <a:off x="-3933929" y="-5894454"/>
            <a:ext cx="5471910" cy="13666357"/>
          </a:xfrm>
          <a:prstGeom prst="ellipse">
            <a:avLst/>
          </a:prstGeom>
          <a:solidFill>
            <a:srgbClr val="2B81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rot="2196977">
            <a:off x="-11401443" y="-3982326"/>
            <a:ext cx="13483257" cy="11504806"/>
          </a:xfrm>
          <a:prstGeom prst="ellipse">
            <a:avLst/>
          </a:prstGeom>
          <a:solidFill>
            <a:srgbClr val="75A1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104964"/>
            <a:ext cx="8496944" cy="648072"/>
          </a:xfrm>
        </p:spPr>
        <p:txBody>
          <a:bodyPr>
            <a:noAutofit/>
          </a:bodyPr>
          <a:lstStyle>
            <a:lvl1pPr marL="0" algn="ctr" defTabSz="914400" rtl="0" eaLnBrk="1" latinLnBrk="1" hangingPunct="1">
              <a:defRPr lang="ko-KR" altLang="en-US" sz="4000" kern="120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7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FDA5-A3C0-413A-84F4-7CB8C12EA5F7}" type="datetimeFigureOut">
              <a:rPr lang="ko-KR" altLang="en-US" smtClean="0"/>
              <a:pPr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D1AB-8706-4595-8E81-39510B6A4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2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 rot="19140664">
            <a:off x="-1428577" y="-1231349"/>
            <a:ext cx="11953328" cy="9171601"/>
          </a:xfrm>
          <a:prstGeom prst="ellipse">
            <a:avLst/>
          </a:prstGeom>
          <a:gradFill>
            <a:gsLst>
              <a:gs pos="0">
                <a:srgbClr val="5D5D5D"/>
              </a:gs>
              <a:gs pos="50000">
                <a:srgbClr val="969696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 rot="2196977">
            <a:off x="-6109516" y="1403925"/>
            <a:ext cx="13483257" cy="8001508"/>
          </a:xfrm>
          <a:prstGeom prst="ellipse">
            <a:avLst/>
          </a:prstGeom>
          <a:solidFill>
            <a:srgbClr val="75A1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3531791">
            <a:off x="4522905" y="-958056"/>
            <a:ext cx="5471910" cy="13666357"/>
          </a:xfrm>
          <a:prstGeom prst="ellipse">
            <a:avLst/>
          </a:prstGeom>
          <a:solidFill>
            <a:srgbClr val="2B81B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2223" y="3310117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도 담</a:t>
            </a:r>
            <a:endParaRPr lang="ko-KR" altLang="en-US" sz="4000" b="1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 flipV="1">
            <a:off x="1115616" y="1309688"/>
            <a:ext cx="717947" cy="9430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116682" y="4618274"/>
            <a:ext cx="717947" cy="9430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692746" y="2368550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57062" y="3429000"/>
            <a:ext cx="1086371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35907" y="4057282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-900608" y="1988840"/>
            <a:ext cx="2880320" cy="2880320"/>
            <a:chOff x="-2772816" y="1196752"/>
            <a:chExt cx="4464496" cy="4464496"/>
          </a:xfrm>
        </p:grpSpPr>
        <p:sp>
          <p:nvSpPr>
            <p:cNvPr id="5" name="도넛 4"/>
            <p:cNvSpPr/>
            <p:nvPr/>
          </p:nvSpPr>
          <p:spPr>
            <a:xfrm>
              <a:off x="-2772816" y="1196752"/>
              <a:ext cx="4464496" cy="4464496"/>
            </a:xfrm>
            <a:prstGeom prst="donut">
              <a:avLst/>
            </a:prstGeom>
            <a:gradFill>
              <a:gsLst>
                <a:gs pos="53000">
                  <a:srgbClr val="297AB1"/>
                </a:gs>
                <a:gs pos="0">
                  <a:srgbClr val="93C05C"/>
                </a:gs>
                <a:gs pos="100000">
                  <a:srgbClr val="5D5D5D"/>
                </a:gs>
              </a:gsLst>
              <a:lin ang="5400000" scaled="0"/>
            </a:gra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-1692696" y="2276872"/>
              <a:ext cx="2304256" cy="23042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8000" y="3183359"/>
            <a:ext cx="492444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웹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75656" y="620689"/>
            <a:ext cx="1152128" cy="903494"/>
            <a:chOff x="1724685" y="523280"/>
            <a:chExt cx="1980220" cy="1552881"/>
          </a:xfrm>
        </p:grpSpPr>
        <p:sp>
          <p:nvSpPr>
            <p:cNvPr id="9" name="타원 8"/>
            <p:cNvSpPr/>
            <p:nvPr/>
          </p:nvSpPr>
          <p:spPr>
            <a:xfrm flipV="1">
              <a:off x="1724685" y="1878139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994715" y="523280"/>
              <a:ext cx="1440160" cy="1440160"/>
              <a:chOff x="3131341" y="764704"/>
              <a:chExt cx="1440160" cy="1440160"/>
            </a:xfrm>
          </p:grpSpPr>
          <p:sp>
            <p:nvSpPr>
              <p:cNvPr id="11" name="도넛 10"/>
              <p:cNvSpPr/>
              <p:nvPr/>
            </p:nvSpPr>
            <p:spPr>
              <a:xfrm>
                <a:off x="3131341" y="764704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75A13F"/>
                  </a:gs>
                  <a:gs pos="50000">
                    <a:srgbClr val="75A13F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434161" y="786582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316051" y="1833753"/>
            <a:ext cx="1152128" cy="895518"/>
            <a:chOff x="2357754" y="2559298"/>
            <a:chExt cx="1980220" cy="1539171"/>
          </a:xfrm>
        </p:grpSpPr>
        <p:sp>
          <p:nvSpPr>
            <p:cNvPr id="14" name="타원 13"/>
            <p:cNvSpPr/>
            <p:nvPr/>
          </p:nvSpPr>
          <p:spPr>
            <a:xfrm flipV="1">
              <a:off x="2357754" y="3900447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27784" y="2559298"/>
              <a:ext cx="1440160" cy="1440160"/>
              <a:chOff x="3923928" y="2614610"/>
              <a:chExt cx="1440160" cy="1440160"/>
            </a:xfrm>
          </p:grpSpPr>
          <p:sp>
            <p:nvSpPr>
              <p:cNvPr id="16" name="도넛 15"/>
              <p:cNvSpPr/>
              <p:nvPr/>
            </p:nvSpPr>
            <p:spPr>
              <a:xfrm>
                <a:off x="3923928" y="2614610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2B81B9"/>
                  </a:gs>
                  <a:gs pos="50000">
                    <a:srgbClr val="2B81B9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26748" y="2636912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316051" y="4251874"/>
            <a:ext cx="1152128" cy="903463"/>
            <a:chOff x="1692666" y="4595316"/>
            <a:chExt cx="1980220" cy="1552827"/>
          </a:xfrm>
        </p:grpSpPr>
        <p:sp>
          <p:nvSpPr>
            <p:cNvPr id="19" name="타원 18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1" name="도넛 20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B85808"/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2689404" y="3038841"/>
            <a:ext cx="1152128" cy="903463"/>
            <a:chOff x="1692666" y="4595316"/>
            <a:chExt cx="1980220" cy="1552827"/>
          </a:xfrm>
        </p:grpSpPr>
        <p:sp>
          <p:nvSpPr>
            <p:cNvPr id="24" name="타원 23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6" name="도넛 25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5D5D5D"/>
                  </a:gs>
                  <a:gs pos="50000">
                    <a:srgbClr val="5D5D5D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475656" y="5464907"/>
            <a:ext cx="1152128" cy="903463"/>
            <a:chOff x="1692666" y="4595316"/>
            <a:chExt cx="1980220" cy="1552827"/>
          </a:xfrm>
        </p:grpSpPr>
        <p:sp>
          <p:nvSpPr>
            <p:cNvPr id="29" name="타원 28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31" name="도넛 30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510118" y="535466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Open API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2786" y="1791044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동적 생성 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및 </a:t>
            </a:r>
            <a:r>
              <a:rPr lang="ko-KR" altLang="en-US" sz="24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미리보기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기능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7904" y="299695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회원과 트레이너 </a:t>
            </a:r>
            <a:r>
              <a:rPr lang="ko-KR" altLang="en-US" sz="24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매칭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2786" y="425187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유저간의 쪽지기능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83768" y="542219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Mail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인증기능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7153" y="997278"/>
            <a:ext cx="2310248" cy="487506"/>
            <a:chOff x="2927153" y="917572"/>
            <a:chExt cx="2310248" cy="487506"/>
          </a:xfrm>
        </p:grpSpPr>
        <p:sp>
          <p:nvSpPr>
            <p:cNvPr id="47" name="TextBox 46"/>
            <p:cNvSpPr txBox="1"/>
            <p:nvPr/>
          </p:nvSpPr>
          <p:spPr>
            <a:xfrm>
              <a:off x="2927153" y="917572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건강 뉴스 정보 제공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27153" y="1128079"/>
              <a:ext cx="2310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헬스장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공원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구글맵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위치 제공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74466" y="2260673"/>
            <a:ext cx="3643946" cy="698014"/>
            <a:chOff x="3774466" y="2193187"/>
            <a:chExt cx="3643946" cy="698014"/>
          </a:xfrm>
        </p:grpSpPr>
        <p:sp>
          <p:nvSpPr>
            <p:cNvPr id="54" name="TextBox 53"/>
            <p:cNvSpPr txBox="1"/>
            <p:nvPr/>
          </p:nvSpPr>
          <p:spPr>
            <a:xfrm>
              <a:off x="3774466" y="2193187"/>
              <a:ext cx="2332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Ajax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사용한 이미지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미리보기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4466" y="2403694"/>
              <a:ext cx="3643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다이어리 식단 추가 및 이미지 추가 동적으로 구현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74466" y="2614202"/>
              <a:ext cx="3015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SmartEditor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이용한 폰트와 크기 조절기능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324845" y="3517558"/>
            <a:ext cx="3377848" cy="487506"/>
            <a:chOff x="4143401" y="3517558"/>
            <a:chExt cx="3377848" cy="487506"/>
          </a:xfrm>
        </p:grpSpPr>
        <p:sp>
          <p:nvSpPr>
            <p:cNvPr id="57" name="TextBox 56"/>
            <p:cNvSpPr txBox="1"/>
            <p:nvPr/>
          </p:nvSpPr>
          <p:spPr>
            <a:xfrm>
              <a:off x="4143401" y="3517558"/>
              <a:ext cx="3377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트레이너와 회원간의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1:N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관계를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Join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3401" y="3728065"/>
              <a:ext cx="2626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Join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통해 담당회원에게 정보제공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779912" y="4741694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유저간 정보공유를 위한 쪽지기능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65281" y="5893822"/>
            <a:ext cx="2909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인증을 이용한 비밀번호 찾기 기능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제목 1"/>
          <p:cNvSpPr>
            <a:spLocks noGrp="1"/>
          </p:cNvSpPr>
          <p:nvPr>
            <p:ph type="title"/>
          </p:nvPr>
        </p:nvSpPr>
        <p:spPr>
          <a:xfrm>
            <a:off x="-15364" y="-27383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주요 기능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8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  <p:bldP spid="51" grpId="0"/>
      <p:bldP spid="61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1115616" y="1309688"/>
            <a:ext cx="717947" cy="9430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6682" y="4618274"/>
            <a:ext cx="717947" cy="9430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692746" y="2368550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57062" y="3429000"/>
            <a:ext cx="1086371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35907" y="4057282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475656" y="620689"/>
            <a:ext cx="1152128" cy="903494"/>
            <a:chOff x="1724685" y="523280"/>
            <a:chExt cx="1980220" cy="1552881"/>
          </a:xfrm>
        </p:grpSpPr>
        <p:sp>
          <p:nvSpPr>
            <p:cNvPr id="12" name="타원 11"/>
            <p:cNvSpPr/>
            <p:nvPr/>
          </p:nvSpPr>
          <p:spPr>
            <a:xfrm flipV="1">
              <a:off x="1724685" y="1878139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994715" y="523280"/>
              <a:ext cx="1440160" cy="1440160"/>
              <a:chOff x="3131341" y="764704"/>
              <a:chExt cx="1440160" cy="1440160"/>
            </a:xfrm>
          </p:grpSpPr>
          <p:sp>
            <p:nvSpPr>
              <p:cNvPr id="14" name="도넛 13"/>
              <p:cNvSpPr/>
              <p:nvPr/>
            </p:nvSpPr>
            <p:spPr>
              <a:xfrm>
                <a:off x="3131341" y="764704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75A13F"/>
                  </a:gs>
                  <a:gs pos="50000">
                    <a:srgbClr val="75A13F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434161" y="786582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316051" y="1833753"/>
            <a:ext cx="1152128" cy="895518"/>
            <a:chOff x="2357754" y="2559298"/>
            <a:chExt cx="1980220" cy="1539171"/>
          </a:xfrm>
        </p:grpSpPr>
        <p:sp>
          <p:nvSpPr>
            <p:cNvPr id="17" name="타원 16"/>
            <p:cNvSpPr/>
            <p:nvPr/>
          </p:nvSpPr>
          <p:spPr>
            <a:xfrm flipV="1">
              <a:off x="2357754" y="3900447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627784" y="2559298"/>
              <a:ext cx="1440160" cy="1440160"/>
              <a:chOff x="3923928" y="2614610"/>
              <a:chExt cx="1440160" cy="1440160"/>
            </a:xfrm>
          </p:grpSpPr>
          <p:sp>
            <p:nvSpPr>
              <p:cNvPr id="19" name="도넛 18"/>
              <p:cNvSpPr/>
              <p:nvPr/>
            </p:nvSpPr>
            <p:spPr>
              <a:xfrm>
                <a:off x="3923928" y="2614610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2B81B9"/>
                  </a:gs>
                  <a:gs pos="50000">
                    <a:srgbClr val="2B81B9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226748" y="2636912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2316051" y="4251874"/>
            <a:ext cx="1152128" cy="903463"/>
            <a:chOff x="1692666" y="4595316"/>
            <a:chExt cx="1980220" cy="1552827"/>
          </a:xfrm>
        </p:grpSpPr>
        <p:sp>
          <p:nvSpPr>
            <p:cNvPr id="22" name="타원 21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4" name="도넛 23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B85808"/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689404" y="3038841"/>
            <a:ext cx="1152128" cy="903463"/>
            <a:chOff x="1692666" y="4595316"/>
            <a:chExt cx="1980220" cy="1552827"/>
          </a:xfrm>
        </p:grpSpPr>
        <p:sp>
          <p:nvSpPr>
            <p:cNvPr id="27" name="타원 26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9" name="도넛 28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5D5D5D"/>
                  </a:gs>
                  <a:gs pos="50000">
                    <a:srgbClr val="5D5D5D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1475656" y="5464907"/>
            <a:ext cx="1152128" cy="903463"/>
            <a:chOff x="1692666" y="4595316"/>
            <a:chExt cx="1980220" cy="1552827"/>
          </a:xfrm>
        </p:grpSpPr>
        <p:sp>
          <p:nvSpPr>
            <p:cNvPr id="32" name="타원 31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34" name="도넛 33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-900608" y="1988840"/>
            <a:ext cx="2880320" cy="2880320"/>
            <a:chOff x="-2772816" y="1196752"/>
            <a:chExt cx="4464496" cy="4464496"/>
          </a:xfrm>
        </p:grpSpPr>
        <p:sp>
          <p:nvSpPr>
            <p:cNvPr id="3" name="도넛 2"/>
            <p:cNvSpPr/>
            <p:nvPr/>
          </p:nvSpPr>
          <p:spPr>
            <a:xfrm>
              <a:off x="-2772816" y="1196752"/>
              <a:ext cx="4464496" cy="4464496"/>
            </a:xfrm>
            <a:prstGeom prst="donut">
              <a:avLst/>
            </a:prstGeom>
            <a:gradFill>
              <a:gsLst>
                <a:gs pos="53000">
                  <a:srgbClr val="297AB1"/>
                </a:gs>
                <a:gs pos="0">
                  <a:srgbClr val="93C05C"/>
                </a:gs>
                <a:gs pos="100000">
                  <a:srgbClr val="5D5D5D"/>
                </a:gs>
              </a:gsLst>
              <a:lin ang="5400000" scaled="0"/>
            </a:gra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-1692696" y="2276872"/>
              <a:ext cx="2304256" cy="23042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14445" y="3013502"/>
            <a:ext cx="1107996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웹 </a:t>
            </a:r>
            <a:endParaRPr lang="en-US" altLang="ko-KR" sz="2400" dirty="0" smtClean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관리자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0118" y="535466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회원 및 트레이너 관리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786" y="179104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로그인 기록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904" y="303970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관리자 편의성 제공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2786" y="425187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게시판 관리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54221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통</a:t>
            </a: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27153" y="917572"/>
            <a:ext cx="314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및 트레이너 목록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정상회원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탈퇴회원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43401" y="3413421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체크박스를 이용한 다수 탈퇴처리 기능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4676715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 게시판 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글쓰기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65281" y="5827649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트레이너 통계관리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3762318" y="2149643"/>
            <a:ext cx="1733167" cy="487506"/>
            <a:chOff x="3762318" y="2149643"/>
            <a:chExt cx="1733167" cy="487506"/>
          </a:xfrm>
        </p:grpSpPr>
        <p:sp>
          <p:nvSpPr>
            <p:cNvPr id="44" name="TextBox 43"/>
            <p:cNvSpPr txBox="1"/>
            <p:nvPr/>
          </p:nvSpPr>
          <p:spPr>
            <a:xfrm>
              <a:off x="3774466" y="2149643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로그인 기록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2318" y="2360150"/>
              <a:ext cx="1733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트레이너 로그인 기록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15156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주요 기능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1986" y="6032321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탈퇴사유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37" grpId="0"/>
      <p:bldP spid="47" grpId="0"/>
      <p:bldP spid="51" grpId="0"/>
      <p:bldP spid="54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1692746" y="2368550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57062" y="3429000"/>
            <a:ext cx="1086371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35907" y="4057282"/>
            <a:ext cx="872654" cy="4913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316051" y="1833753"/>
            <a:ext cx="1152128" cy="895518"/>
            <a:chOff x="2357754" y="2559298"/>
            <a:chExt cx="1980220" cy="1539171"/>
          </a:xfrm>
        </p:grpSpPr>
        <p:sp>
          <p:nvSpPr>
            <p:cNvPr id="17" name="타원 16"/>
            <p:cNvSpPr/>
            <p:nvPr/>
          </p:nvSpPr>
          <p:spPr>
            <a:xfrm flipV="1">
              <a:off x="2357754" y="3900447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627784" y="2559298"/>
              <a:ext cx="1440160" cy="1440160"/>
              <a:chOff x="3923928" y="2614610"/>
              <a:chExt cx="1440160" cy="1440160"/>
            </a:xfrm>
          </p:grpSpPr>
          <p:sp>
            <p:nvSpPr>
              <p:cNvPr id="19" name="도넛 18"/>
              <p:cNvSpPr/>
              <p:nvPr/>
            </p:nvSpPr>
            <p:spPr>
              <a:xfrm>
                <a:off x="3923928" y="2614610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2B81B9"/>
                  </a:gs>
                  <a:gs pos="50000">
                    <a:srgbClr val="2B81B9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226748" y="2636912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2316051" y="4251874"/>
            <a:ext cx="1152128" cy="903463"/>
            <a:chOff x="1692666" y="4595316"/>
            <a:chExt cx="1980220" cy="1552827"/>
          </a:xfrm>
        </p:grpSpPr>
        <p:sp>
          <p:nvSpPr>
            <p:cNvPr id="22" name="타원 21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4" name="도넛 23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B85808"/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689404" y="3038841"/>
            <a:ext cx="1152128" cy="903463"/>
            <a:chOff x="1692666" y="4595316"/>
            <a:chExt cx="1980220" cy="1552827"/>
          </a:xfrm>
        </p:grpSpPr>
        <p:sp>
          <p:nvSpPr>
            <p:cNvPr id="27" name="타원 26"/>
            <p:cNvSpPr/>
            <p:nvPr/>
          </p:nvSpPr>
          <p:spPr>
            <a:xfrm flipV="1">
              <a:off x="1692666" y="5950121"/>
              <a:ext cx="1980220" cy="19802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962696" y="4595316"/>
              <a:ext cx="1440160" cy="1440160"/>
              <a:chOff x="3923928" y="4488036"/>
              <a:chExt cx="1440160" cy="1440160"/>
            </a:xfrm>
          </p:grpSpPr>
          <p:sp>
            <p:nvSpPr>
              <p:cNvPr id="29" name="도넛 28"/>
              <p:cNvSpPr/>
              <p:nvPr/>
            </p:nvSpPr>
            <p:spPr>
              <a:xfrm>
                <a:off x="3923928" y="4488036"/>
                <a:ext cx="1440160" cy="1440160"/>
              </a:xfrm>
              <a:prstGeom prst="donut">
                <a:avLst/>
              </a:prstGeom>
              <a:gradFill>
                <a:gsLst>
                  <a:gs pos="0">
                    <a:srgbClr val="5D5D5D"/>
                  </a:gs>
                  <a:gs pos="50000">
                    <a:srgbClr val="5D5D5D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226748" y="4509120"/>
                <a:ext cx="834521" cy="4567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30000">
                    <a:schemeClr val="bg1">
                      <a:alpha val="44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-900608" y="1988840"/>
            <a:ext cx="2880320" cy="2880320"/>
            <a:chOff x="-2772816" y="1196752"/>
            <a:chExt cx="4464496" cy="4464496"/>
          </a:xfrm>
        </p:grpSpPr>
        <p:sp>
          <p:nvSpPr>
            <p:cNvPr id="3" name="도넛 2"/>
            <p:cNvSpPr/>
            <p:nvPr/>
          </p:nvSpPr>
          <p:spPr>
            <a:xfrm>
              <a:off x="-2772816" y="1196752"/>
              <a:ext cx="4464496" cy="4464496"/>
            </a:xfrm>
            <a:prstGeom prst="donut">
              <a:avLst/>
            </a:prstGeom>
            <a:gradFill>
              <a:gsLst>
                <a:gs pos="53000">
                  <a:srgbClr val="297AB1"/>
                </a:gs>
                <a:gs pos="0">
                  <a:srgbClr val="93C05C"/>
                </a:gs>
                <a:gs pos="100000">
                  <a:srgbClr val="5D5D5D"/>
                </a:gs>
              </a:gsLst>
              <a:lin ang="5400000" scaled="0"/>
            </a:gra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-1692696" y="2276872"/>
              <a:ext cx="2304256" cy="23042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14444" y="3013502"/>
            <a:ext cx="1107996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4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모바일</a:t>
            </a:r>
            <a:endParaRPr lang="en-US" altLang="ko-KR" sz="2400" dirty="0" smtClean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웹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786" y="1791044"/>
            <a:ext cx="287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jQuery </a:t>
            </a:r>
            <a:r>
              <a:rPr lang="ko-KR" altLang="en-US" sz="24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모바일</a:t>
            </a: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기술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07904" y="29969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자동 해상도조절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2786" y="4251874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웹과 </a:t>
            </a:r>
            <a:r>
              <a:rPr lang="ko-KR" altLang="en-US" sz="24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모바일웹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</a:t>
            </a: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연동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74466" y="2287905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이동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비동기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</a:p>
        </p:txBody>
      </p: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-14446" y="0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주요 기능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55976" y="3429000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해상도 자동 조절로 인한 화면 맞춤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49742" y="467082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추가된 내용도 웹에서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볼수있도록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구현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2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 flipH="1">
            <a:off x="1821381" y="5331537"/>
            <a:ext cx="3905712" cy="1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827152232"/>
              </p:ext>
            </p:extLst>
          </p:nvPr>
        </p:nvGraphicFramePr>
        <p:xfrm>
          <a:off x="6194002" y="5234214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9_4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가입완료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2289840069"/>
              </p:ext>
            </p:extLst>
          </p:nvPr>
        </p:nvGraphicFramePr>
        <p:xfrm>
          <a:off x="4667443" y="5234214"/>
          <a:ext cx="1425597" cy="282365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약관동의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1" name="Table 4"/>
          <p:cNvGraphicFramePr/>
          <p:nvPr>
            <p:extLst>
              <p:ext uri="{D42A27DB-BD31-4B8C-83A1-F6EECF244321}">
                <p14:modId xmlns:p14="http://schemas.microsoft.com/office/powerpoint/2010/main" val="3855413995"/>
              </p:ext>
            </p:extLst>
          </p:nvPr>
        </p:nvGraphicFramePr>
        <p:xfrm>
          <a:off x="3378774" y="5234214"/>
          <a:ext cx="1139782" cy="282365"/>
        </p:xfrm>
        <a:graphic>
          <a:graphicData uri="http://schemas.openxmlformats.org/drawingml/2006/table">
            <a:tbl>
              <a:tblPr/>
              <a:tblGrid>
                <a:gridCol w="1139782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_2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정보입력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2" name="Table 5"/>
          <p:cNvGraphicFramePr/>
          <p:nvPr>
            <p:extLst>
              <p:ext uri="{D42A27DB-BD31-4B8C-83A1-F6EECF244321}">
                <p14:modId xmlns:p14="http://schemas.microsoft.com/office/powerpoint/2010/main" val="3973502886"/>
              </p:ext>
            </p:extLst>
          </p:nvPr>
        </p:nvGraphicFramePr>
        <p:xfrm>
          <a:off x="1835696" y="5234214"/>
          <a:ext cx="1425597" cy="282365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_1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회원/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트레이너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03" name="Line 6"/>
          <p:cNvSpPr/>
          <p:nvPr/>
        </p:nvSpPr>
        <p:spPr>
          <a:xfrm>
            <a:off x="8244408" y="2277015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04" name="Line 7"/>
          <p:cNvSpPr/>
          <p:nvPr/>
        </p:nvSpPr>
        <p:spPr>
          <a:xfrm flipH="1">
            <a:off x="2184858" y="4311438"/>
            <a:ext cx="4642303" cy="1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105" name="Table 9"/>
          <p:cNvGraphicFramePr/>
          <p:nvPr>
            <p:extLst>
              <p:ext uri="{D42A27DB-BD31-4B8C-83A1-F6EECF244321}">
                <p14:modId xmlns:p14="http://schemas.microsoft.com/office/powerpoint/2010/main" val="1996402305"/>
              </p:ext>
            </p:extLst>
          </p:nvPr>
        </p:nvGraphicFramePr>
        <p:xfrm>
          <a:off x="2904414" y="908720"/>
          <a:ext cx="2891722" cy="4521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91722"/>
              </a:tblGrid>
              <a:tr h="452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0.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메인 화면</a:t>
                      </a:r>
                      <a:endParaRPr sz="3400" dirty="0"/>
                    </a:p>
                  </a:txBody>
                  <a:tcPr marL="176945" marR="176945" marT="88481" marB="88481"/>
                </a:tc>
              </a:tr>
            </a:tbl>
          </a:graphicData>
        </a:graphic>
      </p:graphicFrame>
      <p:graphicFrame>
        <p:nvGraphicFramePr>
          <p:cNvPr id="106" name="Table 12"/>
          <p:cNvGraphicFramePr/>
          <p:nvPr>
            <p:extLst>
              <p:ext uri="{D42A27DB-BD31-4B8C-83A1-F6EECF244321}">
                <p14:modId xmlns:p14="http://schemas.microsoft.com/office/powerpoint/2010/main" val="253548254"/>
              </p:ext>
            </p:extLst>
          </p:nvPr>
        </p:nvGraphicFramePr>
        <p:xfrm>
          <a:off x="360000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1.건강정보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7" name="Table 13"/>
          <p:cNvGraphicFramePr/>
          <p:nvPr>
            <p:extLst>
              <p:ext uri="{D42A27DB-BD31-4B8C-83A1-F6EECF244321}">
                <p14:modId xmlns:p14="http://schemas.microsoft.com/office/powerpoint/2010/main" val="2007007695"/>
              </p:ext>
            </p:extLst>
          </p:nvPr>
        </p:nvGraphicFramePr>
        <p:xfrm>
          <a:off x="1792866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2.다이어리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8" name="Table 14"/>
          <p:cNvGraphicFramePr/>
          <p:nvPr>
            <p:extLst>
              <p:ext uri="{D42A27DB-BD31-4B8C-83A1-F6EECF244321}">
                <p14:modId xmlns:p14="http://schemas.microsoft.com/office/powerpoint/2010/main" val="2396140111"/>
              </p:ext>
            </p:extLst>
          </p:nvPr>
        </p:nvGraphicFramePr>
        <p:xfrm>
          <a:off x="3225732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헬스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</a:rPr>
                        <a:t>공원찾기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9" name="Table 15"/>
          <p:cNvGraphicFramePr/>
          <p:nvPr>
            <p:extLst>
              <p:ext uri="{D42A27DB-BD31-4B8C-83A1-F6EECF244321}">
                <p14:modId xmlns:p14="http://schemas.microsoft.com/office/powerpoint/2010/main" val="639490132"/>
              </p:ext>
            </p:extLst>
          </p:nvPr>
        </p:nvGraphicFramePr>
        <p:xfrm>
          <a:off x="361354" y="264386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건강뉴스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0" name="Table 16"/>
          <p:cNvGraphicFramePr/>
          <p:nvPr>
            <p:extLst>
              <p:ext uri="{D42A27DB-BD31-4B8C-83A1-F6EECF244321}">
                <p14:modId xmlns:p14="http://schemas.microsoft.com/office/powerpoint/2010/main" val="471432942"/>
              </p:ext>
            </p:extLst>
          </p:nvPr>
        </p:nvGraphicFramePr>
        <p:xfrm>
          <a:off x="4658598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4.피플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1" name="Table 17"/>
          <p:cNvGraphicFramePr/>
          <p:nvPr>
            <p:extLst>
              <p:ext uri="{D42A27DB-BD31-4B8C-83A1-F6EECF244321}">
                <p14:modId xmlns:p14="http://schemas.microsoft.com/office/powerpoint/2010/main" val="2325263225"/>
              </p:ext>
            </p:extLst>
          </p:nvPr>
        </p:nvGraphicFramePr>
        <p:xfrm>
          <a:off x="6091464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5.커뮤니티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12" name="Line 18"/>
          <p:cNvSpPr/>
          <p:nvPr/>
        </p:nvSpPr>
        <p:spPr>
          <a:xfrm flipH="1">
            <a:off x="4345373" y="1357289"/>
            <a:ext cx="1306" cy="431746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3" name="Line 19"/>
          <p:cNvSpPr/>
          <p:nvPr/>
        </p:nvSpPr>
        <p:spPr>
          <a:xfrm flipH="1">
            <a:off x="971600" y="1787402"/>
            <a:ext cx="7272808" cy="0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4" name="Line 20"/>
          <p:cNvSpPr/>
          <p:nvPr/>
        </p:nvSpPr>
        <p:spPr>
          <a:xfrm flipH="1">
            <a:off x="971600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5" name="Line 21"/>
          <p:cNvSpPr/>
          <p:nvPr/>
        </p:nvSpPr>
        <p:spPr>
          <a:xfrm flipH="1">
            <a:off x="2483768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6" name="Line 22"/>
          <p:cNvSpPr/>
          <p:nvPr/>
        </p:nvSpPr>
        <p:spPr>
          <a:xfrm flipH="1">
            <a:off x="3870241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7" name="Line 23"/>
          <p:cNvSpPr/>
          <p:nvPr/>
        </p:nvSpPr>
        <p:spPr>
          <a:xfrm flipH="1">
            <a:off x="5290447" y="1785769"/>
            <a:ext cx="1633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8" name="Line 24"/>
          <p:cNvSpPr/>
          <p:nvPr/>
        </p:nvSpPr>
        <p:spPr>
          <a:xfrm flipH="1">
            <a:off x="680294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9" name="Line 25"/>
          <p:cNvSpPr/>
          <p:nvPr/>
        </p:nvSpPr>
        <p:spPr>
          <a:xfrm>
            <a:off x="971600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0" name="Line 26"/>
          <p:cNvSpPr/>
          <p:nvPr/>
        </p:nvSpPr>
        <p:spPr>
          <a:xfrm>
            <a:off x="3898372" y="228495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1" name="Line 27"/>
          <p:cNvSpPr/>
          <p:nvPr/>
        </p:nvSpPr>
        <p:spPr>
          <a:xfrm>
            <a:off x="5304350" y="228397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2" name="Line 28"/>
          <p:cNvSpPr/>
          <p:nvPr/>
        </p:nvSpPr>
        <p:spPr>
          <a:xfrm>
            <a:off x="6804248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23" name="Table 29"/>
          <p:cNvGraphicFramePr/>
          <p:nvPr>
            <p:extLst>
              <p:ext uri="{D42A27DB-BD31-4B8C-83A1-F6EECF244321}">
                <p14:modId xmlns:p14="http://schemas.microsoft.com/office/powerpoint/2010/main" val="663795774"/>
              </p:ext>
            </p:extLst>
          </p:nvPr>
        </p:nvGraphicFramePr>
        <p:xfrm>
          <a:off x="3241674" y="264517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헬스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4" name="Table 30"/>
          <p:cNvGraphicFramePr/>
          <p:nvPr>
            <p:extLst>
              <p:ext uri="{D42A27DB-BD31-4B8C-83A1-F6EECF244321}">
                <p14:modId xmlns:p14="http://schemas.microsoft.com/office/powerpoint/2010/main" val="2429947617"/>
              </p:ext>
            </p:extLst>
          </p:nvPr>
        </p:nvGraphicFramePr>
        <p:xfrm>
          <a:off x="4681834" y="264419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4_1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유저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5" name="Table 31"/>
          <p:cNvGraphicFramePr/>
          <p:nvPr>
            <p:extLst>
              <p:ext uri="{D42A27DB-BD31-4B8C-83A1-F6EECF244321}">
                <p14:modId xmlns:p14="http://schemas.microsoft.com/office/powerpoint/2010/main" val="215235789"/>
              </p:ext>
            </p:extLst>
          </p:nvPr>
        </p:nvGraphicFramePr>
        <p:xfrm>
          <a:off x="6121994" y="2637095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자유게시판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6" name="Table 32"/>
          <p:cNvGraphicFramePr/>
          <p:nvPr>
            <p:extLst>
              <p:ext uri="{D42A27DB-BD31-4B8C-83A1-F6EECF244321}">
                <p14:modId xmlns:p14="http://schemas.microsoft.com/office/powerpoint/2010/main" val="3429058944"/>
              </p:ext>
            </p:extLst>
          </p:nvPr>
        </p:nvGraphicFramePr>
        <p:xfrm>
          <a:off x="36135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운동방법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7" name="Table 33"/>
          <p:cNvGraphicFramePr/>
          <p:nvPr>
            <p:extLst>
              <p:ext uri="{D42A27DB-BD31-4B8C-83A1-F6EECF244321}">
                <p14:modId xmlns:p14="http://schemas.microsoft.com/office/powerpoint/2010/main" val="2190038448"/>
              </p:ext>
            </p:extLst>
          </p:nvPr>
        </p:nvGraphicFramePr>
        <p:xfrm>
          <a:off x="612199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팁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노하우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8" name="Table 34"/>
          <p:cNvGraphicFramePr/>
          <p:nvPr>
            <p:extLst>
              <p:ext uri="{D42A27DB-BD31-4B8C-83A1-F6EECF244321}">
                <p14:modId xmlns:p14="http://schemas.microsoft.com/office/powerpoint/2010/main" val="2629258484"/>
              </p:ext>
            </p:extLst>
          </p:nvPr>
        </p:nvGraphicFramePr>
        <p:xfrm>
          <a:off x="6121994" y="336265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5_3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성공후기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0" name="Table 36"/>
          <p:cNvGraphicFramePr/>
          <p:nvPr>
            <p:extLst>
              <p:ext uri="{D42A27DB-BD31-4B8C-83A1-F6EECF244321}">
                <p14:modId xmlns:p14="http://schemas.microsoft.com/office/powerpoint/2010/main" val="3405526726"/>
              </p:ext>
            </p:extLst>
          </p:nvPr>
        </p:nvGraphicFramePr>
        <p:xfrm>
          <a:off x="7562153" y="3743878"/>
          <a:ext cx="1402335" cy="261186"/>
        </p:xfrm>
        <a:graphic>
          <a:graphicData uri="http://schemas.openxmlformats.org/drawingml/2006/table">
            <a:tbl>
              <a:tblPr/>
              <a:tblGrid>
                <a:gridCol w="1402335"/>
              </a:tblGrid>
              <a:tr h="261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6_4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개인정보취급방침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1" name="Table 38"/>
          <p:cNvGraphicFramePr/>
          <p:nvPr>
            <p:extLst>
              <p:ext uri="{D42A27DB-BD31-4B8C-83A1-F6EECF244321}">
                <p14:modId xmlns:p14="http://schemas.microsoft.com/office/powerpoint/2010/main" val="118367459"/>
              </p:ext>
            </p:extLst>
          </p:nvPr>
        </p:nvGraphicFramePr>
        <p:xfrm>
          <a:off x="324167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공원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2" name="Table 39"/>
          <p:cNvGraphicFramePr/>
          <p:nvPr>
            <p:extLst>
              <p:ext uri="{D42A27DB-BD31-4B8C-83A1-F6EECF244321}">
                <p14:modId xmlns:p14="http://schemas.microsoft.com/office/powerpoint/2010/main" val="1510034676"/>
              </p:ext>
            </p:extLst>
          </p:nvPr>
        </p:nvGraphicFramePr>
        <p:xfrm>
          <a:off x="468183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트레이너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3" name="Table 40"/>
          <p:cNvGraphicFramePr/>
          <p:nvPr>
            <p:extLst>
              <p:ext uri="{D42A27DB-BD31-4B8C-83A1-F6EECF244321}">
                <p14:modId xmlns:p14="http://schemas.microsoft.com/office/powerpoint/2010/main" val="3011619882"/>
              </p:ext>
            </p:extLst>
          </p:nvPr>
        </p:nvGraphicFramePr>
        <p:xfrm>
          <a:off x="395536" y="4213788"/>
          <a:ext cx="1330326" cy="38482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7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회원</a:t>
                      </a:r>
                      <a:endParaRPr lang="en-US" sz="9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마이페이지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5" name="Table 42"/>
          <p:cNvGraphicFramePr/>
          <p:nvPr>
            <p:extLst>
              <p:ext uri="{D42A27DB-BD31-4B8C-83A1-F6EECF244321}">
                <p14:modId xmlns:p14="http://schemas.microsoft.com/office/powerpoint/2010/main" val="3775630336"/>
              </p:ext>
            </p:extLst>
          </p:nvPr>
        </p:nvGraphicFramePr>
        <p:xfrm>
          <a:off x="4535252" y="4213786"/>
          <a:ext cx="1425597" cy="385200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7_3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회원탈퇴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6" name="Table 43"/>
          <p:cNvGraphicFramePr/>
          <p:nvPr>
            <p:extLst>
              <p:ext uri="{D42A27DB-BD31-4B8C-83A1-F6EECF244321}">
                <p14:modId xmlns:p14="http://schemas.microsoft.com/office/powerpoint/2010/main" val="3162268111"/>
              </p:ext>
            </p:extLst>
          </p:nvPr>
        </p:nvGraphicFramePr>
        <p:xfrm>
          <a:off x="3176209" y="4213788"/>
          <a:ext cx="1260285" cy="385200"/>
        </p:xfrm>
        <a:graphic>
          <a:graphicData uri="http://schemas.openxmlformats.org/drawingml/2006/table">
            <a:tbl>
              <a:tblPr/>
              <a:tblGrid>
                <a:gridCol w="1260285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7_2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담당트레이너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7" name="Table 44"/>
          <p:cNvGraphicFramePr/>
          <p:nvPr>
            <p:extLst>
              <p:ext uri="{D42A27DB-BD31-4B8C-83A1-F6EECF244321}">
                <p14:modId xmlns:p14="http://schemas.microsoft.com/office/powerpoint/2010/main" val="2514059188"/>
              </p:ext>
            </p:extLst>
          </p:nvPr>
        </p:nvGraphicFramePr>
        <p:xfrm>
          <a:off x="1918326" y="4213788"/>
          <a:ext cx="1139782" cy="385200"/>
        </p:xfrm>
        <a:graphic>
          <a:graphicData uri="http://schemas.openxmlformats.org/drawingml/2006/table">
            <a:tbl>
              <a:tblPr/>
              <a:tblGrid>
                <a:gridCol w="1139782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7_1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9" name="Table 46"/>
          <p:cNvGraphicFramePr/>
          <p:nvPr>
            <p:extLst>
              <p:ext uri="{D42A27DB-BD31-4B8C-83A1-F6EECF244321}">
                <p14:modId xmlns:p14="http://schemas.microsoft.com/office/powerpoint/2010/main" val="90682473"/>
              </p:ext>
            </p:extLst>
          </p:nvPr>
        </p:nvGraphicFramePr>
        <p:xfrm>
          <a:off x="7524328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6.고객센터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0" name="Table 47"/>
          <p:cNvGraphicFramePr/>
          <p:nvPr>
            <p:extLst>
              <p:ext uri="{D42A27DB-BD31-4B8C-83A1-F6EECF244321}">
                <p14:modId xmlns:p14="http://schemas.microsoft.com/office/powerpoint/2010/main" val="2471070466"/>
              </p:ext>
            </p:extLst>
          </p:nvPr>
        </p:nvGraphicFramePr>
        <p:xfrm>
          <a:off x="7558236" y="2636912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6_1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1" name="Table 48"/>
          <p:cNvGraphicFramePr/>
          <p:nvPr>
            <p:extLst>
              <p:ext uri="{D42A27DB-BD31-4B8C-83A1-F6EECF244321}">
                <p14:modId xmlns:p14="http://schemas.microsoft.com/office/powerpoint/2010/main" val="329943100"/>
              </p:ext>
            </p:extLst>
          </p:nvPr>
        </p:nvGraphicFramePr>
        <p:xfrm>
          <a:off x="7560848" y="3002619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6_2.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2" name="Table 49"/>
          <p:cNvGraphicFramePr/>
          <p:nvPr>
            <p:extLst>
              <p:ext uri="{D42A27DB-BD31-4B8C-83A1-F6EECF244321}">
                <p14:modId xmlns:p14="http://schemas.microsoft.com/office/powerpoint/2010/main" val="106323192"/>
              </p:ext>
            </p:extLst>
          </p:nvPr>
        </p:nvGraphicFramePr>
        <p:xfrm>
          <a:off x="7559542" y="3362659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6_3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.1:1문의 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43" name="Line 50"/>
          <p:cNvSpPr/>
          <p:nvPr/>
        </p:nvSpPr>
        <p:spPr>
          <a:xfrm flipH="1">
            <a:off x="824310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44" name="Table 51"/>
          <p:cNvGraphicFramePr/>
          <p:nvPr>
            <p:extLst>
              <p:ext uri="{D42A27DB-BD31-4B8C-83A1-F6EECF244321}">
                <p14:modId xmlns:p14="http://schemas.microsoft.com/office/powerpoint/2010/main" val="998548835"/>
              </p:ext>
            </p:extLst>
          </p:nvPr>
        </p:nvGraphicFramePr>
        <p:xfrm>
          <a:off x="395536" y="5234867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9</a:t>
                      </a:r>
                      <a:r>
                        <a:rPr lang="en-US" sz="900" dirty="0" smtClean="0"/>
                        <a:t>.</a:t>
                      </a:r>
                      <a:r>
                        <a:rPr lang="en-US" sz="900" dirty="0"/>
                        <a:t>회원가입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45" name="제목 1"/>
          <p:cNvSpPr>
            <a:spLocks noGrp="1"/>
          </p:cNvSpPr>
          <p:nvPr>
            <p:ph type="title"/>
          </p:nvPr>
        </p:nvSpPr>
        <p:spPr>
          <a:xfrm>
            <a:off x="0" y="8271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웹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3" name="Line 7"/>
          <p:cNvSpPr/>
          <p:nvPr/>
        </p:nvSpPr>
        <p:spPr>
          <a:xfrm flipH="1">
            <a:off x="2184858" y="4815494"/>
            <a:ext cx="4642303" cy="1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154" name="Table 40"/>
          <p:cNvGraphicFramePr/>
          <p:nvPr>
            <p:extLst>
              <p:ext uri="{D42A27DB-BD31-4B8C-83A1-F6EECF244321}">
                <p14:modId xmlns:p14="http://schemas.microsoft.com/office/powerpoint/2010/main" val="966724134"/>
              </p:ext>
            </p:extLst>
          </p:nvPr>
        </p:nvGraphicFramePr>
        <p:xfrm>
          <a:off x="395536" y="4717844"/>
          <a:ext cx="1330326" cy="38482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8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트레이너</a:t>
                      </a:r>
                      <a:endParaRPr lang="en-US" sz="9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마이페이지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55" name="Table 41"/>
          <p:cNvGraphicFramePr/>
          <p:nvPr>
            <p:extLst>
              <p:ext uri="{D42A27DB-BD31-4B8C-83A1-F6EECF244321}">
                <p14:modId xmlns:p14="http://schemas.microsoft.com/office/powerpoint/2010/main" val="2710985708"/>
              </p:ext>
            </p:extLst>
          </p:nvPr>
        </p:nvGraphicFramePr>
        <p:xfrm>
          <a:off x="6061484" y="4717844"/>
          <a:ext cx="1330326" cy="385200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_4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신청유저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56" name="Table 42"/>
          <p:cNvGraphicFramePr/>
          <p:nvPr>
            <p:extLst>
              <p:ext uri="{D42A27DB-BD31-4B8C-83A1-F6EECF244321}">
                <p14:modId xmlns:p14="http://schemas.microsoft.com/office/powerpoint/2010/main" val="650447261"/>
              </p:ext>
            </p:extLst>
          </p:nvPr>
        </p:nvGraphicFramePr>
        <p:xfrm>
          <a:off x="4535252" y="4717844"/>
          <a:ext cx="1425597" cy="385200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관리유저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57" name="Table 43"/>
          <p:cNvGraphicFramePr/>
          <p:nvPr>
            <p:extLst>
              <p:ext uri="{D42A27DB-BD31-4B8C-83A1-F6EECF244321}">
                <p14:modId xmlns:p14="http://schemas.microsoft.com/office/powerpoint/2010/main" val="3229075305"/>
              </p:ext>
            </p:extLst>
          </p:nvPr>
        </p:nvGraphicFramePr>
        <p:xfrm>
          <a:off x="3176209" y="4717845"/>
          <a:ext cx="1260285" cy="385200"/>
        </p:xfrm>
        <a:graphic>
          <a:graphicData uri="http://schemas.openxmlformats.org/drawingml/2006/table">
            <a:tbl>
              <a:tblPr/>
              <a:tblGrid>
                <a:gridCol w="1260285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헬스장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58" name="Table 44"/>
          <p:cNvGraphicFramePr/>
          <p:nvPr>
            <p:extLst>
              <p:ext uri="{D42A27DB-BD31-4B8C-83A1-F6EECF244321}">
                <p14:modId xmlns:p14="http://schemas.microsoft.com/office/powerpoint/2010/main" val="2566673895"/>
              </p:ext>
            </p:extLst>
          </p:nvPr>
        </p:nvGraphicFramePr>
        <p:xfrm>
          <a:off x="1918326" y="4717844"/>
          <a:ext cx="1139782" cy="385200"/>
        </p:xfrm>
        <a:graphic>
          <a:graphicData uri="http://schemas.openxmlformats.org/drawingml/2006/table">
            <a:tbl>
              <a:tblPr/>
              <a:tblGrid>
                <a:gridCol w="1139782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59" name="Table 45"/>
          <p:cNvGraphicFramePr/>
          <p:nvPr>
            <p:extLst>
              <p:ext uri="{D42A27DB-BD31-4B8C-83A1-F6EECF244321}">
                <p14:modId xmlns:p14="http://schemas.microsoft.com/office/powerpoint/2010/main" val="931161056"/>
              </p:ext>
            </p:extLst>
          </p:nvPr>
        </p:nvGraphicFramePr>
        <p:xfrm>
          <a:off x="7541542" y="4717191"/>
          <a:ext cx="1278930" cy="385200"/>
        </p:xfrm>
        <a:graphic>
          <a:graphicData uri="http://schemas.openxmlformats.org/drawingml/2006/table">
            <a:tbl>
              <a:tblPr/>
              <a:tblGrid>
                <a:gridCol w="1278930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8_5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회원탈퇴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60" name="Table 8"/>
          <p:cNvGraphicFramePr/>
          <p:nvPr>
            <p:extLst>
              <p:ext uri="{D42A27DB-BD31-4B8C-83A1-F6EECF244321}">
                <p14:modId xmlns:p14="http://schemas.microsoft.com/office/powerpoint/2010/main" val="3719383127"/>
              </p:ext>
            </p:extLst>
          </p:nvPr>
        </p:nvGraphicFramePr>
        <p:xfrm>
          <a:off x="428762" y="5859923"/>
          <a:ext cx="8213416" cy="663501"/>
        </p:xfrm>
        <a:graphic>
          <a:graphicData uri="http://schemas.openxmlformats.org/drawingml/2006/table">
            <a:tbl>
              <a:tblPr/>
              <a:tblGrid>
                <a:gridCol w="1356820"/>
                <a:gridCol w="1142603"/>
                <a:gridCol w="1142603"/>
                <a:gridCol w="1285305"/>
                <a:gridCol w="1142603"/>
                <a:gridCol w="999900"/>
                <a:gridCol w="1143582"/>
              </a:tblGrid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글로벌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메뉴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700" b="1" dirty="0" err="1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전</a:t>
                      </a:r>
                      <a:r>
                        <a:rPr lang="en-US" sz="7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</a:tr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글로벌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메뉴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700" b="1" dirty="0" err="1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후</a:t>
                      </a:r>
                      <a:r>
                        <a:rPr lang="en-US" sz="7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쪽지함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고객센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터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</a:tr>
              <a:tr h="253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>
                          <a:solidFill>
                            <a:srgbClr val="FF0000"/>
                          </a:solidFill>
                        </a:rPr>
                        <a:t>9.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푸터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메뉴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9_1</a:t>
                      </a: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회사소개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9_2</a:t>
                      </a: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이용약관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9_3</a:t>
                      </a: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개인정보취급정책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9_4</a:t>
                      </a: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58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6"/>
          <p:cNvSpPr/>
          <p:nvPr/>
        </p:nvSpPr>
        <p:spPr>
          <a:xfrm>
            <a:off x="8244408" y="2277015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05" name="Table 9"/>
          <p:cNvGraphicFramePr/>
          <p:nvPr>
            <p:extLst>
              <p:ext uri="{D42A27DB-BD31-4B8C-83A1-F6EECF244321}">
                <p14:modId xmlns:p14="http://schemas.microsoft.com/office/powerpoint/2010/main" val="4215189037"/>
              </p:ext>
            </p:extLst>
          </p:nvPr>
        </p:nvGraphicFramePr>
        <p:xfrm>
          <a:off x="2904414" y="908720"/>
          <a:ext cx="2891722" cy="4521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91722"/>
              </a:tblGrid>
              <a:tr h="452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0.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메인 화면</a:t>
                      </a:r>
                      <a:endParaRPr sz="3400" dirty="0"/>
                    </a:p>
                  </a:txBody>
                  <a:tcPr marL="176945" marR="176945" marT="88481" marB="88481"/>
                </a:tc>
              </a:tr>
            </a:tbl>
          </a:graphicData>
        </a:graphic>
      </p:graphicFrame>
      <p:graphicFrame>
        <p:nvGraphicFramePr>
          <p:cNvPr id="106" name="Table 12"/>
          <p:cNvGraphicFramePr/>
          <p:nvPr>
            <p:extLst>
              <p:ext uri="{D42A27DB-BD31-4B8C-83A1-F6EECF244321}">
                <p14:modId xmlns:p14="http://schemas.microsoft.com/office/powerpoint/2010/main" val="3902331546"/>
              </p:ext>
            </p:extLst>
          </p:nvPr>
        </p:nvGraphicFramePr>
        <p:xfrm>
          <a:off x="360000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1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회원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7" name="Table 13"/>
          <p:cNvGraphicFramePr/>
          <p:nvPr>
            <p:extLst>
              <p:ext uri="{D42A27DB-BD31-4B8C-83A1-F6EECF244321}">
                <p14:modId xmlns:p14="http://schemas.microsoft.com/office/powerpoint/2010/main" val="2523875820"/>
              </p:ext>
            </p:extLst>
          </p:nvPr>
        </p:nvGraphicFramePr>
        <p:xfrm>
          <a:off x="1792866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2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트레이너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8" name="Table 14"/>
          <p:cNvGraphicFramePr/>
          <p:nvPr>
            <p:extLst>
              <p:ext uri="{D42A27DB-BD31-4B8C-83A1-F6EECF244321}">
                <p14:modId xmlns:p14="http://schemas.microsoft.com/office/powerpoint/2010/main" val="3474517525"/>
              </p:ext>
            </p:extLst>
          </p:nvPr>
        </p:nvGraphicFramePr>
        <p:xfrm>
          <a:off x="3225732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3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헬스장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9" name="Table 15"/>
          <p:cNvGraphicFramePr/>
          <p:nvPr>
            <p:extLst>
              <p:ext uri="{D42A27DB-BD31-4B8C-83A1-F6EECF244321}">
                <p14:modId xmlns:p14="http://schemas.microsoft.com/office/powerpoint/2010/main" val="2178727323"/>
              </p:ext>
            </p:extLst>
          </p:nvPr>
        </p:nvGraphicFramePr>
        <p:xfrm>
          <a:off x="361354" y="264386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회원 목록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0" name="Table 16"/>
          <p:cNvGraphicFramePr/>
          <p:nvPr>
            <p:extLst>
              <p:ext uri="{D42A27DB-BD31-4B8C-83A1-F6EECF244321}">
                <p14:modId xmlns:p14="http://schemas.microsoft.com/office/powerpoint/2010/main" val="383389130"/>
              </p:ext>
            </p:extLst>
          </p:nvPr>
        </p:nvGraphicFramePr>
        <p:xfrm>
          <a:off x="4658598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4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게시판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1" name="Table 17"/>
          <p:cNvGraphicFramePr/>
          <p:nvPr>
            <p:extLst>
              <p:ext uri="{D42A27DB-BD31-4B8C-83A1-F6EECF244321}">
                <p14:modId xmlns:p14="http://schemas.microsoft.com/office/powerpoint/2010/main" val="3178254913"/>
              </p:ext>
            </p:extLst>
          </p:nvPr>
        </p:nvGraphicFramePr>
        <p:xfrm>
          <a:off x="6091464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5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고객센터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12" name="Line 18"/>
          <p:cNvSpPr/>
          <p:nvPr/>
        </p:nvSpPr>
        <p:spPr>
          <a:xfrm flipH="1">
            <a:off x="4345373" y="1357289"/>
            <a:ext cx="1306" cy="431746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3" name="Line 19"/>
          <p:cNvSpPr/>
          <p:nvPr/>
        </p:nvSpPr>
        <p:spPr>
          <a:xfrm flipH="1">
            <a:off x="971600" y="1787402"/>
            <a:ext cx="7272808" cy="0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4" name="Line 20"/>
          <p:cNvSpPr/>
          <p:nvPr/>
        </p:nvSpPr>
        <p:spPr>
          <a:xfrm flipH="1">
            <a:off x="971600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5" name="Line 21"/>
          <p:cNvSpPr/>
          <p:nvPr/>
        </p:nvSpPr>
        <p:spPr>
          <a:xfrm flipH="1">
            <a:off x="2483768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6" name="Line 22"/>
          <p:cNvSpPr/>
          <p:nvPr/>
        </p:nvSpPr>
        <p:spPr>
          <a:xfrm flipH="1">
            <a:off x="3870241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7" name="Line 23"/>
          <p:cNvSpPr/>
          <p:nvPr/>
        </p:nvSpPr>
        <p:spPr>
          <a:xfrm flipH="1">
            <a:off x="5290447" y="1785769"/>
            <a:ext cx="1633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8" name="Line 24"/>
          <p:cNvSpPr/>
          <p:nvPr/>
        </p:nvSpPr>
        <p:spPr>
          <a:xfrm flipH="1">
            <a:off x="680294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9" name="Line 25"/>
          <p:cNvSpPr/>
          <p:nvPr/>
        </p:nvSpPr>
        <p:spPr>
          <a:xfrm>
            <a:off x="971600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0" name="Line 26"/>
          <p:cNvSpPr/>
          <p:nvPr/>
        </p:nvSpPr>
        <p:spPr>
          <a:xfrm>
            <a:off x="3898372" y="228495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1" name="Line 27"/>
          <p:cNvSpPr/>
          <p:nvPr/>
        </p:nvSpPr>
        <p:spPr>
          <a:xfrm>
            <a:off x="5304350" y="228397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2" name="Line 28"/>
          <p:cNvSpPr/>
          <p:nvPr/>
        </p:nvSpPr>
        <p:spPr>
          <a:xfrm>
            <a:off x="6804248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23" name="Table 29"/>
          <p:cNvGraphicFramePr/>
          <p:nvPr>
            <p:extLst>
              <p:ext uri="{D42A27DB-BD31-4B8C-83A1-F6EECF244321}">
                <p14:modId xmlns:p14="http://schemas.microsoft.com/office/powerpoint/2010/main" val="436399350"/>
              </p:ext>
            </p:extLst>
          </p:nvPr>
        </p:nvGraphicFramePr>
        <p:xfrm>
          <a:off x="3241674" y="264517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헬스장 목록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4" name="Table 30"/>
          <p:cNvGraphicFramePr/>
          <p:nvPr>
            <p:extLst>
              <p:ext uri="{D42A27DB-BD31-4B8C-83A1-F6EECF244321}">
                <p14:modId xmlns:p14="http://schemas.microsoft.com/office/powerpoint/2010/main" val="3094270223"/>
              </p:ext>
            </p:extLst>
          </p:nvPr>
        </p:nvGraphicFramePr>
        <p:xfrm>
          <a:off x="4681834" y="264419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운동방법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5" name="Table 31"/>
          <p:cNvGraphicFramePr/>
          <p:nvPr>
            <p:extLst>
              <p:ext uri="{D42A27DB-BD31-4B8C-83A1-F6EECF244321}">
                <p14:modId xmlns:p14="http://schemas.microsoft.com/office/powerpoint/2010/main" val="2359509068"/>
              </p:ext>
            </p:extLst>
          </p:nvPr>
        </p:nvGraphicFramePr>
        <p:xfrm>
          <a:off x="6121994" y="2637095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5_1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공지사항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6" name="Table 32"/>
          <p:cNvGraphicFramePr/>
          <p:nvPr>
            <p:extLst>
              <p:ext uri="{D42A27DB-BD31-4B8C-83A1-F6EECF244321}">
                <p14:modId xmlns:p14="http://schemas.microsoft.com/office/powerpoint/2010/main" val="1767571129"/>
              </p:ext>
            </p:extLst>
          </p:nvPr>
        </p:nvGraphicFramePr>
        <p:xfrm>
          <a:off x="36135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로그인 기록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7" name="Table 33"/>
          <p:cNvGraphicFramePr/>
          <p:nvPr>
            <p:extLst>
              <p:ext uri="{D42A27DB-BD31-4B8C-83A1-F6EECF244321}">
                <p14:modId xmlns:p14="http://schemas.microsoft.com/office/powerpoint/2010/main" val="1992068010"/>
              </p:ext>
            </p:extLst>
          </p:nvPr>
        </p:nvGraphicFramePr>
        <p:xfrm>
          <a:off x="612199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.FAQ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8" name="Table 34"/>
          <p:cNvGraphicFramePr/>
          <p:nvPr>
            <p:extLst>
              <p:ext uri="{D42A27DB-BD31-4B8C-83A1-F6EECF244321}">
                <p14:modId xmlns:p14="http://schemas.microsoft.com/office/powerpoint/2010/main" val="1080678972"/>
              </p:ext>
            </p:extLst>
          </p:nvPr>
        </p:nvGraphicFramePr>
        <p:xfrm>
          <a:off x="6121994" y="336265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.Q&amp;A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1" name="Table 38"/>
          <p:cNvGraphicFramePr/>
          <p:nvPr>
            <p:extLst>
              <p:ext uri="{D42A27DB-BD31-4B8C-83A1-F6EECF244321}">
                <p14:modId xmlns:p14="http://schemas.microsoft.com/office/powerpoint/2010/main" val="3615173101"/>
              </p:ext>
            </p:extLst>
          </p:nvPr>
        </p:nvGraphicFramePr>
        <p:xfrm>
          <a:off x="324167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헬스장 신청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2" name="Table 39"/>
          <p:cNvGraphicFramePr/>
          <p:nvPr>
            <p:extLst>
              <p:ext uri="{D42A27DB-BD31-4B8C-83A1-F6EECF244321}">
                <p14:modId xmlns:p14="http://schemas.microsoft.com/office/powerpoint/2010/main" val="3797491168"/>
              </p:ext>
            </p:extLst>
          </p:nvPr>
        </p:nvGraphicFramePr>
        <p:xfrm>
          <a:off x="468183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자유게시판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9" name="Table 46"/>
          <p:cNvGraphicFramePr/>
          <p:nvPr>
            <p:extLst>
              <p:ext uri="{D42A27DB-BD31-4B8C-83A1-F6EECF244321}">
                <p14:modId xmlns:p14="http://schemas.microsoft.com/office/powerpoint/2010/main" val="784169519"/>
              </p:ext>
            </p:extLst>
          </p:nvPr>
        </p:nvGraphicFramePr>
        <p:xfrm>
          <a:off x="7524328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6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통계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0" name="Table 47"/>
          <p:cNvGraphicFramePr/>
          <p:nvPr>
            <p:extLst>
              <p:ext uri="{D42A27DB-BD31-4B8C-83A1-F6EECF244321}">
                <p14:modId xmlns:p14="http://schemas.microsoft.com/office/powerpoint/2010/main" val="4188674821"/>
              </p:ext>
            </p:extLst>
          </p:nvPr>
        </p:nvGraphicFramePr>
        <p:xfrm>
          <a:off x="7558236" y="2636912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전체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1" name="Table 48"/>
          <p:cNvGraphicFramePr/>
          <p:nvPr>
            <p:extLst>
              <p:ext uri="{D42A27DB-BD31-4B8C-83A1-F6EECF244321}">
                <p14:modId xmlns:p14="http://schemas.microsoft.com/office/powerpoint/2010/main" val="3393208661"/>
              </p:ext>
            </p:extLst>
          </p:nvPr>
        </p:nvGraphicFramePr>
        <p:xfrm>
          <a:off x="7560848" y="3002619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6_2.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회원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2" name="Table 49"/>
          <p:cNvGraphicFramePr/>
          <p:nvPr>
            <p:extLst>
              <p:ext uri="{D42A27DB-BD31-4B8C-83A1-F6EECF244321}">
                <p14:modId xmlns:p14="http://schemas.microsoft.com/office/powerpoint/2010/main" val="1058206809"/>
              </p:ext>
            </p:extLst>
          </p:nvPr>
        </p:nvGraphicFramePr>
        <p:xfrm>
          <a:off x="7559542" y="3362659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6_3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트레이너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43" name="Line 50"/>
          <p:cNvSpPr/>
          <p:nvPr/>
        </p:nvSpPr>
        <p:spPr>
          <a:xfrm flipH="1">
            <a:off x="824310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45" name="제목 1"/>
          <p:cNvSpPr>
            <a:spLocks noGrp="1"/>
          </p:cNvSpPr>
          <p:nvPr>
            <p:ph type="title"/>
          </p:nvPr>
        </p:nvSpPr>
        <p:spPr>
          <a:xfrm>
            <a:off x="0" y="8271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웹 관리자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Line 28"/>
          <p:cNvSpPr/>
          <p:nvPr/>
        </p:nvSpPr>
        <p:spPr>
          <a:xfrm>
            <a:off x="2503635" y="2273701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56" name="Table 31"/>
          <p:cNvGraphicFramePr/>
          <p:nvPr>
            <p:extLst>
              <p:ext uri="{D42A27DB-BD31-4B8C-83A1-F6EECF244321}">
                <p14:modId xmlns:p14="http://schemas.microsoft.com/office/powerpoint/2010/main" val="2754735656"/>
              </p:ext>
            </p:extLst>
          </p:nvPr>
        </p:nvGraphicFramePr>
        <p:xfrm>
          <a:off x="1801514" y="2633924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트레이너 목록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57" name="Table 33"/>
          <p:cNvGraphicFramePr/>
          <p:nvPr>
            <p:extLst>
              <p:ext uri="{D42A27DB-BD31-4B8C-83A1-F6EECF244321}">
                <p14:modId xmlns:p14="http://schemas.microsoft.com/office/powerpoint/2010/main" val="2221161740"/>
              </p:ext>
            </p:extLst>
          </p:nvPr>
        </p:nvGraphicFramePr>
        <p:xfrm>
          <a:off x="1801514" y="2999448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5_2</a:t>
                      </a:r>
                      <a:r>
                        <a:rPr lang="en-US" sz="900" baseline="0" dirty="0" smtClean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808080"/>
                          </a:solidFill>
                        </a:rPr>
                        <a:t>트레이너 신청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58" name="Table 34"/>
          <p:cNvGraphicFramePr/>
          <p:nvPr>
            <p:extLst>
              <p:ext uri="{D42A27DB-BD31-4B8C-83A1-F6EECF244321}">
                <p14:modId xmlns:p14="http://schemas.microsoft.com/office/powerpoint/2010/main" val="1672958037"/>
              </p:ext>
            </p:extLst>
          </p:nvPr>
        </p:nvGraphicFramePr>
        <p:xfrm>
          <a:off x="1801514" y="3359488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5_3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baseline="0" dirty="0" smtClean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808080"/>
                          </a:solidFill>
                        </a:rPr>
                        <a:t>로그인 기록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59" name="Table 30"/>
          <p:cNvGraphicFramePr/>
          <p:nvPr>
            <p:extLst>
              <p:ext uri="{D42A27DB-BD31-4B8C-83A1-F6EECF244321}">
                <p14:modId xmlns:p14="http://schemas.microsoft.com/office/powerpoint/2010/main" val="3327570884"/>
              </p:ext>
            </p:extLst>
          </p:nvPr>
        </p:nvGraphicFramePr>
        <p:xfrm>
          <a:off x="4681834" y="336427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팁</a:t>
                      </a:r>
                      <a:r>
                        <a:rPr lang="en-US" altLang="ko-KR" sz="900" dirty="0" smtClean="0">
                          <a:solidFill>
                            <a:srgbClr val="808080"/>
                          </a:solidFill>
                        </a:rPr>
                        <a:t>&amp;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노하우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60" name="Table 39"/>
          <p:cNvGraphicFramePr/>
          <p:nvPr>
            <p:extLst>
              <p:ext uri="{D42A27DB-BD31-4B8C-83A1-F6EECF244321}">
                <p14:modId xmlns:p14="http://schemas.microsoft.com/office/powerpoint/2010/main" val="1791048102"/>
              </p:ext>
            </p:extLst>
          </p:nvPr>
        </p:nvGraphicFramePr>
        <p:xfrm>
          <a:off x="4681834" y="372269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성공후기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18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 flipH="1">
            <a:off x="1821381" y="5331537"/>
            <a:ext cx="3905712" cy="1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893191395"/>
              </p:ext>
            </p:extLst>
          </p:nvPr>
        </p:nvGraphicFramePr>
        <p:xfrm>
          <a:off x="6194002" y="5234214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9_4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.가입완료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0" name="Table 3"/>
          <p:cNvGraphicFramePr/>
          <p:nvPr>
            <p:extLst>
              <p:ext uri="{D42A27DB-BD31-4B8C-83A1-F6EECF244321}">
                <p14:modId xmlns:p14="http://schemas.microsoft.com/office/powerpoint/2010/main" val="4267441469"/>
              </p:ext>
            </p:extLst>
          </p:nvPr>
        </p:nvGraphicFramePr>
        <p:xfrm>
          <a:off x="4667443" y="5234214"/>
          <a:ext cx="1425597" cy="282365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_3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.실명확인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1" name="Table 4"/>
          <p:cNvGraphicFramePr/>
          <p:nvPr>
            <p:extLst>
              <p:ext uri="{D42A27DB-BD31-4B8C-83A1-F6EECF244321}">
                <p14:modId xmlns:p14="http://schemas.microsoft.com/office/powerpoint/2010/main" val="3134432438"/>
              </p:ext>
            </p:extLst>
          </p:nvPr>
        </p:nvGraphicFramePr>
        <p:xfrm>
          <a:off x="3378774" y="5234214"/>
          <a:ext cx="1139782" cy="282365"/>
        </p:xfrm>
        <a:graphic>
          <a:graphicData uri="http://schemas.openxmlformats.org/drawingml/2006/table">
            <a:tbl>
              <a:tblPr/>
              <a:tblGrid>
                <a:gridCol w="1139782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_2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.정보입력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2" name="Table 5"/>
          <p:cNvGraphicFramePr/>
          <p:nvPr>
            <p:extLst>
              <p:ext uri="{D42A27DB-BD31-4B8C-83A1-F6EECF244321}">
                <p14:modId xmlns:p14="http://schemas.microsoft.com/office/powerpoint/2010/main" val="3105069469"/>
              </p:ext>
            </p:extLst>
          </p:nvPr>
        </p:nvGraphicFramePr>
        <p:xfrm>
          <a:off x="1835696" y="5234214"/>
          <a:ext cx="1425597" cy="282365"/>
        </p:xfrm>
        <a:graphic>
          <a:graphicData uri="http://schemas.openxmlformats.org/drawingml/2006/table">
            <a:tbl>
              <a:tblPr/>
              <a:tblGrid>
                <a:gridCol w="1425597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_1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회원가입약관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03" name="Line 6"/>
          <p:cNvSpPr/>
          <p:nvPr/>
        </p:nvSpPr>
        <p:spPr>
          <a:xfrm>
            <a:off x="8244408" y="2277015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04" name="Line 7"/>
          <p:cNvSpPr/>
          <p:nvPr/>
        </p:nvSpPr>
        <p:spPr>
          <a:xfrm flipH="1">
            <a:off x="2184858" y="4311438"/>
            <a:ext cx="4642303" cy="1"/>
          </a:xfrm>
          <a:prstGeom prst="line">
            <a:avLst/>
          </a:prstGeom>
          <a:ln w="3240">
            <a:solidFill>
              <a:srgbClr val="D9D9D9"/>
            </a:solidFill>
            <a:round/>
          </a:ln>
        </p:spPr>
      </p:sp>
      <p:graphicFrame>
        <p:nvGraphicFramePr>
          <p:cNvPr id="105" name="Table 9"/>
          <p:cNvGraphicFramePr/>
          <p:nvPr>
            <p:extLst>
              <p:ext uri="{D42A27DB-BD31-4B8C-83A1-F6EECF244321}">
                <p14:modId xmlns:p14="http://schemas.microsoft.com/office/powerpoint/2010/main" val="4073195013"/>
              </p:ext>
            </p:extLst>
          </p:nvPr>
        </p:nvGraphicFramePr>
        <p:xfrm>
          <a:off x="2904414" y="908720"/>
          <a:ext cx="2891722" cy="4521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91722"/>
              </a:tblGrid>
              <a:tr h="452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 smtClean="0"/>
                        <a:t>0.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메인 화면</a:t>
                      </a:r>
                      <a:endParaRPr sz="3400" dirty="0"/>
                    </a:p>
                  </a:txBody>
                  <a:tcPr marL="176945" marR="176945" marT="88481" marB="88481"/>
                </a:tc>
              </a:tr>
            </a:tbl>
          </a:graphicData>
        </a:graphic>
      </p:graphicFrame>
      <p:graphicFrame>
        <p:nvGraphicFramePr>
          <p:cNvPr id="106" name="Table 12"/>
          <p:cNvGraphicFramePr/>
          <p:nvPr>
            <p:extLst>
              <p:ext uri="{D42A27DB-BD31-4B8C-83A1-F6EECF244321}">
                <p14:modId xmlns:p14="http://schemas.microsoft.com/office/powerpoint/2010/main" val="3305226351"/>
              </p:ext>
            </p:extLst>
          </p:nvPr>
        </p:nvGraphicFramePr>
        <p:xfrm>
          <a:off x="360000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1.건강정보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7" name="Table 13"/>
          <p:cNvGraphicFramePr/>
          <p:nvPr>
            <p:extLst>
              <p:ext uri="{D42A27DB-BD31-4B8C-83A1-F6EECF244321}">
                <p14:modId xmlns:p14="http://schemas.microsoft.com/office/powerpoint/2010/main" val="2987309986"/>
              </p:ext>
            </p:extLst>
          </p:nvPr>
        </p:nvGraphicFramePr>
        <p:xfrm>
          <a:off x="1792866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2.다이어리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8" name="Table 14"/>
          <p:cNvGraphicFramePr/>
          <p:nvPr>
            <p:extLst>
              <p:ext uri="{D42A27DB-BD31-4B8C-83A1-F6EECF244321}">
                <p14:modId xmlns:p14="http://schemas.microsoft.com/office/powerpoint/2010/main" val="2280710550"/>
              </p:ext>
            </p:extLst>
          </p:nvPr>
        </p:nvGraphicFramePr>
        <p:xfrm>
          <a:off x="3225732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3</a:t>
                      </a:r>
                      <a:r>
                        <a:rPr lang="en-US" sz="900" dirty="0" smtClean="0"/>
                        <a:t>.</a:t>
                      </a:r>
                      <a:r>
                        <a:rPr lang="ko-KR" altLang="en-US" sz="900" dirty="0" smtClean="0"/>
                        <a:t>헬스</a:t>
                      </a:r>
                      <a:r>
                        <a:rPr lang="en-US" sz="900" dirty="0" smtClean="0"/>
                        <a:t>장</a:t>
                      </a:r>
                      <a:r>
                        <a:rPr lang="en-US" sz="900" dirty="0"/>
                        <a:t>/</a:t>
                      </a:r>
                      <a:r>
                        <a:rPr lang="en-US" sz="900" dirty="0" err="1"/>
                        <a:t>공원찾기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09" name="Table 15"/>
          <p:cNvGraphicFramePr/>
          <p:nvPr>
            <p:extLst>
              <p:ext uri="{D42A27DB-BD31-4B8C-83A1-F6EECF244321}">
                <p14:modId xmlns:p14="http://schemas.microsoft.com/office/powerpoint/2010/main" val="3292071285"/>
              </p:ext>
            </p:extLst>
          </p:nvPr>
        </p:nvGraphicFramePr>
        <p:xfrm>
          <a:off x="361354" y="264386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.건강뉴스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0" name="Table 16"/>
          <p:cNvGraphicFramePr/>
          <p:nvPr>
            <p:extLst>
              <p:ext uri="{D42A27DB-BD31-4B8C-83A1-F6EECF244321}">
                <p14:modId xmlns:p14="http://schemas.microsoft.com/office/powerpoint/2010/main" val="2286108711"/>
              </p:ext>
            </p:extLst>
          </p:nvPr>
        </p:nvGraphicFramePr>
        <p:xfrm>
          <a:off x="4658598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4.피플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11" name="Table 17"/>
          <p:cNvGraphicFramePr/>
          <p:nvPr>
            <p:extLst>
              <p:ext uri="{D42A27DB-BD31-4B8C-83A1-F6EECF244321}">
                <p14:modId xmlns:p14="http://schemas.microsoft.com/office/powerpoint/2010/main" val="171061486"/>
              </p:ext>
            </p:extLst>
          </p:nvPr>
        </p:nvGraphicFramePr>
        <p:xfrm>
          <a:off x="6091464" y="200131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5.커뮤니티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12" name="Line 18"/>
          <p:cNvSpPr/>
          <p:nvPr/>
        </p:nvSpPr>
        <p:spPr>
          <a:xfrm flipH="1">
            <a:off x="4345373" y="1357289"/>
            <a:ext cx="1306" cy="431746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3" name="Line 19"/>
          <p:cNvSpPr/>
          <p:nvPr/>
        </p:nvSpPr>
        <p:spPr>
          <a:xfrm flipH="1">
            <a:off x="971600" y="1787402"/>
            <a:ext cx="7272808" cy="0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4" name="Line 20"/>
          <p:cNvSpPr/>
          <p:nvPr/>
        </p:nvSpPr>
        <p:spPr>
          <a:xfrm flipH="1">
            <a:off x="971600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5" name="Line 21"/>
          <p:cNvSpPr/>
          <p:nvPr/>
        </p:nvSpPr>
        <p:spPr>
          <a:xfrm flipH="1">
            <a:off x="2483768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6" name="Line 22"/>
          <p:cNvSpPr/>
          <p:nvPr/>
        </p:nvSpPr>
        <p:spPr>
          <a:xfrm flipH="1">
            <a:off x="3870241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7" name="Line 23"/>
          <p:cNvSpPr/>
          <p:nvPr/>
        </p:nvSpPr>
        <p:spPr>
          <a:xfrm flipH="1">
            <a:off x="5290447" y="1785769"/>
            <a:ext cx="1633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8" name="Line 24"/>
          <p:cNvSpPr/>
          <p:nvPr/>
        </p:nvSpPr>
        <p:spPr>
          <a:xfrm flipH="1">
            <a:off x="680294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19" name="Line 25"/>
          <p:cNvSpPr/>
          <p:nvPr/>
        </p:nvSpPr>
        <p:spPr>
          <a:xfrm>
            <a:off x="971600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0" name="Line 26"/>
          <p:cNvSpPr/>
          <p:nvPr/>
        </p:nvSpPr>
        <p:spPr>
          <a:xfrm>
            <a:off x="3898372" y="228495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1" name="Line 27"/>
          <p:cNvSpPr/>
          <p:nvPr/>
        </p:nvSpPr>
        <p:spPr>
          <a:xfrm>
            <a:off x="5304350" y="2283973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sp>
        <p:nvSpPr>
          <p:cNvPr id="122" name="Line 28"/>
          <p:cNvSpPr/>
          <p:nvPr/>
        </p:nvSpPr>
        <p:spPr>
          <a:xfrm>
            <a:off x="6804248" y="2276872"/>
            <a:ext cx="0" cy="35989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23" name="Table 29"/>
          <p:cNvGraphicFramePr/>
          <p:nvPr>
            <p:extLst>
              <p:ext uri="{D42A27DB-BD31-4B8C-83A1-F6EECF244321}">
                <p14:modId xmlns:p14="http://schemas.microsoft.com/office/powerpoint/2010/main" val="563098969"/>
              </p:ext>
            </p:extLst>
          </p:nvPr>
        </p:nvGraphicFramePr>
        <p:xfrm>
          <a:off x="3241674" y="264517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헬스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장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4" name="Table 30"/>
          <p:cNvGraphicFramePr/>
          <p:nvPr>
            <p:extLst>
              <p:ext uri="{D42A27DB-BD31-4B8C-83A1-F6EECF244321}">
                <p14:modId xmlns:p14="http://schemas.microsoft.com/office/powerpoint/2010/main" val="2831327712"/>
              </p:ext>
            </p:extLst>
          </p:nvPr>
        </p:nvGraphicFramePr>
        <p:xfrm>
          <a:off x="4681834" y="2644196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4_1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유저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5" name="Table 31"/>
          <p:cNvGraphicFramePr/>
          <p:nvPr>
            <p:extLst>
              <p:ext uri="{D42A27DB-BD31-4B8C-83A1-F6EECF244321}">
                <p14:modId xmlns:p14="http://schemas.microsoft.com/office/powerpoint/2010/main" val="3028306884"/>
              </p:ext>
            </p:extLst>
          </p:nvPr>
        </p:nvGraphicFramePr>
        <p:xfrm>
          <a:off x="6121994" y="2637095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자유게시판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6" name="Table 32"/>
          <p:cNvGraphicFramePr/>
          <p:nvPr>
            <p:extLst>
              <p:ext uri="{D42A27DB-BD31-4B8C-83A1-F6EECF244321}">
                <p14:modId xmlns:p14="http://schemas.microsoft.com/office/powerpoint/2010/main" val="2681196977"/>
              </p:ext>
            </p:extLst>
          </p:nvPr>
        </p:nvGraphicFramePr>
        <p:xfrm>
          <a:off x="36135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1_2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.운동방법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7" name="Table 33"/>
          <p:cNvGraphicFramePr/>
          <p:nvPr>
            <p:extLst>
              <p:ext uri="{D42A27DB-BD31-4B8C-83A1-F6EECF244321}">
                <p14:modId xmlns:p14="http://schemas.microsoft.com/office/powerpoint/2010/main" val="3641303706"/>
              </p:ext>
            </p:extLst>
          </p:nvPr>
        </p:nvGraphicFramePr>
        <p:xfrm>
          <a:off x="612199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5_2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팁</a:t>
                      </a:r>
                      <a:r>
                        <a:rPr lang="en-US" altLang="ko-KR" sz="900" dirty="0" smtClean="0">
                          <a:solidFill>
                            <a:srgbClr val="808080"/>
                          </a:solidFill>
                        </a:rPr>
                        <a:t>&amp;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노하우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28" name="Table 34"/>
          <p:cNvGraphicFramePr/>
          <p:nvPr>
            <p:extLst>
              <p:ext uri="{D42A27DB-BD31-4B8C-83A1-F6EECF244321}">
                <p14:modId xmlns:p14="http://schemas.microsoft.com/office/powerpoint/2010/main" val="3074771605"/>
              </p:ext>
            </p:extLst>
          </p:nvPr>
        </p:nvGraphicFramePr>
        <p:xfrm>
          <a:off x="6121994" y="336265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5_3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.성공후기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0" name="Table 36"/>
          <p:cNvGraphicFramePr/>
          <p:nvPr>
            <p:extLst>
              <p:ext uri="{D42A27DB-BD31-4B8C-83A1-F6EECF244321}">
                <p14:modId xmlns:p14="http://schemas.microsoft.com/office/powerpoint/2010/main" val="1168682130"/>
              </p:ext>
            </p:extLst>
          </p:nvPr>
        </p:nvGraphicFramePr>
        <p:xfrm>
          <a:off x="7562153" y="3356992"/>
          <a:ext cx="1402335" cy="261186"/>
        </p:xfrm>
        <a:graphic>
          <a:graphicData uri="http://schemas.openxmlformats.org/drawingml/2006/table">
            <a:tbl>
              <a:tblPr/>
              <a:tblGrid>
                <a:gridCol w="1402335"/>
              </a:tblGrid>
              <a:tr h="261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6_4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개인정보취급방침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1" name="Table 38"/>
          <p:cNvGraphicFramePr/>
          <p:nvPr>
            <p:extLst>
              <p:ext uri="{D42A27DB-BD31-4B8C-83A1-F6EECF244321}">
                <p14:modId xmlns:p14="http://schemas.microsoft.com/office/powerpoint/2010/main" val="529778255"/>
              </p:ext>
            </p:extLst>
          </p:nvPr>
        </p:nvGraphicFramePr>
        <p:xfrm>
          <a:off x="324167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3_2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.공원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2" name="Table 39"/>
          <p:cNvGraphicFramePr/>
          <p:nvPr>
            <p:extLst>
              <p:ext uri="{D42A27DB-BD31-4B8C-83A1-F6EECF244321}">
                <p14:modId xmlns:p14="http://schemas.microsoft.com/office/powerpoint/2010/main" val="3881929890"/>
              </p:ext>
            </p:extLst>
          </p:nvPr>
        </p:nvGraphicFramePr>
        <p:xfrm>
          <a:off x="4681834" y="3002619"/>
          <a:ext cx="1330326" cy="282365"/>
        </p:xfrm>
        <a:graphic>
          <a:graphicData uri="http://schemas.openxmlformats.org/drawingml/2006/table">
            <a:tbl>
              <a:tblPr/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4_2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.트레이너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33" name="Table 40"/>
          <p:cNvGraphicFramePr/>
          <p:nvPr>
            <p:extLst>
              <p:ext uri="{D42A27DB-BD31-4B8C-83A1-F6EECF244321}">
                <p14:modId xmlns:p14="http://schemas.microsoft.com/office/powerpoint/2010/main" val="2206395588"/>
              </p:ext>
            </p:extLst>
          </p:nvPr>
        </p:nvGraphicFramePr>
        <p:xfrm>
          <a:off x="395536" y="4654638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7</a:t>
                      </a:r>
                      <a:r>
                        <a:rPr lang="en-US" sz="900" dirty="0" smtClean="0"/>
                        <a:t>.마이페이지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6" name="Table 43"/>
          <p:cNvGraphicFramePr/>
          <p:nvPr>
            <p:extLst>
              <p:ext uri="{D42A27DB-BD31-4B8C-83A1-F6EECF244321}">
                <p14:modId xmlns:p14="http://schemas.microsoft.com/office/powerpoint/2010/main" val="3794702648"/>
              </p:ext>
            </p:extLst>
          </p:nvPr>
        </p:nvGraphicFramePr>
        <p:xfrm>
          <a:off x="3176209" y="4654638"/>
          <a:ext cx="1260285" cy="385200"/>
        </p:xfrm>
        <a:graphic>
          <a:graphicData uri="http://schemas.openxmlformats.org/drawingml/2006/table">
            <a:tbl>
              <a:tblPr/>
              <a:tblGrid>
                <a:gridCol w="1260285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7_2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rgbClr val="808080"/>
                          </a:solidFill>
                        </a:rPr>
                        <a:t>회원탈퇴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7" name="Table 44"/>
          <p:cNvGraphicFramePr/>
          <p:nvPr>
            <p:extLst>
              <p:ext uri="{D42A27DB-BD31-4B8C-83A1-F6EECF244321}">
                <p14:modId xmlns:p14="http://schemas.microsoft.com/office/powerpoint/2010/main" val="3216047317"/>
              </p:ext>
            </p:extLst>
          </p:nvPr>
        </p:nvGraphicFramePr>
        <p:xfrm>
          <a:off x="1918326" y="4654638"/>
          <a:ext cx="1139782" cy="385200"/>
        </p:xfrm>
        <a:graphic>
          <a:graphicData uri="http://schemas.openxmlformats.org/drawingml/2006/table">
            <a:tbl>
              <a:tblPr/>
              <a:tblGrid>
                <a:gridCol w="1139782"/>
              </a:tblGrid>
              <a:tr h="38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7_1</a:t>
                      </a:r>
                      <a:r>
                        <a:rPr lang="en-US" sz="900" dirty="0" smtClean="0">
                          <a:solidFill>
                            <a:srgbClr val="808080"/>
                          </a:solidFill>
                        </a:rPr>
                        <a:t>.</a:t>
                      </a:r>
                      <a:r>
                        <a:rPr lang="ko-KR" altLang="en-US" sz="900" dirty="0" err="1" smtClean="0">
                          <a:solidFill>
                            <a:srgbClr val="808080"/>
                          </a:solidFill>
                        </a:rPr>
                        <a:t>내정보</a:t>
                      </a:r>
                      <a:endParaRPr sz="2100" dirty="0"/>
                    </a:p>
                  </a:txBody>
                  <a:tcPr marL="110498" marR="110498" marT="55254" marB="55254" anchor="ctr"/>
                </a:tc>
              </a:tr>
            </a:tbl>
          </a:graphicData>
        </a:graphic>
      </p:graphicFrame>
      <p:graphicFrame>
        <p:nvGraphicFramePr>
          <p:cNvPr id="139" name="Table 46"/>
          <p:cNvGraphicFramePr/>
          <p:nvPr>
            <p:extLst>
              <p:ext uri="{D42A27DB-BD31-4B8C-83A1-F6EECF244321}">
                <p14:modId xmlns:p14="http://schemas.microsoft.com/office/powerpoint/2010/main" val="3144414781"/>
              </p:ext>
            </p:extLst>
          </p:nvPr>
        </p:nvGraphicFramePr>
        <p:xfrm>
          <a:off x="7524328" y="2000335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6.고객센터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0" name="Table 47"/>
          <p:cNvGraphicFramePr/>
          <p:nvPr>
            <p:extLst>
              <p:ext uri="{D42A27DB-BD31-4B8C-83A1-F6EECF244321}">
                <p14:modId xmlns:p14="http://schemas.microsoft.com/office/powerpoint/2010/main" val="806998981"/>
              </p:ext>
            </p:extLst>
          </p:nvPr>
        </p:nvGraphicFramePr>
        <p:xfrm>
          <a:off x="7558236" y="2636912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6_1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.공지사항 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graphicFrame>
        <p:nvGraphicFramePr>
          <p:cNvPr id="141" name="Table 48"/>
          <p:cNvGraphicFramePr/>
          <p:nvPr>
            <p:extLst>
              <p:ext uri="{D42A27DB-BD31-4B8C-83A1-F6EECF244321}">
                <p14:modId xmlns:p14="http://schemas.microsoft.com/office/powerpoint/2010/main" val="2608082127"/>
              </p:ext>
            </p:extLst>
          </p:nvPr>
        </p:nvGraphicFramePr>
        <p:xfrm>
          <a:off x="7560848" y="3002619"/>
          <a:ext cx="1404000" cy="282365"/>
        </p:xfrm>
        <a:graphic>
          <a:graphicData uri="http://schemas.openxmlformats.org/drawingml/2006/table">
            <a:tbl>
              <a:tblPr/>
              <a:tblGrid>
                <a:gridCol w="1404000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6_2.</a:t>
                      </a:r>
                      <a:r>
                        <a:rPr lang="en-US" sz="900" dirty="0">
                          <a:solidFill>
                            <a:srgbClr val="808080"/>
                          </a:solidFill>
                        </a:rPr>
                        <a:t>FAQ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43" name="Line 50"/>
          <p:cNvSpPr/>
          <p:nvPr/>
        </p:nvSpPr>
        <p:spPr>
          <a:xfrm flipH="1">
            <a:off x="8243102" y="1785769"/>
            <a:ext cx="1306" cy="214567"/>
          </a:xfrm>
          <a:prstGeom prst="line">
            <a:avLst/>
          </a:prstGeom>
          <a:ln w="3240" cmpd="sng"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round/>
          </a:ln>
        </p:spPr>
      </p:sp>
      <p:graphicFrame>
        <p:nvGraphicFramePr>
          <p:cNvPr id="144" name="Table 51"/>
          <p:cNvGraphicFramePr/>
          <p:nvPr>
            <p:extLst>
              <p:ext uri="{D42A27DB-BD31-4B8C-83A1-F6EECF244321}">
                <p14:modId xmlns:p14="http://schemas.microsoft.com/office/powerpoint/2010/main" val="392308761"/>
              </p:ext>
            </p:extLst>
          </p:nvPr>
        </p:nvGraphicFramePr>
        <p:xfrm>
          <a:off x="395536" y="5234867"/>
          <a:ext cx="1330326" cy="282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0326"/>
              </a:tblGrid>
              <a:tr h="282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/>
                        <a:t>9</a:t>
                      </a:r>
                      <a:r>
                        <a:rPr lang="en-US" sz="900" dirty="0" smtClean="0"/>
                        <a:t>.</a:t>
                      </a:r>
                      <a:r>
                        <a:rPr lang="en-US" sz="900" dirty="0"/>
                        <a:t>회원가입</a:t>
                      </a:r>
                      <a:endParaRPr sz="2100" dirty="0"/>
                    </a:p>
                  </a:txBody>
                  <a:tcPr marL="110498" marR="110498" marT="55254" marB="55254"/>
                </a:tc>
              </a:tr>
            </a:tbl>
          </a:graphicData>
        </a:graphic>
      </p:graphicFrame>
      <p:sp>
        <p:nvSpPr>
          <p:cNvPr id="145" name="제목 1"/>
          <p:cNvSpPr>
            <a:spLocks noGrp="1"/>
          </p:cNvSpPr>
          <p:nvPr>
            <p:ph type="title"/>
          </p:nvPr>
        </p:nvSpPr>
        <p:spPr>
          <a:xfrm>
            <a:off x="0" y="8271"/>
            <a:ext cx="8496944" cy="64807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모바일</a:t>
            </a:r>
            <a:r>
              <a:rPr lang="ko-KR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웹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60" name="Table 8"/>
          <p:cNvGraphicFramePr/>
          <p:nvPr>
            <p:extLst>
              <p:ext uri="{D42A27DB-BD31-4B8C-83A1-F6EECF244321}">
                <p14:modId xmlns:p14="http://schemas.microsoft.com/office/powerpoint/2010/main" val="1273992434"/>
              </p:ext>
            </p:extLst>
          </p:nvPr>
        </p:nvGraphicFramePr>
        <p:xfrm>
          <a:off x="428762" y="5859923"/>
          <a:ext cx="8213416" cy="663501"/>
        </p:xfrm>
        <a:graphic>
          <a:graphicData uri="http://schemas.openxmlformats.org/drawingml/2006/table">
            <a:tbl>
              <a:tblPr/>
              <a:tblGrid>
                <a:gridCol w="1356820"/>
                <a:gridCol w="1142603"/>
                <a:gridCol w="1142603"/>
                <a:gridCol w="1285305"/>
                <a:gridCol w="1142603"/>
                <a:gridCol w="999900"/>
                <a:gridCol w="1143582"/>
              </a:tblGrid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글로벌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메뉴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700" b="1" dirty="0" err="1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전</a:t>
                      </a:r>
                      <a:r>
                        <a:rPr lang="en-US" sz="7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808080"/>
                          </a:solidFill>
                        </a:rPr>
                        <a:t>로그인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rgbClr val="808080"/>
                          </a:solidFill>
                        </a:rPr>
                        <a:t>회원가입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rgbClr val="808080"/>
                          </a:solidFill>
                        </a:rPr>
                        <a:t>고객센터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rgbClr val="808080"/>
                          </a:solidFill>
                        </a:rPr>
                        <a:t>-</a:t>
                      </a:r>
                      <a:endParaRPr lang="en-US" altLang="ko-KR"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1935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글로벌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0000"/>
                          </a:solidFill>
                        </a:rPr>
                        <a:t>메뉴</a:t>
                      </a:r>
                      <a:r>
                        <a:rPr lang="en-US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700" b="1" dirty="0" err="1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후</a:t>
                      </a:r>
                      <a:r>
                        <a:rPr lang="en-US" sz="7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800" dirty="0" smtClean="0">
                          <a:solidFill>
                            <a:srgbClr val="808080"/>
                          </a:solidFill>
                        </a:rPr>
                        <a:t>로그아웃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dirty="0" err="1" smtClean="0">
                          <a:solidFill>
                            <a:srgbClr val="808080"/>
                          </a:solidFill>
                        </a:rPr>
                        <a:t>쪽지함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dirty="0" smtClean="0">
                          <a:solidFill>
                            <a:srgbClr val="808080"/>
                          </a:solidFill>
                        </a:rPr>
                        <a:t>고객센</a:t>
                      </a:r>
                      <a:r>
                        <a:rPr lang="ko-KR" altLang="en-US" sz="700" dirty="0">
                          <a:solidFill>
                            <a:srgbClr val="808080"/>
                          </a:solidFill>
                        </a:rPr>
                        <a:t>터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</a:tr>
              <a:tr h="253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>
                          <a:solidFill>
                            <a:srgbClr val="FF0000"/>
                          </a:solidFill>
                        </a:rPr>
                        <a:t>9.</a:t>
                      </a:r>
                      <a:r>
                        <a:rPr lang="en-US" sz="700" b="1">
                          <a:solidFill>
                            <a:srgbClr val="000000"/>
                          </a:solidFill>
                        </a:rPr>
                        <a:t>푸터 메뉴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9_1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.회사소개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9_2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.이용약관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FF0000"/>
                          </a:solidFill>
                        </a:rPr>
                        <a:t>9_3</a:t>
                      </a: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.개인정보취급정책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</a:rPr>
                        <a:t>9_4</a:t>
                      </a: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.고객센터</a:t>
                      </a:r>
                      <a:endParaRPr sz="16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dirty="0">
                          <a:solidFill>
                            <a:srgbClr val="808080"/>
                          </a:solidFill>
                        </a:rPr>
                        <a:t>-</a:t>
                      </a:r>
                      <a:endParaRPr sz="1600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18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4550203" y="630832"/>
            <a:ext cx="12173415" cy="7478688"/>
            <a:chOff x="-4550203" y="630832"/>
            <a:chExt cx="12173415" cy="7478688"/>
          </a:xfrm>
        </p:grpSpPr>
        <p:sp>
          <p:nvSpPr>
            <p:cNvPr id="31" name="직사각형 30">
              <a:hlinkClick r:id="rId2" action="ppaction://hlinksldjump"/>
            </p:cNvPr>
            <p:cNvSpPr/>
            <p:nvPr/>
          </p:nvSpPr>
          <p:spPr>
            <a:xfrm>
              <a:off x="5318956" y="1434076"/>
              <a:ext cx="2304256" cy="576064"/>
            </a:xfrm>
            <a:prstGeom prst="rect">
              <a:avLst/>
            </a:prstGeom>
            <a:solidFill>
              <a:srgbClr val="93C05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웹</a:t>
              </a:r>
              <a:endParaRPr lang="ko-KR" altLang="en-US" sz="32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4550203" y="630832"/>
              <a:ext cx="9869159" cy="74786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BFBFBF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5749795" y="990872"/>
            <a:ext cx="11962835" cy="8054752"/>
            <a:chOff x="-5749795" y="990872"/>
            <a:chExt cx="11962835" cy="8054752"/>
          </a:xfrm>
        </p:grpSpPr>
        <p:sp>
          <p:nvSpPr>
            <p:cNvPr id="32" name="직사각형 31">
              <a:hlinkClick r:id="rId3" action="ppaction://hlinksldjump"/>
            </p:cNvPr>
            <p:cNvSpPr/>
            <p:nvPr/>
          </p:nvSpPr>
          <p:spPr>
            <a:xfrm>
              <a:off x="3908784" y="2453344"/>
              <a:ext cx="2304256" cy="576064"/>
            </a:xfrm>
            <a:prstGeom prst="rect">
              <a:avLst/>
            </a:prstGeom>
            <a:solidFill>
              <a:srgbClr val="2B81B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웹 관리자</a:t>
              </a:r>
              <a:endParaRPr lang="ko-KR" altLang="en-US" sz="32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-5749795" y="990872"/>
              <a:ext cx="9655467" cy="8054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BFBFBF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7046884" y="1350912"/>
            <a:ext cx="11843528" cy="8486800"/>
            <a:chOff x="-7046884" y="1350912"/>
            <a:chExt cx="11843528" cy="8486800"/>
          </a:xfrm>
        </p:grpSpPr>
        <p:sp>
          <p:nvSpPr>
            <p:cNvPr id="33" name="직사각형 32">
              <a:hlinkClick r:id="rId4" action="ppaction://hlinksldjump"/>
            </p:cNvPr>
            <p:cNvSpPr/>
            <p:nvPr/>
          </p:nvSpPr>
          <p:spPr>
            <a:xfrm>
              <a:off x="2492388" y="3472612"/>
              <a:ext cx="2304256" cy="576064"/>
            </a:xfrm>
            <a:prstGeom prst="rect">
              <a:avLst/>
            </a:prstGeom>
            <a:solidFill>
              <a:srgbClr val="5D5D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모바일</a:t>
              </a:r>
              <a:r>
                <a:rPr lang="ko-KR" altLang="en-US" sz="2400" dirty="0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 </a:t>
              </a:r>
              <a:r>
                <a:rPr lang="ko-KR" altLang="en-US" sz="2400" dirty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웹</a:t>
              </a:r>
              <a:endParaRPr lang="ko-KR" altLang="en-US" sz="32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-7046884" y="1350912"/>
              <a:ext cx="9539272" cy="8486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BFBFBF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3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6136" y="548680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dist"/>
            <a:r>
              <a:rPr lang="ko-KR" altLang="en-US" sz="4000" b="1" cap="all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+mn-ea"/>
                <a:cs typeface="Tahoma" pitchFamily="34" charset="0"/>
              </a:rPr>
              <a:t>도 담</a:t>
            </a:r>
            <a:endParaRPr lang="ko-KR" altLang="en-US" sz="4000" b="1" cap="all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+mn-ea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554" y="2348880"/>
            <a:ext cx="8420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건강하게 자라나라는 </a:t>
            </a:r>
            <a:r>
              <a:rPr lang="ko-KR" altLang="en-US" sz="20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뜻</a:t>
            </a:r>
            <a:r>
              <a:rPr lang="ko-KR" altLang="en-US" sz="2000" b="1" dirty="0" smtClean="0"/>
              <a:t>으로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어린애가 </a:t>
            </a:r>
            <a:r>
              <a:rPr lang="ko-KR" altLang="en-US" sz="2000" b="1" dirty="0"/>
              <a:t>탈 없이 잘 자라는 모양 을 나타내는 도담도담 에서 따온 이름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endParaRPr lang="ko-KR" altLang="en-US" sz="2000" b="1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4077072"/>
            <a:ext cx="5553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47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0" y="260648"/>
            <a:ext cx="8892480" cy="65973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7956376" y="258838"/>
            <a:ext cx="814043" cy="2759829"/>
            <a:chOff x="8078437" y="258838"/>
            <a:chExt cx="814043" cy="2759829"/>
          </a:xfrm>
        </p:grpSpPr>
        <p:grpSp>
          <p:nvGrpSpPr>
            <p:cNvPr id="16" name="그룹 15"/>
            <p:cNvGrpSpPr/>
            <p:nvPr/>
          </p:nvGrpSpPr>
          <p:grpSpPr>
            <a:xfrm rot="16200000">
              <a:off x="7105544" y="1231732"/>
              <a:ext cx="2759829" cy="814042"/>
              <a:chOff x="4629150" y="1052736"/>
              <a:chExt cx="2175098" cy="864096"/>
            </a:xfrm>
            <a:gradFill>
              <a:gsLst>
                <a:gs pos="0">
                  <a:srgbClr val="75A13F"/>
                </a:gs>
                <a:gs pos="100000">
                  <a:srgbClr val="93C05C"/>
                </a:gs>
              </a:gsLst>
              <a:lin ang="108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오각형 16"/>
              <p:cNvSpPr/>
              <p:nvPr/>
            </p:nvSpPr>
            <p:spPr>
              <a:xfrm>
                <a:off x="5061198" y="1052736"/>
                <a:ext cx="1743050" cy="864096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4629150" y="1052736"/>
                <a:ext cx="864096" cy="86409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5400000">
              <a:off x="8239237" y="1313766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웹</a:t>
              </a:r>
              <a:endPara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078437" y="263029"/>
              <a:ext cx="814043" cy="6248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93C05C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513"/>
            <a:ext cx="7848873" cy="65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2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0" y="260648"/>
            <a:ext cx="8892480" cy="65973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7956376" y="258838"/>
            <a:ext cx="814043" cy="2759829"/>
            <a:chOff x="8078437" y="258838"/>
            <a:chExt cx="814043" cy="2759829"/>
          </a:xfrm>
        </p:grpSpPr>
        <p:grpSp>
          <p:nvGrpSpPr>
            <p:cNvPr id="16" name="그룹 15"/>
            <p:cNvGrpSpPr/>
            <p:nvPr/>
          </p:nvGrpSpPr>
          <p:grpSpPr>
            <a:xfrm rot="16200000">
              <a:off x="7105544" y="1231732"/>
              <a:ext cx="2759829" cy="814042"/>
              <a:chOff x="4629150" y="1052736"/>
              <a:chExt cx="2175098" cy="864096"/>
            </a:xfrm>
            <a:gradFill>
              <a:gsLst>
                <a:gs pos="0">
                  <a:srgbClr val="297AB1"/>
                </a:gs>
                <a:gs pos="100000">
                  <a:srgbClr val="4B9DD5"/>
                </a:gs>
              </a:gsLst>
              <a:lin ang="108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오각형 16"/>
              <p:cNvSpPr/>
              <p:nvPr/>
            </p:nvSpPr>
            <p:spPr>
              <a:xfrm>
                <a:off x="5061198" y="1052736"/>
                <a:ext cx="1743050" cy="864096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4629150" y="1052736"/>
                <a:ext cx="864096" cy="86409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5400000">
              <a:off x="7777573" y="13137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웹관리자</a:t>
              </a:r>
              <a:endPara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078437" y="263029"/>
              <a:ext cx="814043" cy="6248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93C05C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272"/>
            <a:ext cx="7956375" cy="64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0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0" y="260648"/>
            <a:ext cx="8892480" cy="65973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956376" y="258838"/>
            <a:ext cx="814043" cy="2759829"/>
            <a:chOff x="8078437" y="258838"/>
            <a:chExt cx="814043" cy="2759829"/>
          </a:xfrm>
        </p:grpSpPr>
        <p:grpSp>
          <p:nvGrpSpPr>
            <p:cNvPr id="16" name="그룹 15"/>
            <p:cNvGrpSpPr/>
            <p:nvPr/>
          </p:nvGrpSpPr>
          <p:grpSpPr>
            <a:xfrm rot="16200000">
              <a:off x="7105544" y="1231732"/>
              <a:ext cx="2759829" cy="814042"/>
              <a:chOff x="4629150" y="1052736"/>
              <a:chExt cx="2175098" cy="864096"/>
            </a:xfrm>
            <a:gradFill>
              <a:gsLst>
                <a:gs pos="0">
                  <a:srgbClr val="5D5D5D"/>
                </a:gs>
                <a:gs pos="100000">
                  <a:srgbClr val="969696"/>
                </a:gs>
              </a:gsLst>
              <a:lin ang="108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오각형 16"/>
              <p:cNvSpPr/>
              <p:nvPr/>
            </p:nvSpPr>
            <p:spPr>
              <a:xfrm>
                <a:off x="5061198" y="1052736"/>
                <a:ext cx="1743050" cy="864096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갈매기형 수장 17"/>
              <p:cNvSpPr/>
              <p:nvPr/>
            </p:nvSpPr>
            <p:spPr>
              <a:xfrm>
                <a:off x="4629150" y="1052736"/>
                <a:ext cx="864096" cy="864096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5400000">
              <a:off x="7777573" y="13137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 smtClean="0"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rPr>
                <a:t>모바일웹</a:t>
              </a:r>
              <a:endPara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078437" y="263029"/>
              <a:ext cx="814043" cy="6248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rgbClr val="93C05C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34956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 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23728" y="980728"/>
            <a:ext cx="4896544" cy="4896544"/>
            <a:chOff x="1331640" y="188640"/>
            <a:chExt cx="6480720" cy="6480720"/>
          </a:xfrm>
        </p:grpSpPr>
        <p:sp>
          <p:nvSpPr>
            <p:cNvPr id="6" name="도넛 5"/>
            <p:cNvSpPr/>
            <p:nvPr/>
          </p:nvSpPr>
          <p:spPr>
            <a:xfrm>
              <a:off x="1331640" y="188640"/>
              <a:ext cx="6480720" cy="6480720"/>
            </a:xfrm>
            <a:prstGeom prst="donut">
              <a:avLst>
                <a:gd name="adj" fmla="val 18501"/>
              </a:avLst>
            </a:prstGeom>
            <a:gradFill flip="none" rotWithShape="1">
              <a:gsLst>
                <a:gs pos="0">
                  <a:srgbClr val="E0E0E0"/>
                </a:gs>
                <a:gs pos="100000">
                  <a:srgbClr val="CCCCC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699794" y="1574739"/>
              <a:ext cx="3744414" cy="3744414"/>
              <a:chOff x="3707906" y="4959115"/>
              <a:chExt cx="1872206" cy="1872206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707906" y="4959115"/>
                <a:ext cx="1872206" cy="1872206"/>
              </a:xfrm>
              <a:prstGeom prst="ellipse">
                <a:avLst/>
              </a:prstGeom>
              <a:noFill/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825591" y="5076800"/>
                <a:ext cx="1636836" cy="1636836"/>
              </a:xfrm>
              <a:prstGeom prst="ellipse">
                <a:avLst/>
              </a:prstGeom>
              <a:noFill/>
              <a:ln>
                <a:solidFill>
                  <a:srgbClr val="EAEA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2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23728" y="980728"/>
            <a:ext cx="4896544" cy="4896544"/>
            <a:chOff x="1331640" y="188640"/>
            <a:chExt cx="6480720" cy="6480720"/>
          </a:xfrm>
        </p:grpSpPr>
        <p:sp>
          <p:nvSpPr>
            <p:cNvPr id="5" name="도넛 4"/>
            <p:cNvSpPr/>
            <p:nvPr/>
          </p:nvSpPr>
          <p:spPr>
            <a:xfrm>
              <a:off x="1331640" y="188640"/>
              <a:ext cx="6480720" cy="6480720"/>
            </a:xfrm>
            <a:prstGeom prst="donut">
              <a:avLst>
                <a:gd name="adj" fmla="val 18501"/>
              </a:avLst>
            </a:prstGeom>
            <a:gradFill flip="none" rotWithShape="1">
              <a:gsLst>
                <a:gs pos="0">
                  <a:srgbClr val="E0E0E0"/>
                </a:gs>
                <a:gs pos="100000">
                  <a:srgbClr val="CCCCC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99794" y="1574739"/>
              <a:ext cx="3744414" cy="3744414"/>
              <a:chOff x="3707906" y="4959115"/>
              <a:chExt cx="1872206" cy="187220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07906" y="4959115"/>
                <a:ext cx="1872206" cy="1872206"/>
              </a:xfrm>
              <a:prstGeom prst="ellipse">
                <a:avLst/>
              </a:prstGeom>
              <a:noFill/>
              <a:ln>
                <a:solidFill>
                  <a:srgbClr val="CC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825591" y="5076800"/>
                <a:ext cx="1636836" cy="1636836"/>
              </a:xfrm>
              <a:prstGeom prst="ellipse">
                <a:avLst/>
              </a:prstGeom>
              <a:noFill/>
              <a:ln>
                <a:solidFill>
                  <a:srgbClr val="EAEA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58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1625" y="1340768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개발환경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1625" y="1947199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기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1625" y="2553630"/>
            <a:ext cx="121058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주요기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1625" y="3160061"/>
            <a:ext cx="130035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사이트 </a:t>
            </a:r>
            <a:r>
              <a:rPr lang="ko-KR" altLang="en-US" sz="20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맵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625" y="3766492"/>
            <a:ext cx="1300356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메인 화면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625" y="4372923"/>
            <a:ext cx="69762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시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1625" y="4979355"/>
            <a:ext cx="76174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Q&amp;A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1880" y="1052736"/>
            <a:ext cx="45719" cy="5616624"/>
          </a:xfrm>
          <a:prstGeom prst="rect">
            <a:avLst/>
          </a:prstGeom>
          <a:gradFill>
            <a:gsLst>
              <a:gs pos="0">
                <a:srgbClr val="5D5D5D"/>
              </a:gs>
              <a:gs pos="25000">
                <a:srgbClr val="33889F"/>
              </a:gs>
              <a:gs pos="58000">
                <a:srgbClr val="33889F"/>
              </a:gs>
              <a:gs pos="69000">
                <a:srgbClr val="5D5D5D"/>
              </a:gs>
              <a:gs pos="86000">
                <a:srgbClr val="93C05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오른쪽 화살표 19"/>
          <p:cNvSpPr/>
          <p:nvPr/>
        </p:nvSpPr>
        <p:spPr>
          <a:xfrm>
            <a:off x="36512" y="1052736"/>
            <a:ext cx="9144000" cy="4752530"/>
          </a:xfrm>
          <a:prstGeom prst="rightArrow">
            <a:avLst>
              <a:gd name="adj1" fmla="val 50000"/>
              <a:gd name="adj2" fmla="val 52937"/>
            </a:avLst>
          </a:prstGeom>
          <a:gradFill flip="none" rotWithShape="1">
            <a:gsLst>
              <a:gs pos="2000">
                <a:srgbClr val="E0E0E0"/>
              </a:gs>
              <a:gs pos="100000">
                <a:schemeClr val="bg2">
                  <a:alpha val="0"/>
                  <a:lumMod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도넛 12"/>
          <p:cNvSpPr/>
          <p:nvPr/>
        </p:nvSpPr>
        <p:spPr>
          <a:xfrm>
            <a:off x="-7165304" y="-2456451"/>
            <a:ext cx="8022332" cy="11770902"/>
          </a:xfrm>
          <a:prstGeom prst="donut">
            <a:avLst>
              <a:gd name="adj" fmla="val 528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496944" cy="648072"/>
          </a:xfrm>
        </p:spPr>
        <p:txBody>
          <a:bodyPr>
            <a:prstTxWarp prst="textArchUp">
              <a:avLst/>
            </a:prstTxWarp>
          </a:bodyPr>
          <a:lstStyle/>
          <a:p>
            <a:r>
              <a:rPr lang="ko-KR" alt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개발 환경</a:t>
            </a:r>
            <a:endParaRPr lang="ko-KR" alt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76" y="1783416"/>
            <a:ext cx="305198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Tool : Spring Tool </a:t>
            </a:r>
            <a:r>
              <a:rPr lang="en-US" altLang="ko-KR" sz="1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Suit,  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Maven</a:t>
            </a: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109" y="2676400"/>
            <a:ext cx="613366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Language</a:t>
            </a:r>
            <a:r>
              <a:rPr lang="ko-KR" altLang="en-US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: Java7.0, </a:t>
            </a:r>
            <a:r>
              <a:rPr lang="ko-KR" altLang="en-US" sz="16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서블릿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3.0/</a:t>
            </a:r>
            <a:r>
              <a:rPr lang="en-US" altLang="ko-KR" sz="16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jsp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, HTML5/CSS3,javascript/Ajax,  </a:t>
            </a: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565" y="3558498"/>
            <a:ext cx="639809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Frame Work : mybatis3.1, Spring3.1,</a:t>
            </a:r>
            <a:r>
              <a:rPr lang="ko-KR" altLang="en-US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</a:t>
            </a:r>
            <a:r>
              <a:rPr lang="en-US" altLang="ko-KR" sz="16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jQuery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, </a:t>
            </a:r>
            <a:r>
              <a:rPr lang="en-US" altLang="ko-KR" sz="16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jQuery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Mobile,</a:t>
            </a:r>
            <a:r>
              <a:rPr lang="ko-KR" altLang="en-US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 </a:t>
            </a: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tiles </a:t>
            </a: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8026" y="4440596"/>
            <a:ext cx="23262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Data Base : Oracle 11g</a:t>
            </a: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5322694"/>
            <a:ext cx="269932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cs typeface="Tahoma" pitchFamily="34" charset="0"/>
              </a:rPr>
              <a:t>Server : Apache Tomcat7.0</a:t>
            </a: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045136" y="1815185"/>
            <a:ext cx="296788" cy="296788"/>
          </a:xfrm>
          <a:prstGeom prst="donut">
            <a:avLst>
              <a:gd name="adj" fmla="val 30434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149699" y="2697283"/>
            <a:ext cx="296788" cy="296788"/>
          </a:xfrm>
          <a:prstGeom prst="donut">
            <a:avLst>
              <a:gd name="adj" fmla="val 30434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1115616" y="4461479"/>
            <a:ext cx="296788" cy="296788"/>
          </a:xfrm>
          <a:prstGeom prst="donut">
            <a:avLst>
              <a:gd name="adj" fmla="val 30434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1187624" y="3579381"/>
            <a:ext cx="296788" cy="296788"/>
          </a:xfrm>
          <a:prstGeom prst="donut">
            <a:avLst>
              <a:gd name="adj" fmla="val 30434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도넛 17"/>
          <p:cNvSpPr/>
          <p:nvPr/>
        </p:nvSpPr>
        <p:spPr>
          <a:xfrm>
            <a:off x="899592" y="5343577"/>
            <a:ext cx="296788" cy="296788"/>
          </a:xfrm>
          <a:prstGeom prst="donut">
            <a:avLst>
              <a:gd name="adj" fmla="val 30434"/>
            </a:avLst>
          </a:prstGeom>
          <a:gradFill>
            <a:gsLst>
              <a:gs pos="53000">
                <a:srgbClr val="297AB1"/>
              </a:gs>
              <a:gs pos="0">
                <a:srgbClr val="93C05C"/>
              </a:gs>
              <a:gs pos="100000">
                <a:srgbClr val="5D5D5D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5" grpId="0"/>
      <p:bldP spid="6" grpId="0"/>
      <p:bldP spid="7" grpId="0"/>
      <p:bldP spid="12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기간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5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1"/>
          <p:cNvGraphicFramePr/>
          <p:nvPr>
            <p:extLst>
              <p:ext uri="{D42A27DB-BD31-4B8C-83A1-F6EECF244321}">
                <p14:modId xmlns:p14="http://schemas.microsoft.com/office/powerpoint/2010/main" val="3998769405"/>
              </p:ext>
            </p:extLst>
          </p:nvPr>
        </p:nvGraphicFramePr>
        <p:xfrm>
          <a:off x="251520" y="973372"/>
          <a:ext cx="8712978" cy="5182620"/>
        </p:xfrm>
        <a:graphic>
          <a:graphicData uri="http://schemas.openxmlformats.org/drawingml/2006/table">
            <a:tbl>
              <a:tblPr/>
              <a:tblGrid>
                <a:gridCol w="714178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  <a:gridCol w="319952"/>
              </a:tblGrid>
              <a:tr h="410149">
                <a:tc>
                  <a:txBody>
                    <a:bodyPr/>
                    <a:lstStyle/>
                    <a:p>
                      <a:pPr algn="just"/>
                      <a:endParaRPr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endParaRPr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1주 </a:t>
                      </a:r>
                    </a:p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(12/09~12/13) </a:t>
                      </a:r>
                    </a:p>
                  </a:txBody>
                  <a:tcPr marL="87811" marR="87811" marT="43906" marB="43906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2주 </a:t>
                      </a:r>
                    </a:p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(12/16~12/20) </a:t>
                      </a:r>
                    </a:p>
                  </a:txBody>
                  <a:tcPr marL="87811" marR="87811" marT="43906" marB="43906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3주</a:t>
                      </a:r>
                    </a:p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(12/23~12/27)</a:t>
                      </a:r>
                    </a:p>
                  </a:txBody>
                  <a:tcPr marL="87811" marR="87811" marT="43906" marB="43906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4주</a:t>
                      </a:r>
                    </a:p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(12/30~01/3)</a:t>
                      </a:r>
                    </a:p>
                  </a:txBody>
                  <a:tcPr marL="87811" marR="87811" marT="43906" marB="43906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5주</a:t>
                      </a:r>
                    </a:p>
                    <a:p>
                      <a:pPr algn="ctr"/>
                      <a:r>
                        <a:rPr sz="1000" b="1" dirty="0">
                          <a:latin typeface="맑은 고딕" pitchFamily="50" charset="-127"/>
                          <a:ea typeface="맑은 고딕" pitchFamily="50" charset="-127"/>
                        </a:rPr>
                        <a:t>(01/6~01/10)</a:t>
                      </a:r>
                    </a:p>
                  </a:txBody>
                  <a:tcPr marL="87811" marR="87811" marT="43906" marB="4390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50942">
                <a:tc>
                  <a:txBody>
                    <a:bodyPr/>
                    <a:lstStyle/>
                    <a:p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smtClean="0"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smtClean="0"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07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92165">
                <a:tc>
                  <a:txBody>
                    <a:bodyPr/>
                    <a:lstStyle/>
                    <a:p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요구분석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4101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스토리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보드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사전조사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4101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건강뉴스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API)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4101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운동방법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다이어리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3783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매장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공원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API)</a:t>
                      </a:r>
                      <a:endParaRPr 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팁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노하우</a:t>
                      </a:r>
                      <a:endParaRPr 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endParaRPr 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성공후기</a:t>
                      </a:r>
                      <a:endParaRPr 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  <a:tr h="250942">
                <a:tc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 anchor="ctr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  <a:tc>
                  <a:txBody>
                    <a:bodyPr/>
                    <a:lstStyle/>
                    <a:p>
                      <a:pPr algn="dist"/>
                      <a:endParaRPr 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7811" marR="87811" marT="43906" marB="43906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648072"/>
          </a:xfrm>
        </p:spPr>
        <p:txBody>
          <a:bodyPr/>
          <a:lstStyle/>
          <a:p>
            <a:r>
              <a:rPr lang="ko-KR" altLang="en-US" dirty="0" smtClean="0"/>
              <a:t>프로젝트기</a:t>
            </a:r>
            <a:r>
              <a:rPr lang="ko-KR" altLang="en-US" dirty="0"/>
              <a:t>간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835696" y="6248345"/>
            <a:ext cx="659799" cy="276999"/>
            <a:chOff x="2172396" y="6044796"/>
            <a:chExt cx="659799" cy="276999"/>
          </a:xfrm>
        </p:grpSpPr>
        <p:sp>
          <p:nvSpPr>
            <p:cNvPr id="58" name="직사각형 57"/>
            <p:cNvSpPr/>
            <p:nvPr/>
          </p:nvSpPr>
          <p:spPr>
            <a:xfrm>
              <a:off x="2172396" y="6093296"/>
              <a:ext cx="180000" cy="180000"/>
            </a:xfrm>
            <a:prstGeom prst="rect">
              <a:avLst/>
            </a:prstGeom>
            <a:gradFill flip="none"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604479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기</a:t>
              </a:r>
              <a:r>
                <a:rPr lang="ko-KR" altLang="en-US" sz="1200" dirty="0"/>
                <a:t>획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87824" y="6248345"/>
            <a:ext cx="836335" cy="276999"/>
            <a:chOff x="3284370" y="6044796"/>
            <a:chExt cx="836335" cy="276999"/>
          </a:xfrm>
        </p:grpSpPr>
        <p:sp>
          <p:nvSpPr>
            <p:cNvPr id="57" name="직사각형 56"/>
            <p:cNvSpPr/>
            <p:nvPr/>
          </p:nvSpPr>
          <p:spPr>
            <a:xfrm>
              <a:off x="3284370" y="6093296"/>
              <a:ext cx="180000" cy="180000"/>
            </a:xfrm>
            <a:prstGeom prst="rect">
              <a:avLst/>
            </a:prstGeom>
            <a:gradFill flip="none" rotWithShape="1">
              <a:gsLst>
                <a:gs pos="50000">
                  <a:srgbClr val="99CCFF"/>
                </a:gs>
                <a:gs pos="0">
                  <a:srgbClr val="465E76"/>
                </a:gs>
                <a:gs pos="100000">
                  <a:srgbClr val="465E7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9872" y="6044796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웹 개발</a:t>
              </a:r>
              <a:endParaRPr lang="ko-KR" altLang="en-US" sz="12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71157" y="6248345"/>
            <a:ext cx="1408955" cy="276999"/>
            <a:chOff x="4643916" y="6044796"/>
            <a:chExt cx="1408955" cy="276999"/>
          </a:xfrm>
        </p:grpSpPr>
        <p:sp>
          <p:nvSpPr>
            <p:cNvPr id="56" name="직사각형 55"/>
            <p:cNvSpPr/>
            <p:nvPr/>
          </p:nvSpPr>
          <p:spPr>
            <a:xfrm>
              <a:off x="4643916" y="6093296"/>
              <a:ext cx="180000" cy="180000"/>
            </a:xfrm>
            <a:prstGeom prst="rect">
              <a:avLst/>
            </a:prstGeom>
            <a:gradFill flip="none" rotWithShape="1">
              <a:gsLst>
                <a:gs pos="0">
                  <a:srgbClr val="8064A2"/>
                </a:gs>
                <a:gs pos="50000">
                  <a:srgbClr val="B3A2C7"/>
                </a:gs>
                <a:gs pos="100000">
                  <a:srgbClr val="8064A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35871" y="604479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웹 관리자 개발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026089" y="6248345"/>
            <a:ext cx="1394934" cy="276999"/>
            <a:chOff x="6299329" y="6044796"/>
            <a:chExt cx="1394934" cy="276999"/>
          </a:xfrm>
        </p:grpSpPr>
        <p:sp>
          <p:nvSpPr>
            <p:cNvPr id="55" name="직사각형 54"/>
            <p:cNvSpPr/>
            <p:nvPr/>
          </p:nvSpPr>
          <p:spPr>
            <a:xfrm>
              <a:off x="6299329" y="6093296"/>
              <a:ext cx="180000" cy="180000"/>
            </a:xfrm>
            <a:prstGeom prst="rect">
              <a:avLst/>
            </a:prstGeom>
            <a:gradFill flip="none" rotWithShape="1">
              <a:gsLst>
                <a:gs pos="0">
                  <a:srgbClr val="93C05C"/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rgbClr val="93C05C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77263" y="604479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모바일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앱</a:t>
              </a:r>
              <a:r>
                <a:rPr lang="ko-KR" altLang="en-US" sz="1200" dirty="0" smtClean="0"/>
                <a:t> 개발</a:t>
              </a:r>
              <a:endParaRPr lang="ko-KR" altLang="en-US" sz="1200" dirty="0"/>
            </a:p>
          </p:txBody>
        </p:sp>
      </p:grpSp>
      <p:sp>
        <p:nvSpPr>
          <p:cNvPr id="106" name="CustomShape 8"/>
          <p:cNvSpPr/>
          <p:nvPr/>
        </p:nvSpPr>
        <p:spPr>
          <a:xfrm>
            <a:off x="971600" y="1675632"/>
            <a:ext cx="324000" cy="180000"/>
          </a:xfrm>
          <a:prstGeom prst="rect">
            <a:avLst/>
          </a:prstGeom>
          <a:gradFill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07" name="CustomShape 8"/>
          <p:cNvSpPr/>
          <p:nvPr/>
        </p:nvSpPr>
        <p:spPr>
          <a:xfrm>
            <a:off x="1276675" y="2024864"/>
            <a:ext cx="648000" cy="180000"/>
          </a:xfrm>
          <a:prstGeom prst="rect">
            <a:avLst/>
          </a:prstGeom>
          <a:gradFill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08" name="CustomShape 8"/>
          <p:cNvSpPr/>
          <p:nvPr/>
        </p:nvSpPr>
        <p:spPr>
          <a:xfrm>
            <a:off x="1601696" y="2376000"/>
            <a:ext cx="648000" cy="180000"/>
          </a:xfrm>
          <a:prstGeom prst="rect">
            <a:avLst/>
          </a:prstGeom>
          <a:gradFill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09" name="CustomShape 8"/>
          <p:cNvSpPr/>
          <p:nvPr/>
        </p:nvSpPr>
        <p:spPr>
          <a:xfrm>
            <a:off x="1601696" y="2624400"/>
            <a:ext cx="972000" cy="180000"/>
          </a:xfrm>
          <a:prstGeom prst="rect">
            <a:avLst/>
          </a:prstGeom>
          <a:gradFill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0" name="CustomShape 11"/>
          <p:cNvSpPr/>
          <p:nvPr/>
        </p:nvSpPr>
        <p:spPr>
          <a:xfrm>
            <a:off x="2559227" y="2880000"/>
            <a:ext cx="648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1" name="CustomShape 11"/>
          <p:cNvSpPr/>
          <p:nvPr/>
        </p:nvSpPr>
        <p:spPr>
          <a:xfrm>
            <a:off x="5126642" y="5940185"/>
            <a:ext cx="1605598" cy="180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2" name="CustomShape 11"/>
          <p:cNvSpPr/>
          <p:nvPr/>
        </p:nvSpPr>
        <p:spPr>
          <a:xfrm>
            <a:off x="3207326" y="3212976"/>
            <a:ext cx="972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3" name="CustomShape 11"/>
          <p:cNvSpPr/>
          <p:nvPr/>
        </p:nvSpPr>
        <p:spPr>
          <a:xfrm>
            <a:off x="5112168" y="3609040"/>
            <a:ext cx="648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4" name="CustomShape 11"/>
          <p:cNvSpPr/>
          <p:nvPr/>
        </p:nvSpPr>
        <p:spPr>
          <a:xfrm>
            <a:off x="4144053" y="3934800"/>
            <a:ext cx="1620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5" name="CustomShape 11"/>
          <p:cNvSpPr/>
          <p:nvPr/>
        </p:nvSpPr>
        <p:spPr>
          <a:xfrm>
            <a:off x="3527992" y="4257112"/>
            <a:ext cx="972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6" name="CustomShape 11"/>
          <p:cNvSpPr/>
          <p:nvPr/>
        </p:nvSpPr>
        <p:spPr>
          <a:xfrm>
            <a:off x="2555776" y="4581128"/>
            <a:ext cx="972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7" name="CustomShape 11"/>
          <p:cNvSpPr/>
          <p:nvPr/>
        </p:nvSpPr>
        <p:spPr>
          <a:xfrm>
            <a:off x="2555776" y="4869160"/>
            <a:ext cx="1620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8" name="CustomShape 11"/>
          <p:cNvSpPr/>
          <p:nvPr/>
        </p:nvSpPr>
        <p:spPr>
          <a:xfrm>
            <a:off x="3528064" y="5193216"/>
            <a:ext cx="1620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19" name="CustomShape 11"/>
          <p:cNvSpPr/>
          <p:nvPr/>
        </p:nvSpPr>
        <p:spPr>
          <a:xfrm>
            <a:off x="4176064" y="5445224"/>
            <a:ext cx="972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120" name="CustomShape 11"/>
          <p:cNvSpPr/>
          <p:nvPr/>
        </p:nvSpPr>
        <p:spPr>
          <a:xfrm>
            <a:off x="4464096" y="5697272"/>
            <a:ext cx="1296000" cy="180000"/>
          </a:xfrm>
          <a:prstGeom prst="rect">
            <a:avLst/>
          </a:prstGeom>
          <a:gradFill>
            <a:gsLst>
              <a:gs pos="0">
                <a:srgbClr val="465E76"/>
              </a:gs>
              <a:gs pos="50000">
                <a:srgbClr val="99CCFF"/>
              </a:gs>
              <a:gs pos="100000">
                <a:srgbClr val="465E76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2" name="CustomShape 11"/>
          <p:cNvSpPr/>
          <p:nvPr/>
        </p:nvSpPr>
        <p:spPr>
          <a:xfrm>
            <a:off x="5757888" y="3212976"/>
            <a:ext cx="1296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3" name="CustomShape 11"/>
          <p:cNvSpPr/>
          <p:nvPr/>
        </p:nvSpPr>
        <p:spPr>
          <a:xfrm>
            <a:off x="5764053" y="3609040"/>
            <a:ext cx="1296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4" name="CustomShape 11"/>
          <p:cNvSpPr/>
          <p:nvPr/>
        </p:nvSpPr>
        <p:spPr>
          <a:xfrm>
            <a:off x="7020272" y="3941440"/>
            <a:ext cx="972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6" name="CustomShape 11"/>
          <p:cNvSpPr/>
          <p:nvPr/>
        </p:nvSpPr>
        <p:spPr>
          <a:xfrm>
            <a:off x="7043340" y="4257112"/>
            <a:ext cx="972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7" name="CustomShape 11"/>
          <p:cNvSpPr/>
          <p:nvPr/>
        </p:nvSpPr>
        <p:spPr>
          <a:xfrm>
            <a:off x="7020272" y="4869160"/>
            <a:ext cx="1605598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8" name="CustomShape 11"/>
          <p:cNvSpPr/>
          <p:nvPr/>
        </p:nvSpPr>
        <p:spPr>
          <a:xfrm>
            <a:off x="7992488" y="4581128"/>
            <a:ext cx="972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39" name="CustomShape 11"/>
          <p:cNvSpPr/>
          <p:nvPr/>
        </p:nvSpPr>
        <p:spPr>
          <a:xfrm>
            <a:off x="7020272" y="5201560"/>
            <a:ext cx="1605598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  <p:sp>
        <p:nvSpPr>
          <p:cNvPr id="40" name="CustomShape 11"/>
          <p:cNvSpPr/>
          <p:nvPr/>
        </p:nvSpPr>
        <p:spPr>
          <a:xfrm>
            <a:off x="7992488" y="5445224"/>
            <a:ext cx="972000" cy="180000"/>
          </a:xfrm>
          <a:prstGeom prst="rect">
            <a:avLst/>
          </a:prstGeom>
          <a:gradFill>
            <a:gsLst>
              <a:gs pos="0">
                <a:srgbClr val="93C05C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rgbClr val="93C05C"/>
              </a:gs>
            </a:gsLst>
            <a:lin ang="5400000"/>
          </a:gradFill>
          <a:ln w="9360">
            <a:solidFill>
              <a:srgbClr val="FFFFFF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5420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710</Words>
  <Application>Microsoft Office PowerPoint</Application>
  <PresentationFormat>화면 슬라이드 쇼(4:3)</PresentationFormat>
  <Paragraphs>267</Paragraphs>
  <Slides>24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  <vt:variant>
        <vt:lpstr>재구성한 쇼</vt:lpstr>
      </vt:variant>
      <vt:variant>
        <vt:i4>1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목차</vt:lpstr>
      <vt:lpstr>개발 환경</vt:lpstr>
      <vt:lpstr>개발 환경</vt:lpstr>
      <vt:lpstr>프로젝트 기간</vt:lpstr>
      <vt:lpstr>프로젝트기간</vt:lpstr>
      <vt:lpstr>테이블 설계</vt:lpstr>
      <vt:lpstr>테이블 ERD</vt:lpstr>
      <vt:lpstr>주요 기능</vt:lpstr>
      <vt:lpstr>주요 기능</vt:lpstr>
      <vt:lpstr>주요 기능</vt:lpstr>
      <vt:lpstr>주요 기능</vt:lpstr>
      <vt:lpstr>사이트 맵</vt:lpstr>
      <vt:lpstr>웹</vt:lpstr>
      <vt:lpstr>웹 관리자</vt:lpstr>
      <vt:lpstr>모바일 웹</vt:lpstr>
      <vt:lpstr>메인 화면</vt:lpstr>
      <vt:lpstr>PowerPoint 프레젠테이션</vt:lpstr>
      <vt:lpstr>PowerPoint 프레젠테이션</vt:lpstr>
      <vt:lpstr>PowerPoint 프레젠테이션</vt:lpstr>
      <vt:lpstr>PowerPoint 프레젠테이션</vt:lpstr>
      <vt:lpstr>시 연</vt:lpstr>
      <vt:lpstr>Q &amp; A</vt:lpstr>
      <vt:lpstr>재구성한 쇼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keeman</dc:creator>
  <cp:lastModifiedBy>Park</cp:lastModifiedBy>
  <cp:revision>327</cp:revision>
  <cp:lastPrinted>2012-10-22T12:15:11Z</cp:lastPrinted>
  <dcterms:created xsi:type="dcterms:W3CDTF">2012-10-17T01:19:28Z</dcterms:created>
  <dcterms:modified xsi:type="dcterms:W3CDTF">2022-10-01T11:46:54Z</dcterms:modified>
</cp:coreProperties>
</file>