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57" r:id="rId6"/>
    <p:sldId id="259" r:id="rId7"/>
    <p:sldId id="260" r:id="rId8"/>
    <p:sldId id="267" r:id="rId9"/>
    <p:sldId id="258" r:id="rId10"/>
    <p:sldId id="269" r:id="rId11"/>
    <p:sldId id="268" r:id="rId12"/>
    <p:sldId id="272" r:id="rId13"/>
    <p:sldId id="263" r:id="rId14"/>
    <p:sldId id="270" r:id="rId15"/>
    <p:sldId id="271" r:id="rId16"/>
    <p:sldId id="273" r:id="rId17"/>
    <p:sldId id="274" r:id="rId18"/>
    <p:sldId id="275" r:id="rId19"/>
    <p:sldId id="278" r:id="rId20"/>
    <p:sldId id="279" r:id="rId21"/>
    <p:sldId id="280" r:id="rId22"/>
    <p:sldId id="277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7"/>
    <p:restoredTop sz="94771"/>
  </p:normalViewPr>
  <p:slideViewPr>
    <p:cSldViewPr snapToGrid="0" snapToObjects="1">
      <p:cViewPr varScale="1">
        <p:scale>
          <a:sx n="73" d="100"/>
          <a:sy n="73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5CE0-9E8B-9A47-864A-F16A375E162D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FCA7-CED9-C940-AF61-7AABAB77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FCA7-CED9-C940-AF61-7AABAB776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FCA7-CED9-C940-AF61-7AABAB776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2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5652-0F3C-BB45-8D43-41D7BA3AB9DB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87D815A-8C48-2F4A-8F2B-3F9AA0F44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68"/>
          <a:stretch/>
        </p:blipFill>
        <p:spPr>
          <a:xfrm>
            <a:off x="657706" y="1723293"/>
            <a:ext cx="10876588" cy="2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9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we come up with an efficient representation </a:t>
            </a:r>
            <a:r>
              <a:rPr lang="en-US" dirty="0"/>
              <a:t>of the population genetics for a set of individuals </a:t>
            </a:r>
            <a:r>
              <a:rPr lang="en-US" sz="2200" dirty="0"/>
              <a:t>or demes?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Given those representations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what do they tell us about the populations?</a:t>
            </a: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8778229" y="802184"/>
            <a:ext cx="28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5187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we come up with an efficient representation </a:t>
            </a:r>
            <a:r>
              <a:rPr lang="en-US" dirty="0"/>
              <a:t>of the population genetics for a set of individuals </a:t>
            </a:r>
            <a:r>
              <a:rPr lang="en-US" sz="2200" dirty="0"/>
              <a:t>or demes?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Given those representations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what do they tell us about the populations?</a:t>
            </a: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8778229" y="802184"/>
            <a:ext cx="28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8697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035798" y="750857"/>
            <a:ext cx="800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PCA for Population Genetics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5CF91-EF6E-644C-A970-FDAB1003334C}"/>
              </a:ext>
            </a:extLst>
          </p:cNvPr>
          <p:cNvSpPr/>
          <p:nvPr/>
        </p:nvSpPr>
        <p:spPr>
          <a:xfrm>
            <a:off x="3811945" y="3023783"/>
            <a:ext cx="6352422" cy="3006969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0C26D-4CDA-F24B-BFB3-898FF9EAF890}"/>
              </a:ext>
            </a:extLst>
          </p:cNvPr>
          <p:cNvSpPr txBox="1"/>
          <p:nvPr/>
        </p:nvSpPr>
        <p:spPr>
          <a:xfrm>
            <a:off x="6240391" y="4004047"/>
            <a:ext cx="227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 x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88AF7-93FE-6645-82E8-1C02432E46BF}"/>
              </a:ext>
            </a:extLst>
          </p:cNvPr>
          <p:cNvSpPr txBox="1"/>
          <p:nvPr/>
        </p:nvSpPr>
        <p:spPr>
          <a:xfrm>
            <a:off x="1365423" y="3795157"/>
            <a:ext cx="4586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individuals</a:t>
            </a:r>
          </a:p>
          <a:p>
            <a:r>
              <a:rPr lang="en-US" sz="2800" dirty="0"/>
              <a:t>N demes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462E64-885F-8B4D-B0A5-4A3EDF370074}"/>
              </a:ext>
            </a:extLst>
          </p:cNvPr>
          <p:cNvSpPr txBox="1"/>
          <p:nvPr/>
        </p:nvSpPr>
        <p:spPr>
          <a:xfrm>
            <a:off x="4292440" y="2036615"/>
            <a:ext cx="5391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 allele counts/ frequencies @ biallelic loci</a:t>
            </a:r>
          </a:p>
        </p:txBody>
      </p:sp>
    </p:spTree>
    <p:extLst>
      <p:ext uri="{BB962C8B-B14F-4D97-AF65-F5344CB8AC3E}">
        <p14:creationId xmlns:p14="http://schemas.microsoft.com/office/powerpoint/2010/main" val="2362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018213" y="827248"/>
            <a:ext cx="800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Colors, Places, and Numbers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Eigenvectors will be of dimensionality </a:t>
            </a:r>
            <a:r>
              <a:rPr lang="en-US" sz="2200" i="1" dirty="0"/>
              <a:t>n x 1, </a:t>
            </a:r>
            <a:r>
              <a:rPr lang="en-US" sz="2200" dirty="0"/>
              <a:t>offering a mapping between principal components and individuals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D0CF3-43EE-D042-AFA1-32C5E16DA608}"/>
              </a:ext>
            </a:extLst>
          </p:cNvPr>
          <p:cNvSpPr/>
          <p:nvPr/>
        </p:nvSpPr>
        <p:spPr>
          <a:xfrm rot="16200000">
            <a:off x="631490" y="4526873"/>
            <a:ext cx="2791496" cy="375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71778-BA52-694D-8F30-E34AADA73D2B}"/>
              </a:ext>
            </a:extLst>
          </p:cNvPr>
          <p:cNvSpPr txBox="1"/>
          <p:nvPr/>
        </p:nvSpPr>
        <p:spPr>
          <a:xfrm>
            <a:off x="1352282" y="2920744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Eigenvectors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DE826-8731-CA4F-BA28-25B02499E7B9}"/>
              </a:ext>
            </a:extLst>
          </p:cNvPr>
          <p:cNvSpPr txBox="1"/>
          <p:nvPr/>
        </p:nvSpPr>
        <p:spPr>
          <a:xfrm>
            <a:off x="5233116" y="2887909"/>
            <a:ext cx="142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Individuals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919E-1DD6-9B48-8718-03CF2E7476A0}"/>
              </a:ext>
            </a:extLst>
          </p:cNvPr>
          <p:cNvSpPr txBox="1"/>
          <p:nvPr/>
        </p:nvSpPr>
        <p:spPr>
          <a:xfrm>
            <a:off x="9154733" y="2643745"/>
            <a:ext cx="168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Geographic Locations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D2E49-B554-EE4C-A937-5707E38F63A5}"/>
              </a:ext>
            </a:extLst>
          </p:cNvPr>
          <p:cNvSpPr txBox="1"/>
          <p:nvPr/>
        </p:nvSpPr>
        <p:spPr>
          <a:xfrm>
            <a:off x="5233116" y="3290076"/>
            <a:ext cx="1425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</a:t>
            </a:r>
          </a:p>
          <a:p>
            <a:r>
              <a:rPr lang="en-US" dirty="0"/>
              <a:t>Ashton</a:t>
            </a:r>
          </a:p>
          <a:p>
            <a:r>
              <a:rPr lang="en-US" dirty="0"/>
              <a:t>Jessica</a:t>
            </a:r>
          </a:p>
          <a:p>
            <a:r>
              <a:rPr lang="en-US" dirty="0"/>
              <a:t>Tony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C8361-585C-E344-B2B5-F85EDD876788}"/>
              </a:ext>
            </a:extLst>
          </p:cNvPr>
          <p:cNvSpPr txBox="1"/>
          <p:nvPr/>
        </p:nvSpPr>
        <p:spPr>
          <a:xfrm>
            <a:off x="9284594" y="3290076"/>
            <a:ext cx="1425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1</a:t>
            </a:r>
          </a:p>
          <a:p>
            <a:r>
              <a:rPr lang="en-US" dirty="0"/>
              <a:t>Location 2</a:t>
            </a:r>
          </a:p>
          <a:p>
            <a:r>
              <a:rPr lang="en-US" dirty="0"/>
              <a:t>Location 3</a:t>
            </a:r>
          </a:p>
          <a:p>
            <a:r>
              <a:rPr lang="en-US" dirty="0"/>
              <a:t>Location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E8958-E33D-BC48-B0B5-A5F707A6BCA5}"/>
              </a:ext>
            </a:extLst>
          </p:cNvPr>
          <p:cNvCxnSpPr/>
          <p:nvPr/>
        </p:nvCxnSpPr>
        <p:spPr>
          <a:xfrm>
            <a:off x="2459865" y="3432220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60FB1-148F-3849-90AC-D0E447932337}"/>
              </a:ext>
            </a:extLst>
          </p:cNvPr>
          <p:cNvCxnSpPr/>
          <p:nvPr/>
        </p:nvCxnSpPr>
        <p:spPr>
          <a:xfrm>
            <a:off x="2459865" y="3761704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FD96A-83EC-6844-98B1-23278C2871B7}"/>
              </a:ext>
            </a:extLst>
          </p:cNvPr>
          <p:cNvCxnSpPr/>
          <p:nvPr/>
        </p:nvCxnSpPr>
        <p:spPr>
          <a:xfrm>
            <a:off x="2459865" y="4043753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BC6FA2-4192-0A41-B0EC-C3F03F88D91E}"/>
              </a:ext>
            </a:extLst>
          </p:cNvPr>
          <p:cNvCxnSpPr/>
          <p:nvPr/>
        </p:nvCxnSpPr>
        <p:spPr>
          <a:xfrm>
            <a:off x="2459865" y="4315496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A6C358-7D43-A84C-A528-3D2D59F99AF9}"/>
              </a:ext>
            </a:extLst>
          </p:cNvPr>
          <p:cNvCxnSpPr/>
          <p:nvPr/>
        </p:nvCxnSpPr>
        <p:spPr>
          <a:xfrm>
            <a:off x="6411532" y="3432220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E78911-7404-8D4F-895C-53AAA1F28B00}"/>
              </a:ext>
            </a:extLst>
          </p:cNvPr>
          <p:cNvCxnSpPr/>
          <p:nvPr/>
        </p:nvCxnSpPr>
        <p:spPr>
          <a:xfrm>
            <a:off x="6411532" y="3761704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4F404F-A4F4-3C4E-AF67-3BAF72383D18}"/>
              </a:ext>
            </a:extLst>
          </p:cNvPr>
          <p:cNvCxnSpPr/>
          <p:nvPr/>
        </p:nvCxnSpPr>
        <p:spPr>
          <a:xfrm>
            <a:off x="6411532" y="4043753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F789E2-3E97-8E4D-91D3-92F72E934037}"/>
              </a:ext>
            </a:extLst>
          </p:cNvPr>
          <p:cNvCxnSpPr/>
          <p:nvPr/>
        </p:nvCxnSpPr>
        <p:spPr>
          <a:xfrm>
            <a:off x="6411532" y="4315496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1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018213" y="827248"/>
            <a:ext cx="800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Colors, Places, and Numbers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Eigenvectors will be of dimensionality </a:t>
            </a:r>
            <a:r>
              <a:rPr lang="en-US" sz="2200" i="1" dirty="0"/>
              <a:t>n x 1, </a:t>
            </a:r>
            <a:r>
              <a:rPr lang="en-US" sz="2200" dirty="0"/>
              <a:t>offering a mapping between principal components and individuals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D0CF3-43EE-D042-AFA1-32C5E16DA608}"/>
              </a:ext>
            </a:extLst>
          </p:cNvPr>
          <p:cNvSpPr/>
          <p:nvPr/>
        </p:nvSpPr>
        <p:spPr>
          <a:xfrm rot="16200000">
            <a:off x="631490" y="4526873"/>
            <a:ext cx="2791496" cy="375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71778-BA52-694D-8F30-E34AADA73D2B}"/>
              </a:ext>
            </a:extLst>
          </p:cNvPr>
          <p:cNvSpPr txBox="1"/>
          <p:nvPr/>
        </p:nvSpPr>
        <p:spPr>
          <a:xfrm>
            <a:off x="1352282" y="2920744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Eigenvectors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DE826-8731-CA4F-BA28-25B02499E7B9}"/>
              </a:ext>
            </a:extLst>
          </p:cNvPr>
          <p:cNvSpPr txBox="1"/>
          <p:nvPr/>
        </p:nvSpPr>
        <p:spPr>
          <a:xfrm>
            <a:off x="5233116" y="2887909"/>
            <a:ext cx="142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Individuals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919E-1DD6-9B48-8718-03CF2E7476A0}"/>
              </a:ext>
            </a:extLst>
          </p:cNvPr>
          <p:cNvSpPr txBox="1"/>
          <p:nvPr/>
        </p:nvSpPr>
        <p:spPr>
          <a:xfrm>
            <a:off x="9154733" y="2643745"/>
            <a:ext cx="168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Geographic Locations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D2E49-B554-EE4C-A937-5707E38F63A5}"/>
              </a:ext>
            </a:extLst>
          </p:cNvPr>
          <p:cNvSpPr txBox="1"/>
          <p:nvPr/>
        </p:nvSpPr>
        <p:spPr>
          <a:xfrm>
            <a:off x="5233116" y="3290076"/>
            <a:ext cx="1425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</a:t>
            </a:r>
          </a:p>
          <a:p>
            <a:r>
              <a:rPr lang="en-US" dirty="0"/>
              <a:t>Ashton</a:t>
            </a:r>
          </a:p>
          <a:p>
            <a:r>
              <a:rPr lang="en-US" dirty="0"/>
              <a:t>Jessica</a:t>
            </a:r>
          </a:p>
          <a:p>
            <a:r>
              <a:rPr lang="en-US" dirty="0"/>
              <a:t>Tony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C8361-585C-E344-B2B5-F85EDD876788}"/>
              </a:ext>
            </a:extLst>
          </p:cNvPr>
          <p:cNvSpPr txBox="1"/>
          <p:nvPr/>
        </p:nvSpPr>
        <p:spPr>
          <a:xfrm>
            <a:off x="9284594" y="3290076"/>
            <a:ext cx="1425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1</a:t>
            </a:r>
          </a:p>
          <a:p>
            <a:r>
              <a:rPr lang="en-US" dirty="0"/>
              <a:t>Location 2</a:t>
            </a:r>
          </a:p>
          <a:p>
            <a:r>
              <a:rPr lang="en-US" dirty="0"/>
              <a:t>Location 3</a:t>
            </a:r>
          </a:p>
          <a:p>
            <a:r>
              <a:rPr lang="en-US" dirty="0"/>
              <a:t>Location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E8958-E33D-BC48-B0B5-A5F707A6BCA5}"/>
              </a:ext>
            </a:extLst>
          </p:cNvPr>
          <p:cNvCxnSpPr/>
          <p:nvPr/>
        </p:nvCxnSpPr>
        <p:spPr>
          <a:xfrm>
            <a:off x="2459865" y="3432220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60FB1-148F-3849-90AC-D0E447932337}"/>
              </a:ext>
            </a:extLst>
          </p:cNvPr>
          <p:cNvCxnSpPr/>
          <p:nvPr/>
        </p:nvCxnSpPr>
        <p:spPr>
          <a:xfrm>
            <a:off x="2459865" y="3761704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FD96A-83EC-6844-98B1-23278C2871B7}"/>
              </a:ext>
            </a:extLst>
          </p:cNvPr>
          <p:cNvCxnSpPr/>
          <p:nvPr/>
        </p:nvCxnSpPr>
        <p:spPr>
          <a:xfrm>
            <a:off x="2459865" y="4043753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BC6FA2-4192-0A41-B0EC-C3F03F88D91E}"/>
              </a:ext>
            </a:extLst>
          </p:cNvPr>
          <p:cNvCxnSpPr/>
          <p:nvPr/>
        </p:nvCxnSpPr>
        <p:spPr>
          <a:xfrm>
            <a:off x="2459865" y="4315496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A6C358-7D43-A84C-A528-3D2D59F99AF9}"/>
              </a:ext>
            </a:extLst>
          </p:cNvPr>
          <p:cNvCxnSpPr/>
          <p:nvPr/>
        </p:nvCxnSpPr>
        <p:spPr>
          <a:xfrm>
            <a:off x="6411532" y="3432220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E78911-7404-8D4F-895C-53AAA1F28B00}"/>
              </a:ext>
            </a:extLst>
          </p:cNvPr>
          <p:cNvCxnSpPr/>
          <p:nvPr/>
        </p:nvCxnSpPr>
        <p:spPr>
          <a:xfrm>
            <a:off x="6411532" y="3761704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4F404F-A4F4-3C4E-AF67-3BAF72383D18}"/>
              </a:ext>
            </a:extLst>
          </p:cNvPr>
          <p:cNvCxnSpPr/>
          <p:nvPr/>
        </p:nvCxnSpPr>
        <p:spPr>
          <a:xfrm>
            <a:off x="6411532" y="4043753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F789E2-3E97-8E4D-91D3-92F72E934037}"/>
              </a:ext>
            </a:extLst>
          </p:cNvPr>
          <p:cNvCxnSpPr/>
          <p:nvPr/>
        </p:nvCxnSpPr>
        <p:spPr>
          <a:xfrm>
            <a:off x="6411532" y="4315496"/>
            <a:ext cx="2643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B7B6D-E8F6-B945-961B-852B16CE9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58" r="427" b="-1"/>
          <a:stretch/>
        </p:blipFill>
        <p:spPr>
          <a:xfrm>
            <a:off x="6411532" y="5044402"/>
            <a:ext cx="4428186" cy="1276892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DB58BC46-575A-9943-AFA7-91217E135AE8}"/>
              </a:ext>
            </a:extLst>
          </p:cNvPr>
          <p:cNvSpPr/>
          <p:nvPr/>
        </p:nvSpPr>
        <p:spPr>
          <a:xfrm>
            <a:off x="2459865" y="2794603"/>
            <a:ext cx="6645498" cy="528146"/>
          </a:xfrm>
          <a:custGeom>
            <a:avLst/>
            <a:gdLst>
              <a:gd name="connsiteX0" fmla="*/ 0 w 6645498"/>
              <a:gd name="connsiteY0" fmla="*/ 528146 h 528146"/>
              <a:gd name="connsiteX1" fmla="*/ 3348507 w 6645498"/>
              <a:gd name="connsiteY1" fmla="*/ 112 h 528146"/>
              <a:gd name="connsiteX2" fmla="*/ 6645498 w 6645498"/>
              <a:gd name="connsiteY2" fmla="*/ 476631 h 528146"/>
              <a:gd name="connsiteX3" fmla="*/ 6645498 w 6645498"/>
              <a:gd name="connsiteY3" fmla="*/ 476631 h 5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498" h="528146">
                <a:moveTo>
                  <a:pt x="0" y="528146"/>
                </a:moveTo>
                <a:cubicBezTo>
                  <a:pt x="1120462" y="268422"/>
                  <a:pt x="2240924" y="8698"/>
                  <a:pt x="3348507" y="112"/>
                </a:cubicBezTo>
                <a:cubicBezTo>
                  <a:pt x="4456090" y="-8474"/>
                  <a:pt x="6645498" y="476631"/>
                  <a:pt x="6645498" y="476631"/>
                </a:cubicBezTo>
                <a:lnTo>
                  <a:pt x="6645498" y="476631"/>
                </a:lnTo>
              </a:path>
            </a:pathLst>
          </a:cu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7191669" y="495064"/>
            <a:ext cx="4718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 Observation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70" y="1904333"/>
            <a:ext cx="4183431" cy="4355790"/>
          </a:xfrm>
        </p:spPr>
        <p:txBody>
          <a:bodyPr>
            <a:normAutofit/>
          </a:bodyPr>
          <a:lstStyle/>
          <a:p>
            <a:r>
              <a:rPr lang="en-US" sz="2800" dirty="0"/>
              <a:t>PC maps show that PC values vary in interesting ways across space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9417FF-9942-C340-B79C-7AADE034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15" y="1563444"/>
            <a:ext cx="373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7191669" y="495064"/>
            <a:ext cx="4718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 Explanation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70" y="1904333"/>
            <a:ext cx="5900422" cy="43557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PC maps show that PC values vary in interesting ways across space</a:t>
            </a:r>
          </a:p>
          <a:p>
            <a:r>
              <a:rPr lang="en-US" sz="2800" dirty="0"/>
              <a:t>Cavalli-Sforza: these patterns correspond to migration events</a:t>
            </a:r>
          </a:p>
          <a:p>
            <a:pPr lvl="1"/>
            <a:r>
              <a:rPr lang="en-US" sz="2600" dirty="0"/>
              <a:t>Potential explanation for how farming technologies spread across Europe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9417FF-9942-C340-B79C-7AADE034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15" y="1563444"/>
            <a:ext cx="373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1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6010225" y="495064"/>
            <a:ext cx="590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Another Explanation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70" y="1904332"/>
            <a:ext cx="5900422" cy="480261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PC maps show that PC values vary in interesting ways across space</a:t>
            </a:r>
          </a:p>
          <a:p>
            <a:r>
              <a:rPr lang="en-US" sz="2800" dirty="0">
                <a:solidFill>
                  <a:schemeClr val="bg2"/>
                </a:solidFill>
              </a:rPr>
              <a:t>Cavalli-Sforza: these patterns correspond to migration events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Potential explanation for how farming technologies spread across Europe</a:t>
            </a:r>
          </a:p>
          <a:p>
            <a:r>
              <a:rPr lang="en-US" sz="2800" dirty="0" err="1"/>
              <a:t>Novembre</a:t>
            </a:r>
            <a:r>
              <a:rPr lang="en-US" sz="2800" dirty="0"/>
              <a:t> &amp; Stephens: This arises as a mathematical artifact of spatially varying data, no migration needed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9417FF-9942-C340-B79C-7AADE034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15" y="1563444"/>
            <a:ext cx="373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5099539" y="597877"/>
            <a:ext cx="656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Method: Simulation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70" y="1904333"/>
            <a:ext cx="11272866" cy="4355790"/>
          </a:xfrm>
        </p:spPr>
        <p:txBody>
          <a:bodyPr>
            <a:normAutofit/>
          </a:bodyPr>
          <a:lstStyle/>
          <a:p>
            <a:r>
              <a:rPr lang="en-US" sz="2600" dirty="0"/>
              <a:t>Take </a:t>
            </a:r>
            <a:r>
              <a:rPr lang="en-US" sz="2600" i="1" dirty="0"/>
              <a:t>D </a:t>
            </a:r>
            <a:r>
              <a:rPr lang="en-US" sz="2600" dirty="0"/>
              <a:t>demes (units of populations), </a:t>
            </a:r>
            <a:r>
              <a:rPr lang="en-US" sz="2600" i="1" dirty="0"/>
              <a:t>2N </a:t>
            </a:r>
            <a:r>
              <a:rPr lang="en-US" sz="2600" dirty="0"/>
              <a:t>gametes each</a:t>
            </a:r>
          </a:p>
          <a:p>
            <a:r>
              <a:rPr lang="en-US" sz="2600" dirty="0"/>
              <a:t>In each generation, a proportion </a:t>
            </a:r>
            <a:r>
              <a:rPr lang="en-US" sz="2600" i="1" dirty="0"/>
              <a:t>m </a:t>
            </a:r>
            <a:r>
              <a:rPr lang="en-US" sz="2600" dirty="0"/>
              <a:t>of gametes swap places with a gamete in a </a:t>
            </a:r>
            <a:r>
              <a:rPr lang="en-US" sz="2600" b="1" dirty="0"/>
              <a:t>neighboring </a:t>
            </a:r>
            <a:r>
              <a:rPr lang="en-US" sz="2600" dirty="0"/>
              <a:t>population (neighbor structure is important) </a:t>
            </a:r>
          </a:p>
          <a:p>
            <a:pPr lvl="1"/>
            <a:r>
              <a:rPr lang="en-US" sz="2400" dirty="0"/>
              <a:t>1D neighboring structure: line</a:t>
            </a:r>
          </a:p>
          <a:p>
            <a:pPr lvl="1"/>
            <a:r>
              <a:rPr lang="en-US" sz="2400" dirty="0"/>
              <a:t>2D neighboring structure: grid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39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8413"/>
            <a:ext cx="4747846" cy="4024125"/>
          </a:xfrm>
        </p:spPr>
        <p:txBody>
          <a:bodyPr/>
          <a:lstStyle/>
          <a:p>
            <a:r>
              <a:rPr lang="en-US" dirty="0"/>
              <a:t>In a 1D neighborhood structure, covariance matrix has a “Toeplitz structure” </a:t>
            </a:r>
          </a:p>
          <a:p>
            <a:pPr lvl="1"/>
            <a:r>
              <a:rPr lang="en-US" dirty="0"/>
              <a:t>Element (</a:t>
            </a:r>
            <a:r>
              <a:rPr lang="en-US" dirty="0" err="1"/>
              <a:t>i,j</a:t>
            </a:r>
            <a:r>
              <a:rPr lang="en-US" dirty="0"/>
              <a:t>) depends only on j-</a:t>
            </a:r>
            <a:r>
              <a:rPr lang="en-US" dirty="0" err="1"/>
              <a:t>i</a:t>
            </a:r>
            <a:r>
              <a:rPr lang="en-US" dirty="0"/>
              <a:t> (distance between the two corresponding elements)</a:t>
            </a:r>
          </a:p>
        </p:txBody>
      </p:sp>
      <p:pic>
        <p:nvPicPr>
          <p:cNvPr id="6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70D8B71-6B2D-2C42-AB51-69EDC333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93" y="1714500"/>
            <a:ext cx="6015892" cy="4777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B83C8B-4E75-4745-B840-91F40B2D5604}"/>
              </a:ext>
            </a:extLst>
          </p:cNvPr>
          <p:cNvSpPr/>
          <p:nvPr/>
        </p:nvSpPr>
        <p:spPr>
          <a:xfrm>
            <a:off x="5591908" y="2218413"/>
            <a:ext cx="6277707" cy="434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635B5B48-18FC-BB45-B9F4-D498D17C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3702538"/>
            <a:ext cx="21971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92E67-2DC1-6F42-B96B-B66E3F454245}"/>
              </a:ext>
            </a:extLst>
          </p:cNvPr>
          <p:cNvSpPr txBox="1"/>
          <p:nvPr/>
        </p:nvSpPr>
        <p:spPr>
          <a:xfrm>
            <a:off x="7283450" y="6242538"/>
            <a:ext cx="17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Fig S3b)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6B79B-FE03-4747-99C0-404374ED15AC}"/>
              </a:ext>
            </a:extLst>
          </p:cNvPr>
          <p:cNvSpPr txBox="1"/>
          <p:nvPr/>
        </p:nvSpPr>
        <p:spPr>
          <a:xfrm>
            <a:off x="9715988" y="2218413"/>
            <a:ext cx="17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Fig 2a)</a:t>
            </a:r>
          </a:p>
        </p:txBody>
      </p:sp>
    </p:spTree>
    <p:extLst>
      <p:ext uri="{BB962C8B-B14F-4D97-AF65-F5344CB8AC3E}">
        <p14:creationId xmlns:p14="http://schemas.microsoft.com/office/powerpoint/2010/main" val="16634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we come up with an efficient representation </a:t>
            </a:r>
            <a:r>
              <a:rPr lang="en-US" dirty="0"/>
              <a:t>of the population genetics for a set of individuals </a:t>
            </a:r>
            <a:r>
              <a:rPr lang="en-US" sz="2200" dirty="0"/>
              <a:t>or demes?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Given those representations</a:t>
            </a:r>
            <a:r>
              <a:rPr lang="en-US" dirty="0"/>
              <a:t>, what do they tell us about the populations?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8778229" y="802184"/>
            <a:ext cx="28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5137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8413"/>
            <a:ext cx="4747846" cy="4024125"/>
          </a:xfrm>
        </p:spPr>
        <p:txBody>
          <a:bodyPr/>
          <a:lstStyle/>
          <a:p>
            <a:r>
              <a:rPr lang="en-US" dirty="0"/>
              <a:t>In a 1D neighborhood structure, covariance matrix has a “Toeplitz structure” </a:t>
            </a:r>
          </a:p>
          <a:p>
            <a:pPr lvl="1"/>
            <a:r>
              <a:rPr lang="en-US" dirty="0"/>
              <a:t>Element (</a:t>
            </a:r>
            <a:r>
              <a:rPr lang="en-US" dirty="0" err="1"/>
              <a:t>i,j</a:t>
            </a:r>
            <a:r>
              <a:rPr lang="en-US" dirty="0"/>
              <a:t>) depends only on j-</a:t>
            </a:r>
            <a:r>
              <a:rPr lang="en-US" dirty="0" err="1"/>
              <a:t>i</a:t>
            </a:r>
            <a:r>
              <a:rPr lang="en-US" dirty="0"/>
              <a:t> (distance between the two corresponding elements)</a:t>
            </a:r>
          </a:p>
          <a:p>
            <a:pPr lvl="1"/>
            <a:r>
              <a:rPr lang="en-US" dirty="0"/>
              <a:t>Eigenvectors are closely approximated by sinusoidal functions</a:t>
            </a:r>
          </a:p>
          <a:p>
            <a:pPr lvl="1"/>
            <a:r>
              <a:rPr lang="en-US" dirty="0"/>
              <a:t>Think Fourier (or Discrete Cosine) Transform</a:t>
            </a:r>
          </a:p>
          <a:p>
            <a:pPr lvl="1"/>
            <a:endParaRPr lang="en-US" dirty="0"/>
          </a:p>
        </p:txBody>
      </p:sp>
      <p:pic>
        <p:nvPicPr>
          <p:cNvPr id="6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70D8B71-6B2D-2C42-AB51-69EDC333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93" y="1714500"/>
            <a:ext cx="6015892" cy="47773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5FBCF6-D445-B046-8FB0-E513D2576081}"/>
              </a:ext>
            </a:extLst>
          </p:cNvPr>
          <p:cNvSpPr/>
          <p:nvPr/>
        </p:nvSpPr>
        <p:spPr>
          <a:xfrm>
            <a:off x="5591908" y="4589585"/>
            <a:ext cx="6277707" cy="1969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8413"/>
            <a:ext cx="4747846" cy="4446156"/>
          </a:xfrm>
        </p:spPr>
        <p:txBody>
          <a:bodyPr>
            <a:normAutofit/>
          </a:bodyPr>
          <a:lstStyle/>
          <a:p>
            <a:r>
              <a:rPr lang="en-US" dirty="0"/>
              <a:t>In a 1D neighborhood structure, covariance matrix has a “Toeplitz structure” </a:t>
            </a:r>
          </a:p>
          <a:p>
            <a:pPr lvl="1"/>
            <a:r>
              <a:rPr lang="en-US" dirty="0"/>
              <a:t>Element (</a:t>
            </a:r>
            <a:r>
              <a:rPr lang="en-US" dirty="0" err="1"/>
              <a:t>i,j</a:t>
            </a:r>
            <a:r>
              <a:rPr lang="en-US" dirty="0"/>
              <a:t>) depends only on j-</a:t>
            </a:r>
            <a:r>
              <a:rPr lang="en-US" dirty="0" err="1"/>
              <a:t>i</a:t>
            </a:r>
            <a:r>
              <a:rPr lang="en-US" dirty="0"/>
              <a:t> (distance between the two corresponding elements)</a:t>
            </a:r>
          </a:p>
          <a:p>
            <a:pPr lvl="1"/>
            <a:r>
              <a:rPr lang="en-US" dirty="0"/>
              <a:t>Eigenvectors are closely approximated by sinusoidal functions</a:t>
            </a:r>
          </a:p>
          <a:p>
            <a:pPr lvl="1"/>
            <a:r>
              <a:rPr lang="en-US" dirty="0"/>
              <a:t>Think Fourier (or Discrete Cosine) Transform</a:t>
            </a:r>
          </a:p>
          <a:p>
            <a:pPr lvl="1"/>
            <a:r>
              <a:rPr lang="en-US" dirty="0"/>
              <a:t>PC biplots produce Lissajous curves, particularly a “horseshoe pattern”</a:t>
            </a:r>
          </a:p>
          <a:p>
            <a:pPr lvl="1"/>
            <a:endParaRPr lang="en-US" dirty="0"/>
          </a:p>
        </p:txBody>
      </p:sp>
      <p:pic>
        <p:nvPicPr>
          <p:cNvPr id="6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70D8B71-6B2D-2C42-AB51-69EDC333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93" y="1714500"/>
            <a:ext cx="6015892" cy="47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5249008" y="513827"/>
            <a:ext cx="6822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When would 1D arise?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A85549-E348-784B-BCA3-1983D64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70" y="2297740"/>
            <a:ext cx="5478392" cy="4355790"/>
          </a:xfrm>
        </p:spPr>
        <p:txBody>
          <a:bodyPr>
            <a:normAutofit/>
          </a:bodyPr>
          <a:lstStyle/>
          <a:p>
            <a:r>
              <a:rPr lang="en-US" sz="2600" dirty="0"/>
              <a:t>Time-series data in a uniform environment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E283D-F9B3-F346-8DE9-95988943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8" y="3948430"/>
            <a:ext cx="6515100" cy="27051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75DE59-700F-3D4F-8C24-03826BF7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62" y="1510926"/>
            <a:ext cx="4923107" cy="204409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2E2E17A-DF2A-C740-B310-5E6C741B4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423" y="4167401"/>
            <a:ext cx="2611315" cy="23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8123"/>
            <a:ext cx="4747846" cy="4976446"/>
          </a:xfrm>
        </p:spPr>
        <p:txBody>
          <a:bodyPr>
            <a:normAutofit/>
          </a:bodyPr>
          <a:lstStyle/>
          <a:p>
            <a:r>
              <a:rPr lang="en-US" dirty="0"/>
              <a:t>Take a 2D grid neighborhood structure</a:t>
            </a:r>
          </a:p>
          <a:p>
            <a:pPr lvl="1"/>
            <a:r>
              <a:rPr lang="en-US" dirty="0"/>
              <a:t>Covariance matrix has “block Toeplitz with Toeplitz blocks” structure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0919A6-A804-9046-8EAC-63CC0329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95" y="2412790"/>
            <a:ext cx="3398227" cy="3829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EBAFB-A8CD-2248-B52B-015CD08EC2BC}"/>
              </a:ext>
            </a:extLst>
          </p:cNvPr>
          <p:cNvSpPr txBox="1"/>
          <p:nvPr/>
        </p:nvSpPr>
        <p:spPr>
          <a:xfrm>
            <a:off x="7780702" y="6242538"/>
            <a:ext cx="17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Fig S3b)</a:t>
            </a:r>
          </a:p>
        </p:txBody>
      </p:sp>
    </p:spTree>
    <p:extLst>
      <p:ext uri="{BB962C8B-B14F-4D97-AF65-F5344CB8AC3E}">
        <p14:creationId xmlns:p14="http://schemas.microsoft.com/office/powerpoint/2010/main" val="68495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8123"/>
            <a:ext cx="4747846" cy="4976446"/>
          </a:xfrm>
        </p:spPr>
        <p:txBody>
          <a:bodyPr>
            <a:normAutofit/>
          </a:bodyPr>
          <a:lstStyle/>
          <a:p>
            <a:r>
              <a:rPr lang="en-US" dirty="0"/>
              <a:t>Take a 2D grid neighborhood structure</a:t>
            </a:r>
          </a:p>
          <a:p>
            <a:pPr lvl="1"/>
            <a:r>
              <a:rPr lang="en-US" dirty="0"/>
              <a:t>Covariance matrix has “block Toeplitz with Toeplitz blocks” structure</a:t>
            </a:r>
          </a:p>
          <a:p>
            <a:pPr lvl="1"/>
            <a:r>
              <a:rPr lang="en-US" dirty="0"/>
              <a:t>PC’s one and two are orthogonal gradients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EBAFB-A8CD-2248-B52B-015CD08EC2BC}"/>
              </a:ext>
            </a:extLst>
          </p:cNvPr>
          <p:cNvSpPr txBox="1"/>
          <p:nvPr/>
        </p:nvSpPr>
        <p:spPr>
          <a:xfrm>
            <a:off x="7780702" y="6242538"/>
            <a:ext cx="17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Fig 1)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2481B-C5F6-BC4D-8A0F-B4581D18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02" y="1850292"/>
            <a:ext cx="1475153" cy="4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2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325815" y="615462"/>
            <a:ext cx="770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2D Neighborhood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8123"/>
            <a:ext cx="4747846" cy="4976446"/>
          </a:xfrm>
        </p:spPr>
        <p:txBody>
          <a:bodyPr>
            <a:normAutofit/>
          </a:bodyPr>
          <a:lstStyle/>
          <a:p>
            <a:r>
              <a:rPr lang="en-US" dirty="0"/>
              <a:t>Take a 2D grid neighborhood structure</a:t>
            </a:r>
          </a:p>
          <a:p>
            <a:pPr lvl="1"/>
            <a:r>
              <a:rPr lang="en-US" dirty="0"/>
              <a:t>Covariance matrix has “block Toeplitz with Toeplitz blocks” structure</a:t>
            </a:r>
          </a:p>
          <a:p>
            <a:pPr lvl="1"/>
            <a:r>
              <a:rPr lang="en-US" dirty="0"/>
              <a:t>PC’s one and two are orthogonal gradients</a:t>
            </a:r>
          </a:p>
          <a:p>
            <a:pPr lvl="1"/>
            <a:r>
              <a:rPr lang="en-US" dirty="0"/>
              <a:t>PC’s three and four are saddle and mound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EBAFB-A8CD-2248-B52B-015CD08EC2BC}"/>
              </a:ext>
            </a:extLst>
          </p:cNvPr>
          <p:cNvSpPr txBox="1"/>
          <p:nvPr/>
        </p:nvSpPr>
        <p:spPr>
          <a:xfrm>
            <a:off x="7780702" y="6242538"/>
            <a:ext cx="17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Fig 1)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9EC5068-A3EE-5B42-935D-2B6C277D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02" y="1688123"/>
            <a:ext cx="1473688" cy="42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5281976" y="603954"/>
            <a:ext cx="647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When would 2D arise?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DAE1-71BB-2542-A477-807F63D4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8123"/>
            <a:ext cx="4747846" cy="4976446"/>
          </a:xfrm>
        </p:spPr>
        <p:txBody>
          <a:bodyPr>
            <a:normAutofit/>
          </a:bodyPr>
          <a:lstStyle/>
          <a:p>
            <a:r>
              <a:rPr lang="en-US" dirty="0"/>
              <a:t>On Earth!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FBE284-F8E5-C547-AE76-7345C0E7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70" y="1373395"/>
            <a:ext cx="5536221" cy="52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we come up with an efficient representation </a:t>
            </a:r>
            <a:r>
              <a:rPr lang="en-US" dirty="0"/>
              <a:t>of the population genetics for a set of individuals </a:t>
            </a:r>
            <a:r>
              <a:rPr lang="en-US" sz="2200" dirty="0"/>
              <a:t>or demes?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Given those representations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what do they tell us about the populations?</a:t>
            </a: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8778229" y="802184"/>
            <a:ext cx="28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500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1691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we come up with an efficient representation </a:t>
            </a:r>
            <a:r>
              <a:rPr lang="en-US" dirty="0"/>
              <a:t>of the population genetics for a set of individuals </a:t>
            </a:r>
            <a:r>
              <a:rPr lang="en-US" sz="2200" dirty="0"/>
              <a:t>or demes?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Given those representations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what do they tell us about the populations?</a:t>
            </a:r>
            <a:endParaRPr lang="en-US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8778229" y="802184"/>
            <a:ext cx="28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0E0D5-04BD-B245-92DD-E305800B5DEC}"/>
              </a:ext>
            </a:extLst>
          </p:cNvPr>
          <p:cNvSpPr txBox="1"/>
          <p:nvPr/>
        </p:nvSpPr>
        <p:spPr>
          <a:xfrm>
            <a:off x="4288664" y="4043753"/>
            <a:ext cx="66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82536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3181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i="1" dirty="0"/>
              <a:t>Given:</a:t>
            </a:r>
          </a:p>
          <a:p>
            <a:pPr lvl="1"/>
            <a:r>
              <a:rPr lang="en-US" sz="2200" i="1" dirty="0"/>
              <a:t>N</a:t>
            </a:r>
            <a:r>
              <a:rPr lang="en-US" sz="2200" dirty="0"/>
              <a:t> individuals</a:t>
            </a:r>
          </a:p>
          <a:p>
            <a:pPr lvl="1"/>
            <a:r>
              <a:rPr lang="en-US" sz="2200" i="1" dirty="0"/>
              <a:t>M </a:t>
            </a:r>
            <a:r>
              <a:rPr lang="en-US" sz="2200" dirty="0"/>
              <a:t>features describing each individual (</a:t>
            </a:r>
            <a:r>
              <a:rPr lang="en-US" sz="2200" i="1" dirty="0"/>
              <a:t>M </a:t>
            </a:r>
            <a:r>
              <a:rPr lang="en-US" sz="2200" dirty="0"/>
              <a:t>large)</a:t>
            </a:r>
          </a:p>
          <a:p>
            <a:r>
              <a:rPr lang="en-US" sz="2400" i="1" dirty="0"/>
              <a:t>Find:</a:t>
            </a:r>
            <a:endParaRPr lang="en-US" sz="2400" dirty="0"/>
          </a:p>
          <a:p>
            <a:pPr lvl="1"/>
            <a:r>
              <a:rPr lang="en-US" sz="2200" dirty="0"/>
              <a:t>An efficient representation of each individual using only </a:t>
            </a:r>
            <a:r>
              <a:rPr lang="en-US" sz="2200" i="1" dirty="0"/>
              <a:t>K </a:t>
            </a:r>
            <a:r>
              <a:rPr lang="en-US" sz="2200" dirty="0"/>
              <a:t>features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8356-C2B2-AA47-B0A5-5CFCFE42E56C}"/>
              </a:ext>
            </a:extLst>
          </p:cNvPr>
          <p:cNvSpPr/>
          <p:nvPr/>
        </p:nvSpPr>
        <p:spPr>
          <a:xfrm>
            <a:off x="3625283" y="4145516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F96CE-AD08-7D45-9053-1A11BEE35F25}"/>
              </a:ext>
            </a:extLst>
          </p:cNvPr>
          <p:cNvSpPr/>
          <p:nvPr/>
        </p:nvSpPr>
        <p:spPr>
          <a:xfrm>
            <a:off x="1844915" y="4667336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4DF59-BE83-B74C-BA35-3F86372506C6}"/>
              </a:ext>
            </a:extLst>
          </p:cNvPr>
          <p:cNvSpPr txBox="1"/>
          <p:nvPr/>
        </p:nvSpPr>
        <p:spPr>
          <a:xfrm>
            <a:off x="2563839" y="4771427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4678732" y="802184"/>
            <a:ext cx="709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Basics of PCA: Motivation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3069C-9D6F-9743-AB09-CCCA5F8021CD}"/>
              </a:ext>
            </a:extLst>
          </p:cNvPr>
          <p:cNvSpPr txBox="1"/>
          <p:nvPr/>
        </p:nvSpPr>
        <p:spPr>
          <a:xfrm>
            <a:off x="4484422" y="5144782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2CDE4-A41C-B246-B822-3574DA92BF08}"/>
              </a:ext>
            </a:extLst>
          </p:cNvPr>
          <p:cNvSpPr/>
          <p:nvPr/>
        </p:nvSpPr>
        <p:spPr>
          <a:xfrm>
            <a:off x="3625285" y="4484798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9C676-7DBF-A649-880E-B6BD80E92683}"/>
              </a:ext>
            </a:extLst>
          </p:cNvPr>
          <p:cNvSpPr/>
          <p:nvPr/>
        </p:nvSpPr>
        <p:spPr>
          <a:xfrm>
            <a:off x="3625285" y="4824080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0421B2-7E13-CF41-96D8-9C73C7B58A6D}"/>
              </a:ext>
            </a:extLst>
          </p:cNvPr>
          <p:cNvSpPr/>
          <p:nvPr/>
        </p:nvSpPr>
        <p:spPr>
          <a:xfrm>
            <a:off x="3625283" y="5163362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3D90B-774A-3543-A0FA-6E66F60ED7C7}"/>
              </a:ext>
            </a:extLst>
          </p:cNvPr>
          <p:cNvSpPr/>
          <p:nvPr/>
        </p:nvSpPr>
        <p:spPr>
          <a:xfrm>
            <a:off x="3625283" y="5502644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2265B8-2C6E-A748-9FF6-70797D142069}"/>
              </a:ext>
            </a:extLst>
          </p:cNvPr>
          <p:cNvSpPr/>
          <p:nvPr/>
        </p:nvSpPr>
        <p:spPr>
          <a:xfrm>
            <a:off x="3633777" y="5850462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579CC-DDF2-B44A-AE33-A29F040A2BFE}"/>
              </a:ext>
            </a:extLst>
          </p:cNvPr>
          <p:cNvSpPr/>
          <p:nvPr/>
        </p:nvSpPr>
        <p:spPr>
          <a:xfrm>
            <a:off x="3633777" y="6196964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E8E4F5A-5182-8149-8983-0ADC5F5E46A0}"/>
              </a:ext>
            </a:extLst>
          </p:cNvPr>
          <p:cNvSpPr/>
          <p:nvPr/>
        </p:nvSpPr>
        <p:spPr>
          <a:xfrm>
            <a:off x="4155333" y="4156806"/>
            <a:ext cx="329089" cy="23590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991C80-EBBE-DF40-B966-BA6E6004D9F2}"/>
              </a:ext>
            </a:extLst>
          </p:cNvPr>
          <p:cNvSpPr txBox="1"/>
          <p:nvPr/>
        </p:nvSpPr>
        <p:spPr>
          <a:xfrm>
            <a:off x="3625283" y="4072401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F234FF-D6CE-B24A-801A-9213A9ABF040}"/>
              </a:ext>
            </a:extLst>
          </p:cNvPr>
          <p:cNvSpPr txBox="1"/>
          <p:nvPr/>
        </p:nvSpPr>
        <p:spPr>
          <a:xfrm>
            <a:off x="3589781" y="6142227"/>
            <a:ext cx="61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0C05FC-B167-124C-982E-3EFE5E21D0B1}"/>
              </a:ext>
            </a:extLst>
          </p:cNvPr>
          <p:cNvSpPr/>
          <p:nvPr/>
        </p:nvSpPr>
        <p:spPr>
          <a:xfrm>
            <a:off x="1845607" y="5107290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35336-C92A-C64A-907E-C365E4C4B836}"/>
              </a:ext>
            </a:extLst>
          </p:cNvPr>
          <p:cNvSpPr/>
          <p:nvPr/>
        </p:nvSpPr>
        <p:spPr>
          <a:xfrm>
            <a:off x="1845607" y="5549101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1EE71D-78EC-084E-8EA6-72349E9ABA56}"/>
              </a:ext>
            </a:extLst>
          </p:cNvPr>
          <p:cNvSpPr txBox="1"/>
          <p:nvPr/>
        </p:nvSpPr>
        <p:spPr>
          <a:xfrm>
            <a:off x="1810925" y="4600486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7355C2BB-7C7B-704F-AC0B-2A55568C069B}"/>
              </a:ext>
            </a:extLst>
          </p:cNvPr>
          <p:cNvSpPr/>
          <p:nvPr/>
        </p:nvSpPr>
        <p:spPr>
          <a:xfrm rot="10800000">
            <a:off x="1428371" y="4606896"/>
            <a:ext cx="234420" cy="1277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DFD8CD-0CAC-BB4E-8D54-14974B9498F2}"/>
              </a:ext>
            </a:extLst>
          </p:cNvPr>
          <p:cNvSpPr txBox="1"/>
          <p:nvPr/>
        </p:nvSpPr>
        <p:spPr>
          <a:xfrm>
            <a:off x="1071840" y="5060062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E0545D-3491-CE40-89D9-D6ED2114CA6B}"/>
              </a:ext>
            </a:extLst>
          </p:cNvPr>
          <p:cNvSpPr txBox="1"/>
          <p:nvPr/>
        </p:nvSpPr>
        <p:spPr>
          <a:xfrm>
            <a:off x="1805370" y="5482364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2F89F-E8A0-9449-8920-BBA7D3981186}"/>
              </a:ext>
            </a:extLst>
          </p:cNvPr>
          <p:cNvSpPr txBox="1"/>
          <p:nvPr/>
        </p:nvSpPr>
        <p:spPr>
          <a:xfrm>
            <a:off x="1285979" y="3941178"/>
            <a:ext cx="190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Individual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CACCAE-229C-9342-9F63-E682BD05FF37}"/>
              </a:ext>
            </a:extLst>
          </p:cNvPr>
          <p:cNvSpPr txBox="1"/>
          <p:nvPr/>
        </p:nvSpPr>
        <p:spPr>
          <a:xfrm>
            <a:off x="6823726" y="3972140"/>
            <a:ext cx="21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Individuals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C14ADC-F0DF-B444-8841-69DD64F81EEE}"/>
              </a:ext>
            </a:extLst>
          </p:cNvPr>
          <p:cNvSpPr/>
          <p:nvPr/>
        </p:nvSpPr>
        <p:spPr>
          <a:xfrm rot="16200000">
            <a:off x="6049470" y="4984498"/>
            <a:ext cx="1620655" cy="91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BF20E-2077-284F-B6CD-9D38DFE45848}"/>
              </a:ext>
            </a:extLst>
          </p:cNvPr>
          <p:cNvSpPr txBox="1"/>
          <p:nvPr/>
        </p:nvSpPr>
        <p:spPr>
          <a:xfrm>
            <a:off x="7722704" y="4969818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B07DD4-FCAD-2647-898E-7EC514252516}"/>
              </a:ext>
            </a:extLst>
          </p:cNvPr>
          <p:cNvSpPr/>
          <p:nvPr/>
        </p:nvSpPr>
        <p:spPr>
          <a:xfrm>
            <a:off x="8748785" y="4621964"/>
            <a:ext cx="2533108" cy="1632026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E3464-B49E-3C49-8FE3-03A6C20621B9}"/>
              </a:ext>
            </a:extLst>
          </p:cNvPr>
          <p:cNvSpPr txBox="1"/>
          <p:nvPr/>
        </p:nvSpPr>
        <p:spPr>
          <a:xfrm>
            <a:off x="6453456" y="5233092"/>
            <a:ext cx="7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DFE44-4FA0-6145-9266-E27928E6A0A2}"/>
              </a:ext>
            </a:extLst>
          </p:cNvPr>
          <p:cNvSpPr txBox="1"/>
          <p:nvPr/>
        </p:nvSpPr>
        <p:spPr>
          <a:xfrm>
            <a:off x="9616741" y="5217411"/>
            <a:ext cx="90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M</a:t>
            </a:r>
          </a:p>
        </p:txBody>
      </p:sp>
    </p:spTree>
    <p:extLst>
      <p:ext uri="{BB962C8B-B14F-4D97-AF65-F5344CB8AC3E}">
        <p14:creationId xmlns:p14="http://schemas.microsoft.com/office/powerpoint/2010/main" val="191903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4149"/>
            <a:ext cx="10820400" cy="4086603"/>
          </a:xfrm>
        </p:spPr>
        <p:txBody>
          <a:bodyPr>
            <a:normAutofit/>
          </a:bodyPr>
          <a:lstStyle/>
          <a:p>
            <a:r>
              <a:rPr lang="en-US" sz="2400" dirty="0"/>
              <a:t>When picking our original </a:t>
            </a:r>
            <a:r>
              <a:rPr lang="en-US" sz="2400" i="1" dirty="0"/>
              <a:t>M </a:t>
            </a:r>
            <a:r>
              <a:rPr lang="en-US" sz="2400" dirty="0"/>
              <a:t>features, we were limited to what data we could directly collect (not the case with our new </a:t>
            </a:r>
            <a:r>
              <a:rPr lang="en-US" sz="2400" i="1" dirty="0"/>
              <a:t>K </a:t>
            </a:r>
            <a:r>
              <a:rPr lang="en-US" sz="2400" dirty="0"/>
              <a:t>features) </a:t>
            </a:r>
          </a:p>
          <a:p>
            <a:r>
              <a:rPr lang="en-US" sz="2400" dirty="0"/>
              <a:t>The problem can be framed as defining a new basis, one that maps our </a:t>
            </a:r>
            <a:r>
              <a:rPr lang="en-US" sz="2400" i="1" dirty="0"/>
              <a:t>M</a:t>
            </a:r>
            <a:r>
              <a:rPr lang="en-US" sz="2400" dirty="0"/>
              <a:t>-feature definition to a maximally informative </a:t>
            </a:r>
            <a:r>
              <a:rPr lang="en-US" sz="2400" i="1" dirty="0"/>
              <a:t>K</a:t>
            </a:r>
            <a:r>
              <a:rPr lang="en-US" sz="2400" dirty="0"/>
              <a:t>-feature definition of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4997003" y="827248"/>
            <a:ext cx="702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Basics of PCA: Motivation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7EE90F4-3EF9-7448-8512-4577421F555D}"/>
              </a:ext>
            </a:extLst>
          </p:cNvPr>
          <p:cNvSpPr/>
          <p:nvPr/>
        </p:nvSpPr>
        <p:spPr>
          <a:xfrm rot="16200000">
            <a:off x="4799941" y="4761260"/>
            <a:ext cx="1620655" cy="91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C23435-A062-0E46-93C2-37BF77469A34}"/>
              </a:ext>
            </a:extLst>
          </p:cNvPr>
          <p:cNvSpPr txBox="1"/>
          <p:nvPr/>
        </p:nvSpPr>
        <p:spPr>
          <a:xfrm>
            <a:off x="4118226" y="4779021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C4C15-B20C-194A-8B62-CD1A54DE7D36}"/>
              </a:ext>
            </a:extLst>
          </p:cNvPr>
          <p:cNvSpPr/>
          <p:nvPr/>
        </p:nvSpPr>
        <p:spPr>
          <a:xfrm>
            <a:off x="1186920" y="4398726"/>
            <a:ext cx="2533108" cy="1632026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AA6C8B-FB42-804A-B43E-2D883CA1764E}"/>
              </a:ext>
            </a:extLst>
          </p:cNvPr>
          <p:cNvSpPr txBox="1"/>
          <p:nvPr/>
        </p:nvSpPr>
        <p:spPr>
          <a:xfrm>
            <a:off x="5271130" y="5009854"/>
            <a:ext cx="7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6ED122-2690-1440-903E-B8C5CDA56D1F}"/>
              </a:ext>
            </a:extLst>
          </p:cNvPr>
          <p:cNvSpPr txBox="1"/>
          <p:nvPr/>
        </p:nvSpPr>
        <p:spPr>
          <a:xfrm>
            <a:off x="2000825" y="5009854"/>
            <a:ext cx="90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6997CAC-8AE6-3C48-B865-C270C6AE29DF}"/>
              </a:ext>
            </a:extLst>
          </p:cNvPr>
          <p:cNvSpPr/>
          <p:nvPr/>
        </p:nvSpPr>
        <p:spPr>
          <a:xfrm rot="5400000">
            <a:off x="7024676" y="3755771"/>
            <a:ext cx="804341" cy="2090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3501C-43C9-774F-98AA-CA993EF36B93}"/>
              </a:ext>
            </a:extLst>
          </p:cNvPr>
          <p:cNvSpPr txBox="1"/>
          <p:nvPr/>
        </p:nvSpPr>
        <p:spPr>
          <a:xfrm>
            <a:off x="6486562" y="4640522"/>
            <a:ext cx="20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Basis (</a:t>
            </a:r>
            <a:r>
              <a:rPr lang="en-US" i="1" dirty="0" err="1"/>
              <a:t>KxM</a:t>
            </a:r>
            <a:r>
              <a:rPr lang="en-US" i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5320-471A-B241-AA5B-EDC323D9E9A2}"/>
              </a:ext>
            </a:extLst>
          </p:cNvPr>
          <p:cNvSpPr txBox="1"/>
          <p:nvPr/>
        </p:nvSpPr>
        <p:spPr>
          <a:xfrm rot="794035">
            <a:off x="7500509" y="4040764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 FOR THIS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3B36EB-5B9D-FE47-B06D-2C7158243FF0}"/>
              </a:ext>
            </a:extLst>
          </p:cNvPr>
          <p:cNvCxnSpPr/>
          <p:nvPr/>
        </p:nvCxnSpPr>
        <p:spPr>
          <a:xfrm>
            <a:off x="8976575" y="4621894"/>
            <a:ext cx="0" cy="3879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2D265-9527-6648-A3E8-7B5931389AF0}"/>
              </a:ext>
            </a:extLst>
          </p:cNvPr>
          <p:cNvCxnSpPr>
            <a:cxnSpLocks/>
          </p:cNvCxnSpPr>
          <p:nvPr/>
        </p:nvCxnSpPr>
        <p:spPr>
          <a:xfrm flipH="1">
            <a:off x="8509769" y="5009854"/>
            <a:ext cx="4668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3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4150"/>
            <a:ext cx="10820400" cy="953596"/>
          </a:xfrm>
        </p:spPr>
        <p:txBody>
          <a:bodyPr>
            <a:normAutofit/>
          </a:bodyPr>
          <a:lstStyle/>
          <a:p>
            <a:r>
              <a:rPr lang="en-US" sz="2400" dirty="0"/>
              <a:t>We will pick a basis that enables us to eliminate as much uncertainty as possible with each consecutive feature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4997003" y="827248"/>
            <a:ext cx="702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Basics of PCA: Intuition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060CB-4504-9646-B15B-2F8C7B9B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3702"/>
            <a:ext cx="2794000" cy="279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84E0C-AB80-E145-B043-B422C886816C}"/>
              </a:ext>
            </a:extLst>
          </p:cNvPr>
          <p:cNvSpPr txBox="1"/>
          <p:nvPr/>
        </p:nvSpPr>
        <p:spPr>
          <a:xfrm>
            <a:off x="940158" y="5797702"/>
            <a:ext cx="2539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by </a:t>
            </a:r>
            <a:r>
              <a:rPr lang="en-US" sz="1000" dirty="0" err="1"/>
              <a:t>Nicoguaro</a:t>
            </a:r>
            <a:r>
              <a:rPr lang="en-US" sz="1000" dirty="0"/>
              <a:t>, from Wikipedia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678885-3089-0D4D-B834-99EBFBFDB46C}"/>
              </a:ext>
            </a:extLst>
          </p:cNvPr>
          <p:cNvSpPr txBox="1">
            <a:spLocks/>
          </p:cNvSpPr>
          <p:nvPr/>
        </p:nvSpPr>
        <p:spPr>
          <a:xfrm>
            <a:off x="3608589" y="2770358"/>
            <a:ext cx="8026400" cy="29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you had one feature to describe a point, you can knock out the most uncertainty by indicating the distance along the axis of maximum variance</a:t>
            </a:r>
          </a:p>
          <a:p>
            <a:r>
              <a:rPr lang="en-US" sz="2400" dirty="0"/>
              <a:t>After that, turn to the next largest source of variance that’s orthogonal to those already included</a:t>
            </a:r>
          </a:p>
          <a:p>
            <a:r>
              <a:rPr lang="en-US" sz="2400" dirty="0"/>
              <a:t>And so on…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0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4150"/>
            <a:ext cx="10820400" cy="953596"/>
          </a:xfrm>
        </p:spPr>
        <p:txBody>
          <a:bodyPr>
            <a:normAutofit/>
          </a:bodyPr>
          <a:lstStyle/>
          <a:p>
            <a:r>
              <a:rPr lang="en-US" sz="2400" dirty="0"/>
              <a:t>It turns out that these maximally informative basis vectors are precisely the eigenvectors for the covariance matrix of the normalized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4997003" y="827248"/>
            <a:ext cx="702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Basics of PCA: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060CB-4504-9646-B15B-2F8C7B9B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3702"/>
            <a:ext cx="2794000" cy="279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84E0C-AB80-E145-B043-B422C886816C}"/>
              </a:ext>
            </a:extLst>
          </p:cNvPr>
          <p:cNvSpPr txBox="1"/>
          <p:nvPr/>
        </p:nvSpPr>
        <p:spPr>
          <a:xfrm>
            <a:off x="940158" y="5797702"/>
            <a:ext cx="2539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by </a:t>
            </a:r>
            <a:r>
              <a:rPr lang="en-US" sz="1000" dirty="0" err="1"/>
              <a:t>Nicoguaro</a:t>
            </a:r>
            <a:r>
              <a:rPr lang="en-US" sz="1000" dirty="0"/>
              <a:t>, from Wikipedia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6678885-3089-0D4D-B834-99EBFBFDB4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6136" y="3003702"/>
                <a:ext cx="8026400" cy="2921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G = data</a:t>
                </a:r>
              </a:p>
              <a:p>
                <a:pPr marL="0" indent="0">
                  <a:buNone/>
                </a:pPr>
                <a:r>
                  <a:rPr lang="en-US" sz="2400" dirty="0"/>
                  <a:t>M = normalized data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X = covariance matrix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Eigendecomposition</a:t>
                </a:r>
                <a:r>
                  <a:rPr lang="en-US" sz="2400" dirty="0"/>
                  <a:t> of 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Our super useful new basis = U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6678885-3089-0D4D-B834-99EBFBFDB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36" y="3003702"/>
                <a:ext cx="8026400" cy="2921388"/>
              </a:xfrm>
              <a:prstGeom prst="rect">
                <a:avLst/>
              </a:prstGeom>
              <a:blipFill>
                <a:blip r:embed="rId4"/>
                <a:stretch>
                  <a:fillRect l="-110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06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6749340-14B1-5246-B9A1-1DD0055FEF71}"/>
              </a:ext>
            </a:extLst>
          </p:cNvPr>
          <p:cNvSpPr txBox="1"/>
          <p:nvPr/>
        </p:nvSpPr>
        <p:spPr>
          <a:xfrm>
            <a:off x="4018213" y="827248"/>
            <a:ext cx="800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PCA for Population Genetics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0825D-9F04-A342-8F52-7173E50C91B8}"/>
              </a:ext>
            </a:extLst>
          </p:cNvPr>
          <p:cNvSpPr/>
          <p:nvPr/>
        </p:nvSpPr>
        <p:spPr>
          <a:xfrm rot="16200000">
            <a:off x="5894645" y="3791534"/>
            <a:ext cx="1620655" cy="91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DBA45-07CB-9443-A734-F247A41B87E9}"/>
              </a:ext>
            </a:extLst>
          </p:cNvPr>
          <p:cNvSpPr txBox="1"/>
          <p:nvPr/>
        </p:nvSpPr>
        <p:spPr>
          <a:xfrm>
            <a:off x="5212930" y="3809295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5CF91-EF6E-644C-A970-FDAB1003334C}"/>
              </a:ext>
            </a:extLst>
          </p:cNvPr>
          <p:cNvSpPr/>
          <p:nvPr/>
        </p:nvSpPr>
        <p:spPr>
          <a:xfrm>
            <a:off x="2281624" y="3429000"/>
            <a:ext cx="2533108" cy="1632026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27BC8-4787-4944-A07E-E2CFCD927834}"/>
              </a:ext>
            </a:extLst>
          </p:cNvPr>
          <p:cNvSpPr txBox="1"/>
          <p:nvPr/>
        </p:nvSpPr>
        <p:spPr>
          <a:xfrm>
            <a:off x="6365834" y="4040128"/>
            <a:ext cx="7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0C26D-4CDA-F24B-BFB3-898FF9EAF890}"/>
              </a:ext>
            </a:extLst>
          </p:cNvPr>
          <p:cNvSpPr txBox="1"/>
          <p:nvPr/>
        </p:nvSpPr>
        <p:spPr>
          <a:xfrm>
            <a:off x="3095529" y="4040128"/>
            <a:ext cx="90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x 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2C6BC9-87BC-D844-BCAB-F5621BB17952}"/>
              </a:ext>
            </a:extLst>
          </p:cNvPr>
          <p:cNvSpPr/>
          <p:nvPr/>
        </p:nvSpPr>
        <p:spPr>
          <a:xfrm rot="5400000">
            <a:off x="8119380" y="2786045"/>
            <a:ext cx="804341" cy="2090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88AF7-93FE-6645-82E8-1C02432E46BF}"/>
              </a:ext>
            </a:extLst>
          </p:cNvPr>
          <p:cNvSpPr txBox="1"/>
          <p:nvPr/>
        </p:nvSpPr>
        <p:spPr>
          <a:xfrm>
            <a:off x="750053" y="392184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individuals</a:t>
            </a:r>
          </a:p>
          <a:p>
            <a:r>
              <a:rPr lang="en-US" dirty="0"/>
              <a:t>N demes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462E64-885F-8B4D-B0A5-4A3EDF370074}"/>
              </a:ext>
            </a:extLst>
          </p:cNvPr>
          <p:cNvSpPr txBox="1"/>
          <p:nvPr/>
        </p:nvSpPr>
        <p:spPr>
          <a:xfrm>
            <a:off x="2609092" y="2742231"/>
            <a:ext cx="187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allele counts @ biallelic loci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0F398-B91C-9E4D-8055-F1538A470C2A}"/>
              </a:ext>
            </a:extLst>
          </p:cNvPr>
          <p:cNvSpPr txBox="1"/>
          <p:nvPr/>
        </p:nvSpPr>
        <p:spPr>
          <a:xfrm>
            <a:off x="8085596" y="3646505"/>
            <a:ext cx="7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 x 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1892C-2CE5-B84C-B6C4-8BE16B978049}"/>
              </a:ext>
            </a:extLst>
          </p:cNvPr>
          <p:cNvSpPr txBox="1"/>
          <p:nvPr/>
        </p:nvSpPr>
        <p:spPr>
          <a:xfrm>
            <a:off x="5765887" y="5337618"/>
            <a:ext cx="18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7F115-EC11-3E49-B67D-377DC9453D37}"/>
              </a:ext>
            </a:extLst>
          </p:cNvPr>
          <p:cNvSpPr txBox="1"/>
          <p:nvPr/>
        </p:nvSpPr>
        <p:spPr>
          <a:xfrm>
            <a:off x="7600542" y="4292429"/>
            <a:ext cx="19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Loadings Matrix</a:t>
            </a:r>
          </a:p>
        </p:txBody>
      </p:sp>
    </p:spTree>
    <p:extLst>
      <p:ext uri="{BB962C8B-B14F-4D97-AF65-F5344CB8AC3E}">
        <p14:creationId xmlns:p14="http://schemas.microsoft.com/office/powerpoint/2010/main" val="12923463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{BBBC5AAC-21CB-034E-8DA5-36313AFEB9D7}tf10001079</Template>
  <TotalTime>1101</TotalTime>
  <Words>987</Words>
  <Application>Microsoft Macintosh PowerPoint</Application>
  <PresentationFormat>Widescreen</PresentationFormat>
  <Paragraphs>154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Michael Popp</dc:creator>
  <cp:lastModifiedBy>Joshua Michael Popp</cp:lastModifiedBy>
  <cp:revision>299</cp:revision>
  <dcterms:created xsi:type="dcterms:W3CDTF">2020-02-04T01:11:45Z</dcterms:created>
  <dcterms:modified xsi:type="dcterms:W3CDTF">2020-02-05T20:00:07Z</dcterms:modified>
</cp:coreProperties>
</file>