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45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90" r:id="rId11"/>
    <p:sldId id="293" r:id="rId12"/>
    <p:sldId id="268" r:id="rId13"/>
    <p:sldId id="272" r:id="rId14"/>
    <p:sldId id="271" r:id="rId15"/>
    <p:sldId id="270" r:id="rId16"/>
    <p:sldId id="273" r:id="rId17"/>
    <p:sldId id="274" r:id="rId18"/>
    <p:sldId id="275" r:id="rId19"/>
    <p:sldId id="277" r:id="rId20"/>
    <p:sldId id="276" r:id="rId21"/>
    <p:sldId id="278" r:id="rId22"/>
    <p:sldId id="279" r:id="rId23"/>
    <p:sldId id="282" r:id="rId24"/>
    <p:sldId id="307" r:id="rId25"/>
    <p:sldId id="281" r:id="rId26"/>
    <p:sldId id="287" r:id="rId27"/>
    <p:sldId id="289" r:id="rId28"/>
    <p:sldId id="288" r:id="rId29"/>
    <p:sldId id="291" r:id="rId30"/>
    <p:sldId id="292" r:id="rId31"/>
    <p:sldId id="294" r:id="rId32"/>
    <p:sldId id="295" r:id="rId33"/>
    <p:sldId id="297" r:id="rId34"/>
    <p:sldId id="296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76" autoAdjust="0"/>
  </p:normalViewPr>
  <p:slideViewPr>
    <p:cSldViewPr snapToGrid="0" showGuides="1">
      <p:cViewPr varScale="1">
        <p:scale>
          <a:sx n="87" d="100"/>
          <a:sy n="87" d="100"/>
        </p:scale>
        <p:origin x="151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9D57C-5ECF-4FB9-9860-78AE21D51D5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99795-C431-4114-99A3-5C85BAD88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23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22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19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0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Fin 2.2 Ici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42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Exemple, on entre 6 et le résultat est 6.0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28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79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65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NOTER la précision dans round est facultative bien spécifier.</a:t>
            </a:r>
            <a:br>
              <a:rPr lang="fr-CA" dirty="0"/>
            </a:br>
            <a:br>
              <a:rPr lang="fr-CA" dirty="0"/>
            </a:br>
            <a:r>
              <a:rPr lang="fr-CA" dirty="0"/>
              <a:t>Si le temps faire des exemples avec </a:t>
            </a:r>
            <a:r>
              <a:rPr lang="fr-CA" dirty="0" err="1"/>
              <a:t>éleves</a:t>
            </a:r>
            <a:r>
              <a:rPr lang="fr-CA" dirty="0"/>
              <a:t> en mode </a:t>
            </a:r>
            <a:r>
              <a:rPr lang="fr-CA" dirty="0" err="1"/>
              <a:t>intéractif</a:t>
            </a:r>
            <a:endParaRPr lang="fr-CA" dirty="0"/>
          </a:p>
          <a:p>
            <a:endParaRPr lang="fr-CA" dirty="0"/>
          </a:p>
          <a:p>
            <a:r>
              <a:rPr lang="fr-CA" dirty="0"/>
              <a:t>AJOUT de type dans le tableau, on peut expliquer help() et </a:t>
            </a:r>
            <a:r>
              <a:rPr lang="fr-CA" dirty="0" err="1"/>
              <a:t>dir</a:t>
            </a:r>
            <a:r>
              <a:rPr lang="fr-CA" dirty="0"/>
              <a:t>(), mais honnêtement elles sont vraiment moins utile.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27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Expliquer que math est un module avec d’autres fonction et comme d’autres module ou bibliothèque existante la documentation est disponible très facilement en ligne.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78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Expliquer que math est un module avec d’autres fonction et comme d’autres module ou bibliothèque existante la documentation est disponible très facilement en ligne.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88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25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Notez que vous pouvez mettre un commentaire sur la mène ligne que du code mais il est préférable de le mettre sur sa propre ligne.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09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Lorsque nous avons un traitement qui se répète souvent dans notre code, nous pouvons créer nos propres fonctions (par exemple, une fonction pour faire vieillir une personne).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074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Erreur gauche nom non représentatif et à droite la séparation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391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Exemple où on a une fonction qui modifie la valeur de x mais x n’est pas modifier à l’extérieur de la </a:t>
            </a:r>
            <a:r>
              <a:rPr lang="fr-CA" dirty="0" err="1"/>
              <a:t>fonciton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488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Je ne parle pas des tests unitaires mais je crois qu’on peut en parler plus tard lorsqu’ils vont faire des fonctions plus complexes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079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Mentionné que normalement nous avons plusieurs tests de plusieurs fonctions.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594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DERNIÈRE SLIDE</a:t>
            </a:r>
          </a:p>
          <a:p>
            <a:r>
              <a:rPr lang="fr-CA" dirty="0"/>
              <a:t>NB: Dire on a vue des fonctions relativement simples, mais on vont devenir plus complexe avec le temps avec différents types de variables, des tableaux, etc.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75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Question ouverte aux étudiants pour voir si les étudiants ont une idée de ce que c’est.</a:t>
            </a:r>
            <a:br>
              <a:rPr lang="fr-CA" dirty="0"/>
            </a:br>
            <a:br>
              <a:rPr lang="fr-CA" dirty="0"/>
            </a:br>
            <a:r>
              <a:rPr lang="fr-CA" dirty="0" err="1"/>
              <a:t>Rép</a:t>
            </a:r>
            <a:r>
              <a:rPr lang="fr-CA" dirty="0"/>
              <a:t> au </a:t>
            </a:r>
            <a:r>
              <a:rPr lang="fr-CA" dirty="0" err="1"/>
              <a:t>sense</a:t>
            </a:r>
            <a:r>
              <a:rPr lang="fr-CA" dirty="0"/>
              <a:t> large:</a:t>
            </a:r>
            <a:br>
              <a:rPr lang="fr-CA" dirty="0"/>
            </a:br>
            <a:r>
              <a:rPr lang="fr-CA" dirty="0"/>
              <a:t>1. </a:t>
            </a:r>
            <a:r>
              <a:rPr lang="fr-FR" dirty="0"/>
              <a:t>La programmation est le processus de création d'instructions que les ordinateurs peuvent suivre pour exécuter des tâches spécifiques.</a:t>
            </a:r>
            <a:br>
              <a:rPr lang="fr-FR" dirty="0"/>
            </a:br>
            <a:r>
              <a:rPr lang="fr-FR" dirty="0"/>
              <a:t>2. </a:t>
            </a:r>
            <a:r>
              <a:rPr lang="en-US" dirty="0"/>
              <a:t>Les sciences </a:t>
            </a:r>
            <a:r>
              <a:rPr lang="en-US" dirty="0" err="1"/>
              <a:t>numériques</a:t>
            </a:r>
            <a:r>
              <a:rPr lang="en-US" dirty="0"/>
              <a:t> </a:t>
            </a:r>
            <a:r>
              <a:rPr lang="fr-FR" dirty="0"/>
              <a:t>englobent l'étude des systèmes d'information, des algorithmes, et des structures de données, ainsi que l'application de ces connaissances à la résolution de problèmes dans divers domaines.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27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Foncitonnalité</a:t>
            </a:r>
            <a:r>
              <a:rPr lang="fr-CA" dirty="0"/>
              <a:t> externe aussi appelé bibliothèque ou librairie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72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78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53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95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Oui à la fin on produit et maintien telle que dit dans le livre mais on ne va pas produire dans le cours donc mettre l’emphase sur les 5 vas être très bien.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58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Faire Exemple dans live dans le </a:t>
            </a:r>
            <a:r>
              <a:rPr lang="fr-CA" dirty="0" err="1"/>
              <a:t>jupyter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99795-C431-4114-99A3-5C85BAD883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3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94A4-E971-45CE-B34C-E57B9B2082D5}" type="datetime1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84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3D72-9CB9-4F45-A6AE-712E5EB93481}" type="datetime1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F6D5-E221-40CE-BBF9-CA6C02FEE4B3}" type="datetime1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5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2554-1CB4-4425-B765-0FDEBF3962F8}" type="datetime1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5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7D44-02F6-4C65-9BF9-190C2E063CF7}" type="datetime1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54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907B-315C-489B-9F6E-E74C169F8469}" type="datetime1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0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9D99-C0E7-4EB3-8F72-35E05528B657}" type="datetime1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3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04ED-F43A-4FCE-8586-710A563134C2}" type="datetime1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9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3828-86D2-46A5-B43B-C7EC437EF259}" type="datetime1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0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FC6C7FC-0EA0-4E6A-978A-A5CC49A96831}" type="datetime1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0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70E69-9284-442A-B50A-109C98F29F92}" type="datetime1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1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7331A0-F7E4-4665-A77A-D2C815627E54}" type="datetime1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A60F54-5110-435E-A473-0EC8A1832DD2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54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8E4D01-E6DD-275A-407A-95A9839B5D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CA" sz="6600" b="1" dirty="0"/>
              <a:t>La programmation </a:t>
            </a:r>
            <a:br>
              <a:rPr lang="fr-CA" dirty="0"/>
            </a:br>
            <a:r>
              <a:rPr lang="fr-CA" sz="4800" dirty="0"/>
              <a:t>en sciences de la nature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78C4CC-752D-3F54-E87C-72DE1FFDE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fr-CA" dirty="0"/>
              <a:t>Chapitre 2 Les principes de bases</a:t>
            </a:r>
            <a:endParaRPr lang="en-US" dirty="0"/>
          </a:p>
        </p:txBody>
      </p:sp>
      <p:pic>
        <p:nvPicPr>
          <p:cNvPr id="5" name="Image 4" descr="Une image contenant Police, Graphique, graphisme, logo&#10;&#10;Description générée automatiquement">
            <a:extLst>
              <a:ext uri="{FF2B5EF4-FFF2-40B4-BE49-F238E27FC236}">
                <a16:creationId xmlns:a16="http://schemas.microsoft.com/office/drawing/2014/main" id="{94560989-6278-A71A-EF43-21261A056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5918"/>
            <a:ext cx="1930474" cy="146872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49CEA1E-B861-3C2F-5CC3-85A61A248407}"/>
              </a:ext>
            </a:extLst>
          </p:cNvPr>
          <p:cNvSpPr txBox="1"/>
          <p:nvPr/>
        </p:nvSpPr>
        <p:spPr>
          <a:xfrm>
            <a:off x="0" y="6463491"/>
            <a:ext cx="347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95000"/>
                  </a:schemeClr>
                </a:solidFill>
              </a:rPr>
              <a:t>Powerpoint de Jean-Michel Pageau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DAEDAC-11CB-559E-FF0A-5105ADB0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80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5BB864-7BA5-53D6-CBFA-32B3875B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fonction input()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C2E54-7DB2-EBF3-9D2B-D65219435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La fonction </a:t>
            </a:r>
            <a:r>
              <a:rPr lang="fr-CA" sz="2400" b="1" dirty="0"/>
              <a:t>input() permet d’entrer de l’information à partir de la console </a:t>
            </a:r>
            <a:r>
              <a:rPr lang="fr-CA" sz="2400" dirty="0"/>
              <a:t>dans un programme en cours d’exécution.</a:t>
            </a:r>
            <a:endParaRPr lang="en-US" sz="2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E04C2BD-18BA-B017-23D7-5AD067CC9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806" y="2737964"/>
            <a:ext cx="5523980" cy="215400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C498D23-10B2-95E6-5D19-5BAE6ED7B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202" y="5402132"/>
            <a:ext cx="7341596" cy="710067"/>
          </a:xfrm>
          <a:prstGeom prst="rect">
            <a:avLst/>
          </a:prstGeom>
        </p:spPr>
      </p:pic>
      <p:sp>
        <p:nvSpPr>
          <p:cNvPr id="10" name="Flèche : angle droit 9">
            <a:extLst>
              <a:ext uri="{FF2B5EF4-FFF2-40B4-BE49-F238E27FC236}">
                <a16:creationId xmlns:a16="http://schemas.microsoft.com/office/drawing/2014/main" id="{AAA4D628-2FC7-B40D-C03C-43BDA2998749}"/>
              </a:ext>
            </a:extLst>
          </p:cNvPr>
          <p:cNvSpPr/>
          <p:nvPr/>
        </p:nvSpPr>
        <p:spPr>
          <a:xfrm rot="10800000">
            <a:off x="2425202" y="2921912"/>
            <a:ext cx="993010" cy="2480220"/>
          </a:xfrm>
          <a:prstGeom prst="bentUpArrow">
            <a:avLst>
              <a:gd name="adj1" fmla="val 8780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19D9CD0E-54C8-C461-4483-59B8E7C3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22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5BB864-7BA5-53D6-CBFA-32B3875B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fonction </a:t>
            </a:r>
            <a:r>
              <a:rPr lang="fr-CA" dirty="0" err="1"/>
              <a:t>print</a:t>
            </a:r>
            <a:r>
              <a:rPr lang="fr-CA" dirty="0"/>
              <a:t>()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C2E54-7DB2-EBF3-9D2B-D65219435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05048"/>
          </a:xfrm>
        </p:spPr>
        <p:txBody>
          <a:bodyPr>
            <a:normAutofit/>
          </a:bodyPr>
          <a:lstStyle/>
          <a:p>
            <a:r>
              <a:rPr lang="fr-CA" sz="2400" dirty="0"/>
              <a:t>La fonction </a:t>
            </a:r>
            <a:r>
              <a:rPr lang="fr-CA" sz="2400" dirty="0" err="1"/>
              <a:t>print</a:t>
            </a:r>
            <a:r>
              <a:rPr lang="fr-CA" sz="2400" dirty="0"/>
              <a:t>() permet également d’afficher plusieurs résultats.</a:t>
            </a:r>
            <a:endParaRPr lang="en-US" sz="2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BDF3AA7-AE47-1B9C-B999-2681F403C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14" y="2350782"/>
            <a:ext cx="6184971" cy="1187410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FC8A46A-B023-78EE-6806-F300942CFE0D}"/>
              </a:ext>
            </a:extLst>
          </p:cNvPr>
          <p:cNvSpPr txBox="1">
            <a:spLocks/>
          </p:cNvSpPr>
          <p:nvPr/>
        </p:nvSpPr>
        <p:spPr>
          <a:xfrm>
            <a:off x="914400" y="3756596"/>
            <a:ext cx="10241280" cy="107331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400" dirty="0"/>
              <a:t>Vous pouvez également utiliser les chaînes de caractères formatés, appelées </a:t>
            </a:r>
            <a:r>
              <a:rPr lang="fr-CA" sz="2400" b="1" dirty="0"/>
              <a:t>f-strings</a:t>
            </a:r>
            <a:r>
              <a:rPr lang="fr-CA" sz="2400" dirty="0"/>
              <a:t>. Ces </a:t>
            </a:r>
            <a:r>
              <a:rPr lang="fr-CA" sz="2400" b="1" dirty="0"/>
              <a:t>chaînes de caractères permettent qu’on y insère directement des variables</a:t>
            </a:r>
            <a:r>
              <a:rPr lang="fr-CA" sz="2400" dirty="0"/>
              <a:t>.</a:t>
            </a:r>
            <a:endParaRPr lang="en-US" sz="24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98B37A8-985D-1C81-4EAE-17BA9C8D3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766" y="4724400"/>
            <a:ext cx="6217719" cy="1174210"/>
          </a:xfrm>
          <a:prstGeom prst="rect">
            <a:avLst/>
          </a:prstGeom>
        </p:spPr>
      </p:pic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D1A9E247-7BCF-3A6D-DC4A-2F124C5C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80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84BC06-1F57-4EFC-ACEE-EDBB8ACD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opérations arithmétiques</a:t>
            </a: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6C0B7E5-413E-978C-0700-CC1A06B55E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D013C75-9A42-5E4C-D2EF-5514BF10122E}"/>
              </a:ext>
            </a:extLst>
          </p:cNvPr>
          <p:cNvSpPr txBox="1"/>
          <p:nvPr/>
        </p:nvSpPr>
        <p:spPr>
          <a:xfrm>
            <a:off x="0" y="6488668"/>
            <a:ext cx="137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Tableau p.20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au 2">
                <a:extLst>
                  <a:ext uri="{FF2B5EF4-FFF2-40B4-BE49-F238E27FC236}">
                    <a16:creationId xmlns:a16="http://schemas.microsoft.com/office/drawing/2014/main" id="{A5D00DA2-744A-EF0C-F010-035020427E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435645"/>
                  </p:ext>
                </p:extLst>
              </p:nvPr>
            </p:nvGraphicFramePr>
            <p:xfrm>
              <a:off x="1513015" y="1938491"/>
              <a:ext cx="9418595" cy="42129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3719">
                      <a:extLst>
                        <a:ext uri="{9D8B030D-6E8A-4147-A177-3AD203B41FA5}">
                          <a16:colId xmlns:a16="http://schemas.microsoft.com/office/drawing/2014/main" val="2207571821"/>
                        </a:ext>
                      </a:extLst>
                    </a:gridCol>
                    <a:gridCol w="1883719">
                      <a:extLst>
                        <a:ext uri="{9D8B030D-6E8A-4147-A177-3AD203B41FA5}">
                          <a16:colId xmlns:a16="http://schemas.microsoft.com/office/drawing/2014/main" val="3449446603"/>
                        </a:ext>
                      </a:extLst>
                    </a:gridCol>
                    <a:gridCol w="1883719">
                      <a:extLst>
                        <a:ext uri="{9D8B030D-6E8A-4147-A177-3AD203B41FA5}">
                          <a16:colId xmlns:a16="http://schemas.microsoft.com/office/drawing/2014/main" val="984564181"/>
                        </a:ext>
                      </a:extLst>
                    </a:gridCol>
                    <a:gridCol w="1883719">
                      <a:extLst>
                        <a:ext uri="{9D8B030D-6E8A-4147-A177-3AD203B41FA5}">
                          <a16:colId xmlns:a16="http://schemas.microsoft.com/office/drawing/2014/main" val="411215864"/>
                        </a:ext>
                      </a:extLst>
                    </a:gridCol>
                    <a:gridCol w="1883719">
                      <a:extLst>
                        <a:ext uri="{9D8B030D-6E8A-4147-A177-3AD203B41FA5}">
                          <a16:colId xmlns:a16="http://schemas.microsoft.com/office/drawing/2014/main" val="2787860974"/>
                        </a:ext>
                      </a:extLst>
                    </a:gridCol>
                  </a:tblGrid>
                  <a:tr h="488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Symbole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Description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Représentation</a:t>
                          </a:r>
                        </a:p>
                        <a:p>
                          <a:pPr algn="ctr"/>
                          <a:r>
                            <a:rPr lang="fr-CA" dirty="0"/>
                            <a:t>mathématique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Exemple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Résultat de l’opération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9684048"/>
                      </a:ext>
                    </a:extLst>
                  </a:tr>
                  <a:tr h="488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+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Addition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4 + 5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9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95021971"/>
                      </a:ext>
                    </a:extLst>
                  </a:tr>
                  <a:tr h="488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Soustraction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10 – 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8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68682724"/>
                      </a:ext>
                    </a:extLst>
                  </a:tr>
                  <a:tr h="488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*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Multiplication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 ×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5*3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15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0863649"/>
                      </a:ext>
                    </a:extLst>
                  </a:tr>
                  <a:tr h="488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/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Division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 ÷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15/2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7,5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818629"/>
                      </a:ext>
                    </a:extLst>
                  </a:tr>
                  <a:tr h="488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**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Exposant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2**3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8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9882879"/>
                      </a:ext>
                    </a:extLst>
                  </a:tr>
                  <a:tr h="488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//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Division entière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 ÷</m:t>
                                    </m:r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15//2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7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39515376"/>
                      </a:ext>
                    </a:extLst>
                  </a:tr>
                  <a:tr h="488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%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Modulo (reste de la </a:t>
                          </a:r>
                          <a:r>
                            <a:rPr lang="fr-CA" dirty="0" err="1"/>
                            <a:t>divison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15%2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6159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au 2">
                <a:extLst>
                  <a:ext uri="{FF2B5EF4-FFF2-40B4-BE49-F238E27FC236}">
                    <a16:creationId xmlns:a16="http://schemas.microsoft.com/office/drawing/2014/main" id="{A5D00DA2-744A-EF0C-F010-035020427E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435645"/>
                  </p:ext>
                </p:extLst>
              </p:nvPr>
            </p:nvGraphicFramePr>
            <p:xfrm>
              <a:off x="1513015" y="1938491"/>
              <a:ext cx="9418595" cy="42129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3719">
                      <a:extLst>
                        <a:ext uri="{9D8B030D-6E8A-4147-A177-3AD203B41FA5}">
                          <a16:colId xmlns:a16="http://schemas.microsoft.com/office/drawing/2014/main" val="2207571821"/>
                        </a:ext>
                      </a:extLst>
                    </a:gridCol>
                    <a:gridCol w="1883719">
                      <a:extLst>
                        <a:ext uri="{9D8B030D-6E8A-4147-A177-3AD203B41FA5}">
                          <a16:colId xmlns:a16="http://schemas.microsoft.com/office/drawing/2014/main" val="3449446603"/>
                        </a:ext>
                      </a:extLst>
                    </a:gridCol>
                    <a:gridCol w="1883719">
                      <a:extLst>
                        <a:ext uri="{9D8B030D-6E8A-4147-A177-3AD203B41FA5}">
                          <a16:colId xmlns:a16="http://schemas.microsoft.com/office/drawing/2014/main" val="984564181"/>
                        </a:ext>
                      </a:extLst>
                    </a:gridCol>
                    <a:gridCol w="1883719">
                      <a:extLst>
                        <a:ext uri="{9D8B030D-6E8A-4147-A177-3AD203B41FA5}">
                          <a16:colId xmlns:a16="http://schemas.microsoft.com/office/drawing/2014/main" val="411215864"/>
                        </a:ext>
                      </a:extLst>
                    </a:gridCol>
                    <a:gridCol w="1883719">
                      <a:extLst>
                        <a:ext uri="{9D8B030D-6E8A-4147-A177-3AD203B41FA5}">
                          <a16:colId xmlns:a16="http://schemas.microsoft.com/office/drawing/2014/main" val="278786097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Symbole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Description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Représentation</a:t>
                          </a:r>
                        </a:p>
                        <a:p>
                          <a:pPr algn="ctr"/>
                          <a:r>
                            <a:rPr lang="fr-CA" dirty="0"/>
                            <a:t>mathématique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Exemple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Résultat de l’opération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9684048"/>
                      </a:ext>
                    </a:extLst>
                  </a:tr>
                  <a:tr h="488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+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Addition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9677" t="-135802" r="-200645" b="-6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4 + 5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9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95021971"/>
                      </a:ext>
                    </a:extLst>
                  </a:tr>
                  <a:tr h="488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Soustraction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9677" t="-238750" r="-200645" b="-5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10 – 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8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68682724"/>
                      </a:ext>
                    </a:extLst>
                  </a:tr>
                  <a:tr h="488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*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Multiplication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9677" t="-334568" r="-200645" b="-445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5*3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15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0863649"/>
                      </a:ext>
                    </a:extLst>
                  </a:tr>
                  <a:tr h="488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/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Division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9677" t="-440000" r="-200645" b="-35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15/2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7,5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818629"/>
                      </a:ext>
                    </a:extLst>
                  </a:tr>
                  <a:tr h="488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**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Exposant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9677" t="-540000" r="-200645" b="-25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2**3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8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9882879"/>
                      </a:ext>
                    </a:extLst>
                  </a:tr>
                  <a:tr h="4887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//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Division entière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9677" t="-632099" r="-200645" b="-148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15//2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7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3951537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%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Modulo (reste de la </a:t>
                          </a:r>
                          <a:r>
                            <a:rPr lang="fr-CA" dirty="0" err="1"/>
                            <a:t>divison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9677" t="-564762" r="-200645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15%2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dirty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6159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BC3A6A6-2F5D-8FC9-1714-42913C11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32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EDB50A-0D54-BF66-030D-81B5A383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Représentation  binaire des nombres</a:t>
            </a:r>
            <a:endParaRPr lang="en-US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FD1B221-D529-B149-F190-2CCF32CB0D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493246"/>
              </p:ext>
            </p:extLst>
          </p:nvPr>
        </p:nvGraphicFramePr>
        <p:xfrm>
          <a:off x="1202159" y="2501900"/>
          <a:ext cx="100583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1089166736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102038785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629828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err="1"/>
                        <a:t>N</a:t>
                      </a:r>
                      <a:r>
                        <a:rPr lang="fr-CA" sz="1000" i="1" dirty="0" err="1"/>
                        <a:t>binaire</a:t>
                      </a:r>
                      <a:r>
                        <a:rPr lang="fr-CA" dirty="0"/>
                        <a:t> = b</a:t>
                      </a:r>
                      <a:r>
                        <a:rPr lang="fr-CA" sz="1000" dirty="0"/>
                        <a:t>1</a:t>
                      </a:r>
                      <a:r>
                        <a:rPr lang="fr-CA" dirty="0"/>
                        <a:t>b</a:t>
                      </a:r>
                      <a:r>
                        <a:rPr lang="fr-CA" sz="1000" dirty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b</a:t>
                      </a:r>
                      <a:r>
                        <a:rPr lang="fr-CA" sz="1000" dirty="0"/>
                        <a:t>1</a:t>
                      </a:r>
                      <a:r>
                        <a:rPr lang="fr-CA" sz="1800" dirty="0"/>
                        <a:t>2</a:t>
                      </a:r>
                      <a:r>
                        <a:rPr lang="fr-CA" sz="1800" baseline="30000" dirty="0"/>
                        <a:t>1</a:t>
                      </a:r>
                      <a:r>
                        <a:rPr lang="fr-CA" sz="1800" dirty="0"/>
                        <a:t> + </a:t>
                      </a:r>
                      <a:r>
                        <a:rPr lang="fr-CA" dirty="0"/>
                        <a:t>b</a:t>
                      </a:r>
                      <a:r>
                        <a:rPr lang="fr-CA" sz="1000" dirty="0"/>
                        <a:t>0</a:t>
                      </a:r>
                      <a:r>
                        <a:rPr lang="fr-CA" sz="1800" dirty="0"/>
                        <a:t>2</a:t>
                      </a:r>
                      <a:r>
                        <a:rPr lang="fr-CA" sz="1800" baseline="30000" dirty="0"/>
                        <a:t>0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26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 x 2 + 0 x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62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/>
                        <a:t>0 x 2 + 1 x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72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/>
                        <a:t>1 x 2 + 0 x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20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/>
                        <a:t>1 x 2 + 1 x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610310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CFDB1720-C188-4A47-360A-2CE0FE65CE79}"/>
              </a:ext>
            </a:extLst>
          </p:cNvPr>
          <p:cNvSpPr txBox="1"/>
          <p:nvPr/>
        </p:nvSpPr>
        <p:spPr>
          <a:xfrm>
            <a:off x="1179781" y="2067650"/>
            <a:ext cx="1008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Pour représenter des </a:t>
            </a:r>
            <a:r>
              <a:rPr lang="fr-CA" b="1" dirty="0"/>
              <a:t>nombres nous utilisons des bits</a:t>
            </a:r>
            <a:r>
              <a:rPr lang="fr-CA" dirty="0"/>
              <a:t>, sachant qu’</a:t>
            </a:r>
            <a:r>
              <a:rPr lang="fr-CA" b="1" dirty="0"/>
              <a:t>un</a:t>
            </a:r>
            <a:r>
              <a:rPr lang="fr-CA" dirty="0"/>
              <a:t> </a:t>
            </a:r>
            <a:r>
              <a:rPr lang="fr-CA" b="1" dirty="0"/>
              <a:t>bit vaut 0 ou 1</a:t>
            </a:r>
            <a:r>
              <a:rPr lang="fr-CA" dirty="0"/>
              <a:t>, il faut plusieurs bits.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B61F4C1-7AC7-198B-E719-05FE3BCA458F}"/>
              </a:ext>
            </a:extLst>
          </p:cNvPr>
          <p:cNvSpPr txBox="1"/>
          <p:nvPr/>
        </p:nvSpPr>
        <p:spPr>
          <a:xfrm>
            <a:off x="1179780" y="4483066"/>
            <a:ext cx="1008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Pour représenter des </a:t>
            </a:r>
            <a:r>
              <a:rPr lang="fr-CA" b="1" dirty="0"/>
              <a:t>nombres négatifs </a:t>
            </a:r>
            <a:r>
              <a:rPr lang="fr-CA" dirty="0"/>
              <a:t>un </a:t>
            </a:r>
            <a:r>
              <a:rPr lang="fr-CA" b="1" dirty="0"/>
              <a:t>bit</a:t>
            </a:r>
            <a:r>
              <a:rPr lang="fr-CA" dirty="0"/>
              <a:t> est ajouté </a:t>
            </a:r>
            <a:r>
              <a:rPr lang="fr-CA" b="1" dirty="0"/>
              <a:t>au début pour représenter le signe</a:t>
            </a:r>
            <a:r>
              <a:rPr lang="fr-CA" dirty="0"/>
              <a:t>.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D3D51107-47F5-C03C-62BB-1707B70C5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41480"/>
              </p:ext>
            </p:extLst>
          </p:nvPr>
        </p:nvGraphicFramePr>
        <p:xfrm>
          <a:off x="1202159" y="5291666"/>
          <a:ext cx="10058397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2226039752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624381225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289040280"/>
                    </a:ext>
                  </a:extLst>
                </a:gridCol>
              </a:tblGrid>
              <a:tr h="1601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 err="1"/>
                        <a:t>N</a:t>
                      </a:r>
                      <a:r>
                        <a:rPr lang="fr-CA" sz="1000" i="1" dirty="0" err="1"/>
                        <a:t>binaire</a:t>
                      </a:r>
                      <a:r>
                        <a:rPr lang="fr-CA" dirty="0"/>
                        <a:t> = b</a:t>
                      </a:r>
                      <a:r>
                        <a:rPr lang="fr-CA" sz="1000" dirty="0"/>
                        <a:t>s</a:t>
                      </a:r>
                      <a:r>
                        <a:rPr lang="fr-CA" dirty="0"/>
                        <a:t>b</a:t>
                      </a:r>
                      <a:r>
                        <a:rPr lang="fr-CA" sz="1000" dirty="0"/>
                        <a:t>1</a:t>
                      </a:r>
                      <a:r>
                        <a:rPr lang="fr-CA" dirty="0"/>
                        <a:t>b</a:t>
                      </a:r>
                      <a:r>
                        <a:rPr lang="fr-CA" sz="1000" dirty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/>
                        <a:t>(-1)</a:t>
                      </a:r>
                      <a:r>
                        <a:rPr lang="fr-CA" baseline="30000" dirty="0"/>
                        <a:t>bs</a:t>
                      </a:r>
                      <a:r>
                        <a:rPr lang="fr-CA" dirty="0"/>
                        <a:t>(b</a:t>
                      </a:r>
                      <a:r>
                        <a:rPr lang="fr-CA" sz="1000" dirty="0"/>
                        <a:t>1</a:t>
                      </a:r>
                      <a:r>
                        <a:rPr lang="fr-CA" sz="1800" dirty="0"/>
                        <a:t>2</a:t>
                      </a:r>
                      <a:r>
                        <a:rPr lang="fr-CA" sz="1800" baseline="30000" dirty="0"/>
                        <a:t>1</a:t>
                      </a:r>
                      <a:r>
                        <a:rPr lang="fr-CA" sz="1800" dirty="0"/>
                        <a:t> + </a:t>
                      </a:r>
                      <a:r>
                        <a:rPr lang="fr-CA" dirty="0"/>
                        <a:t>b</a:t>
                      </a:r>
                      <a:r>
                        <a:rPr lang="fr-CA" sz="1000" dirty="0"/>
                        <a:t>0</a:t>
                      </a:r>
                      <a:r>
                        <a:rPr lang="fr-CA" sz="1800" dirty="0"/>
                        <a:t>2</a:t>
                      </a:r>
                      <a:r>
                        <a:rPr lang="fr-CA" sz="1800" baseline="30000" dirty="0"/>
                        <a:t>0</a:t>
                      </a:r>
                      <a:r>
                        <a:rPr lang="en-US" sz="18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68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(-1)</a:t>
                      </a:r>
                      <a:r>
                        <a:rPr lang="fr-CA" baseline="30000" dirty="0"/>
                        <a:t>1</a:t>
                      </a:r>
                      <a:r>
                        <a:rPr lang="fr-CA" dirty="0"/>
                        <a:t>(0 x 2 + 1 x 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8141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FE6CCB2A-3675-7A41-B6F2-D98B3D2703A6}"/>
                  </a:ext>
                </a:extLst>
              </p:cNvPr>
              <p:cNvSpPr txBox="1"/>
              <p:nvPr/>
            </p:nvSpPr>
            <p:spPr>
              <a:xfrm>
                <a:off x="5015742" y="4895793"/>
                <a:ext cx="18875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𝑏𝑖𝑛𝑎𝑖𝑟𝑒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FE6CCB2A-3675-7A41-B6F2-D98B3D270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742" y="4895793"/>
                <a:ext cx="1887568" cy="276999"/>
              </a:xfrm>
              <a:prstGeom prst="rect">
                <a:avLst/>
              </a:prstGeom>
              <a:blipFill>
                <a:blip r:embed="rId2"/>
                <a:stretch>
                  <a:fillRect l="-97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F1962434-979E-96CB-1CF1-93AD2BA4B431}"/>
              </a:ext>
            </a:extLst>
          </p:cNvPr>
          <p:cNvSpPr txBox="1"/>
          <p:nvPr/>
        </p:nvSpPr>
        <p:spPr>
          <a:xfrm>
            <a:off x="0" y="6488668"/>
            <a:ext cx="137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Tableau p.22</a:t>
            </a:r>
            <a:endParaRPr lang="en-US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C4E9FA2D-C5D3-44FE-3F62-0A77875E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10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716397-15FC-A8BE-B95C-E0294F1B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erreurs d’arrondi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02ECF6B-7414-C678-C0F2-5B6B848E4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1734" y="4109590"/>
            <a:ext cx="3448531" cy="943107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1FA3D5E-C96D-3835-4927-B69AE66AAD6B}"/>
              </a:ext>
            </a:extLst>
          </p:cNvPr>
          <p:cNvSpPr txBox="1"/>
          <p:nvPr/>
        </p:nvSpPr>
        <p:spPr>
          <a:xfrm>
            <a:off x="1097280" y="2385560"/>
            <a:ext cx="1005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L’utilisation d’un nombre fini de bits implique une représentation approximative des nombres décimaux qui introduit une erreur par rapport à la valeur mathématique. On l’appel </a:t>
            </a:r>
            <a:r>
              <a:rPr lang="fr-CA" sz="2000" b="1" dirty="0"/>
              <a:t>erreur d’arrondie </a:t>
            </a:r>
            <a:r>
              <a:rPr lang="fr-CA" sz="2000" dirty="0"/>
              <a:t>qui </a:t>
            </a:r>
            <a:r>
              <a:rPr lang="fr-CA" sz="2000" b="1" dirty="0"/>
              <a:t>provient</a:t>
            </a:r>
            <a:r>
              <a:rPr lang="fr-CA" sz="2000" dirty="0"/>
              <a:t> de </a:t>
            </a:r>
            <a:r>
              <a:rPr lang="fr-CA" sz="2000" b="1" dirty="0"/>
              <a:t>l’arrondissement des nombres lors de leur expression sous forme binaire</a:t>
            </a:r>
            <a:r>
              <a:rPr lang="fr-CA" sz="20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05F17CE2-27A9-56E0-A1D7-A7CCD50827BA}"/>
                  </a:ext>
                </a:extLst>
              </p:cNvPr>
              <p:cNvSpPr txBox="1"/>
              <p:nvPr/>
            </p:nvSpPr>
            <p:spPr>
              <a:xfrm>
                <a:off x="5077194" y="3611825"/>
                <a:ext cx="2037609" cy="497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b="1" dirty="0"/>
                  <a:t>Exemple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CA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fr-CA" b="1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fr-CA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fr-CA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fr-CA" b="1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05F17CE2-27A9-56E0-A1D7-A7CCD5082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194" y="3611825"/>
                <a:ext cx="2037609" cy="497765"/>
              </a:xfrm>
              <a:prstGeom prst="rect">
                <a:avLst/>
              </a:prstGeom>
              <a:blipFill>
                <a:blip r:embed="rId3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623490-FE06-4728-020A-9BF21DB9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98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716397-15FC-A8BE-B95C-E0294F1B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erreurs d’arrondi – valeur absolue</a:t>
            </a:r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0ADDCBB-63B9-302D-CEA5-9FA5C8AF5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603" y="4397578"/>
            <a:ext cx="3362794" cy="115268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DF106A7-6FB3-8D6D-F534-AAFC85442D74}"/>
              </a:ext>
            </a:extLst>
          </p:cNvPr>
          <p:cNvSpPr txBox="1"/>
          <p:nvPr/>
        </p:nvSpPr>
        <p:spPr>
          <a:xfrm>
            <a:off x="2535704" y="3929862"/>
            <a:ext cx="712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Erreur absolue = valeur numérique – valeur théorique</a:t>
            </a:r>
          </a:p>
        </p:txBody>
      </p:sp>
      <p:pic>
        <p:nvPicPr>
          <p:cNvPr id="14" name="Espace réservé du contenu 4">
            <a:extLst>
              <a:ext uri="{FF2B5EF4-FFF2-40B4-BE49-F238E27FC236}">
                <a16:creationId xmlns:a16="http://schemas.microsoft.com/office/drawing/2014/main" id="{0F820C3E-F680-B655-9A0D-55C09B85E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733" y="2592890"/>
            <a:ext cx="3448531" cy="9431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82929199-A717-4377-2B5E-7CB534E6A594}"/>
                  </a:ext>
                </a:extLst>
              </p:cNvPr>
              <p:cNvSpPr txBox="1"/>
              <p:nvPr/>
            </p:nvSpPr>
            <p:spPr>
              <a:xfrm>
                <a:off x="4560825" y="2032933"/>
                <a:ext cx="3070345" cy="609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2400" b="1" dirty="0"/>
                  <a:t>Exemple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CA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fr-CA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fr-CA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fr-CA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fr-CA" sz="2400" b="1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82929199-A717-4377-2B5E-7CB534E6A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825" y="2032933"/>
                <a:ext cx="3070345" cy="609654"/>
              </a:xfrm>
              <a:prstGeom prst="rect">
                <a:avLst/>
              </a:prstGeom>
              <a:blipFill>
                <a:blip r:embed="rId4"/>
                <a:stretch>
                  <a:fillRect b="-1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0CB5281D-0BCC-B07D-1667-442FBD694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58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716397-15FC-A8BE-B95C-E0294F1B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erreurs d’arrondi – valeur absolue</a:t>
            </a:r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1FA3D5E-C96D-3835-4927-B69AE66AAD6B}"/>
              </a:ext>
            </a:extLst>
          </p:cNvPr>
          <p:cNvSpPr txBox="1"/>
          <p:nvPr/>
        </p:nvSpPr>
        <p:spPr>
          <a:xfrm>
            <a:off x="826473" y="3804422"/>
            <a:ext cx="10539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Erreur relative = 100*(valeur numérique – valeur théorique) / valeur théorique</a:t>
            </a:r>
          </a:p>
        </p:txBody>
      </p:sp>
      <p:pic>
        <p:nvPicPr>
          <p:cNvPr id="11" name="Espace réservé du contenu 4">
            <a:extLst>
              <a:ext uri="{FF2B5EF4-FFF2-40B4-BE49-F238E27FC236}">
                <a16:creationId xmlns:a16="http://schemas.microsoft.com/office/drawing/2014/main" id="{4CB5F419-38E6-EEE6-A0DE-665A13E0E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733" y="2592890"/>
            <a:ext cx="3448531" cy="9431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6A831F7-0F44-4409-DABB-59F3A4A3DA03}"/>
                  </a:ext>
                </a:extLst>
              </p:cNvPr>
              <p:cNvSpPr txBox="1"/>
              <p:nvPr/>
            </p:nvSpPr>
            <p:spPr>
              <a:xfrm>
                <a:off x="4660472" y="1983236"/>
                <a:ext cx="2871048" cy="609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2400" b="1" dirty="0"/>
                  <a:t>Exemple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CA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fr-CA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fr-CA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fr-CA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fr-CA" sz="2400" b="1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6A831F7-0F44-4409-DABB-59F3A4A3D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472" y="1983236"/>
                <a:ext cx="2871048" cy="609654"/>
              </a:xfrm>
              <a:prstGeom prst="rect">
                <a:avLst/>
              </a:prstGeom>
              <a:blipFill>
                <a:blip r:embed="rId4"/>
                <a:stretch>
                  <a:fillRect b="-1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>
            <a:extLst>
              <a:ext uri="{FF2B5EF4-FFF2-40B4-BE49-F238E27FC236}">
                <a16:creationId xmlns:a16="http://schemas.microsoft.com/office/drawing/2014/main" id="{F13B86BF-F6DB-655B-A566-1508A7D2CA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7941" y="4266087"/>
            <a:ext cx="5217078" cy="2059612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AE91D4B-CE26-48AA-F4FF-164477EC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37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C1C7A4-1F62-FA72-A6D3-A5FE81BE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variables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1FC730-37F2-4012-4FE2-7311DDE08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Variable : </a:t>
            </a:r>
            <a:r>
              <a:rPr lang="fr-FR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caractéristique mesurable auquel il est possible d’attribuer une valeur ou le résultat d’une expression.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123D9F-475D-BDC7-0C4D-7156EADF5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39" y="3326920"/>
            <a:ext cx="4454638" cy="227553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032E22E-AB6B-1AE7-3C5F-17F9B607068F}"/>
              </a:ext>
            </a:extLst>
          </p:cNvPr>
          <p:cNvSpPr txBox="1"/>
          <p:nvPr/>
        </p:nvSpPr>
        <p:spPr>
          <a:xfrm>
            <a:off x="4914655" y="3060277"/>
            <a:ext cx="565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Par exemple, ici nous avons </a:t>
            </a:r>
            <a:r>
              <a:rPr lang="fr-CA" sz="2400" b="1" dirty="0"/>
              <a:t>x =5</a:t>
            </a:r>
            <a:r>
              <a:rPr lang="fr-CA" sz="2400" dirty="0"/>
              <a:t> qui sous-entend que </a:t>
            </a:r>
            <a:r>
              <a:rPr lang="fr-CA" sz="2400" b="1" dirty="0"/>
              <a:t>x est une variable qui contient</a:t>
            </a:r>
            <a:r>
              <a:rPr lang="fr-CA" sz="2400" dirty="0"/>
              <a:t> un nombre dont </a:t>
            </a:r>
            <a:r>
              <a:rPr lang="fr-CA" sz="2400" b="1" dirty="0"/>
              <a:t>la</a:t>
            </a:r>
            <a:r>
              <a:rPr lang="fr-CA" sz="2400" dirty="0"/>
              <a:t> </a:t>
            </a:r>
            <a:r>
              <a:rPr lang="fr-CA" sz="2400" b="1" dirty="0"/>
              <a:t>valeur</a:t>
            </a:r>
            <a:r>
              <a:rPr lang="fr-CA" sz="2400" dirty="0"/>
              <a:t> est </a:t>
            </a:r>
            <a:r>
              <a:rPr lang="fr-CA" sz="2400" b="1" dirty="0"/>
              <a:t>5</a:t>
            </a:r>
            <a:r>
              <a:rPr lang="fr-CA" sz="2400" dirty="0"/>
              <a:t>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53FEA8-01B8-EF92-8E72-F6E375369F2D}"/>
              </a:ext>
            </a:extLst>
          </p:cNvPr>
          <p:cNvSpPr txBox="1"/>
          <p:nvPr/>
        </p:nvSpPr>
        <p:spPr>
          <a:xfrm>
            <a:off x="4873827" y="4464685"/>
            <a:ext cx="565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Dans notre exemple, nous utilisons notre variable dans la fonction </a:t>
            </a:r>
            <a:r>
              <a:rPr lang="fr-CA" sz="2400" dirty="0" err="1"/>
              <a:t>print</a:t>
            </a:r>
            <a:r>
              <a:rPr lang="fr-CA" sz="2400" dirty="0"/>
              <a:t>() qui permet d’afficher à la console des informations.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454A3D65-5DB3-1709-03AA-C0C44E60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75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C1C7A4-1F62-FA72-A6D3-A5FE81BE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variables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1FC730-37F2-4012-4FE2-7311DDE08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957189"/>
          </a:xfrm>
        </p:spPr>
        <p:txBody>
          <a:bodyPr>
            <a:normAutofit/>
          </a:bodyPr>
          <a:lstStyle/>
          <a:p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informatique, un programme peut compter des dizaines de </a:t>
            </a:r>
            <a:r>
              <a:rPr lang="fr-CA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variables</a:t>
            </a:r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il faut donc leur </a:t>
            </a:r>
            <a:r>
              <a:rPr lang="fr-CA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choisir des noms qui résume leur rôle dans le programme</a:t>
            </a:r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En python un nom de variable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peut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être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n’importe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quelle longueur,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mais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préférence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concis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contenir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des chiffres et des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lettres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contenir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des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lettres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majuscules et minuscules (Python fait la difference entre les deux);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CDD04A6-2777-6D75-9DE8-EF25A47E0EB5}"/>
              </a:ext>
            </a:extLst>
          </p:cNvPr>
          <p:cNvSpPr txBox="1">
            <a:spLocks/>
          </p:cNvSpPr>
          <p:nvPr/>
        </p:nvSpPr>
        <p:spPr>
          <a:xfrm>
            <a:off x="1066800" y="3830336"/>
            <a:ext cx="10058400" cy="25806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FBA76E2-2541-DA48-6BC8-9464247C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3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C1C7A4-1F62-FA72-A6D3-A5FE81BE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variables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1FC730-37F2-4012-4FE2-7311DDE08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403059" cy="4725663"/>
          </a:xfrm>
        </p:spPr>
        <p:txBody>
          <a:bodyPr>
            <a:normAutofit/>
          </a:bodyPr>
          <a:lstStyle/>
          <a:p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Dans ce cours, nous allons appliquer les règles de nomenclature suivante:</a:t>
            </a:r>
          </a:p>
          <a:p>
            <a:endParaRPr lang="fr-CA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Le nom d’une </a:t>
            </a:r>
            <a:r>
              <a:rPr lang="fr-CA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variable</a:t>
            </a:r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s’écrit toujours en minuscule. Exemples: </a:t>
            </a:r>
            <a:r>
              <a:rPr lang="fr-CA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total</a:t>
            </a:r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fr-CA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taxes</a:t>
            </a:r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fr-CA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fr-CA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Le nom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d’une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constante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(ref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diapo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s’écrit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toujours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lettres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majuscules.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Exemples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GAUSS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3.Lorsque le nom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d’une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variable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ou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d’une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constante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est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constitu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De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plusieurs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mots,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ceux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-ci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sont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séparés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 un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souligné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_.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Exemples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total_avec_taxes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VITESSE_DE_LA_LUMIERE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CDD04A6-2777-6D75-9DE8-EF25A47E0EB5}"/>
              </a:ext>
            </a:extLst>
          </p:cNvPr>
          <p:cNvSpPr txBox="1">
            <a:spLocks/>
          </p:cNvSpPr>
          <p:nvPr/>
        </p:nvSpPr>
        <p:spPr>
          <a:xfrm>
            <a:off x="1066800" y="3830336"/>
            <a:ext cx="10058400" cy="25806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F44293-3ACB-CAEF-7084-5A98953E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92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5D531566-FB4F-8160-C2FB-A18A7F81CE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43" b="30287"/>
          <a:stretch/>
        </p:blipFill>
        <p:spPr>
          <a:xfrm>
            <a:off x="5939554" y="2432631"/>
            <a:ext cx="6149947" cy="120866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éléments constitutifs d’un programme informatique</a:t>
            </a:r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698888-9095-55A5-2C02-547497C9D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98888"/>
            <a:ext cx="4842274" cy="4023360"/>
          </a:xfrm>
        </p:spPr>
        <p:txBody>
          <a:bodyPr/>
          <a:lstStyle/>
          <a:p>
            <a:r>
              <a:rPr lang="fr-CA" sz="2400" dirty="0"/>
              <a:t>1. Un </a:t>
            </a:r>
            <a:r>
              <a:rPr lang="fr-CA" sz="2400" b="1" dirty="0"/>
              <a:t>programme</a:t>
            </a:r>
            <a:r>
              <a:rPr lang="fr-CA" sz="2400" dirty="0"/>
              <a:t> informatique est toujours </a:t>
            </a:r>
            <a:r>
              <a:rPr lang="fr-CA" sz="2400" b="1" dirty="0"/>
              <a:t>exécuté du haut vers le bas</a:t>
            </a:r>
            <a:r>
              <a:rPr lang="fr-CA" sz="24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3D5C81A2-E38D-F845-6608-107A1A893567}"/>
              </a:ext>
            </a:extLst>
          </p:cNvPr>
          <p:cNvSpPr/>
          <p:nvPr/>
        </p:nvSpPr>
        <p:spPr>
          <a:xfrm>
            <a:off x="5939554" y="2472088"/>
            <a:ext cx="151051" cy="1129750"/>
          </a:xfrm>
          <a:prstGeom prst="down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37F5555-BDA1-CB44-8AB7-AA35170BD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02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C1C7A4-1F62-FA72-A6D3-A5FE81BE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variables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1FC730-37F2-4012-4FE2-7311DDE08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ATTENTION</a:t>
            </a:r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des mots sont réservés par Python et ils ne peuvent pas être utilisés comme nom de variables.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C720590-11EA-2427-B264-63C50678F142}"/>
              </a:ext>
            </a:extLst>
          </p:cNvPr>
          <p:cNvSpPr txBox="1"/>
          <p:nvPr/>
        </p:nvSpPr>
        <p:spPr>
          <a:xfrm>
            <a:off x="0" y="6488668"/>
            <a:ext cx="137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Tableau p.31</a:t>
            </a:r>
            <a:endParaRPr lang="en-US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73054C0-8A7F-AF11-D467-EAC4230A7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725004"/>
              </p:ext>
            </p:extLst>
          </p:nvPr>
        </p:nvGraphicFramePr>
        <p:xfrm>
          <a:off x="2031999" y="3139185"/>
          <a:ext cx="8128001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69000049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4058762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6539102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340883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0042770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986101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9243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CA" b="0" dirty="0"/>
                        <a:t>False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/>
                        <a:t>None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 err="1"/>
                        <a:t>True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/>
                        <a:t>and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/>
                        <a:t>as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 err="1"/>
                        <a:t>assert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 err="1"/>
                        <a:t>async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04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CA" b="0" dirty="0" err="1"/>
                        <a:t>await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/>
                        <a:t>break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/>
                        <a:t>class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/>
                        <a:t>continue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 err="1"/>
                        <a:t>def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 err="1"/>
                        <a:t>del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 err="1"/>
                        <a:t>elif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28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CA" b="0" dirty="0" err="1"/>
                        <a:t>else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 err="1"/>
                        <a:t>except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 err="1"/>
                        <a:t>finally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/>
                        <a:t>for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 err="1"/>
                        <a:t>from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/>
                        <a:t>global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/>
                        <a:t>if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22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CA" b="0" dirty="0"/>
                        <a:t>import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/>
                        <a:t>in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 err="1"/>
                        <a:t>is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/>
                        <a:t>lambda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 err="1"/>
                        <a:t>nonlocal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/>
                        <a:t>not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/>
                        <a:t>or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140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CA" b="0" dirty="0" err="1"/>
                        <a:t>pass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 err="1"/>
                        <a:t>raise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/>
                        <a:t>return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 err="1"/>
                        <a:t>try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 err="1"/>
                        <a:t>while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 err="1"/>
                        <a:t>with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CA" b="0" dirty="0" err="1"/>
                        <a:t>yield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555098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920210FA-F989-F879-4719-89C0D046BA7F}"/>
              </a:ext>
            </a:extLst>
          </p:cNvPr>
          <p:cNvSpPr txBox="1"/>
          <p:nvPr/>
        </p:nvSpPr>
        <p:spPr>
          <a:xfrm>
            <a:off x="2333202" y="2769853"/>
            <a:ext cx="752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Les mots clés réservés à Python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BCD5A0-FDE1-BC3C-0E8E-0792CAD3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44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C1C7A4-1F62-FA72-A6D3-A5FE81BE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types de variables</a:t>
            </a:r>
            <a:endParaRPr lang="en-US" dirty="0"/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0726D11F-5568-7359-CA59-6D18B837CF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851353"/>
              </p:ext>
            </p:extLst>
          </p:nvPr>
        </p:nvGraphicFramePr>
        <p:xfrm>
          <a:off x="1097283" y="2167573"/>
          <a:ext cx="10058397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3411734712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681160134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499262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Nom (terme en programmation)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Exemple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919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Entier (</a:t>
                      </a:r>
                      <a:r>
                        <a:rPr lang="fr-CA" dirty="0" err="1"/>
                        <a:t>integer</a:t>
                      </a:r>
                      <a:r>
                        <a:rPr lang="fr-CA" dirty="0"/>
                        <a:t> ou </a:t>
                      </a:r>
                      <a:r>
                        <a:rPr lang="fr-CA" dirty="0" err="1"/>
                        <a:t>int</a:t>
                      </a:r>
                      <a:r>
                        <a:rPr lang="fr-CA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Nombre entier positif ou négatif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06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Décimal (</a:t>
                      </a:r>
                      <a:r>
                        <a:rPr lang="fr-CA" dirty="0" err="1"/>
                        <a:t>float</a:t>
                      </a:r>
                      <a:r>
                        <a:rPr lang="fr-CA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Nombre à virgule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12.78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39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Booléen (</a:t>
                      </a:r>
                      <a:r>
                        <a:rPr lang="fr-CA" dirty="0" err="1"/>
                        <a:t>boolean</a:t>
                      </a:r>
                      <a:r>
                        <a:rPr lang="fr-CA" dirty="0"/>
                        <a:t> ou </a:t>
                      </a:r>
                      <a:r>
                        <a:rPr lang="fr-CA" dirty="0" err="1"/>
                        <a:t>bool</a:t>
                      </a:r>
                      <a:r>
                        <a:rPr lang="fr-CA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Vrai ou faux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err="1"/>
                        <a:t>True</a:t>
                      </a:r>
                      <a:r>
                        <a:rPr lang="fr-CA" dirty="0"/>
                        <a:t>, 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39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Texte (string ou </a:t>
                      </a:r>
                      <a:r>
                        <a:rPr lang="fr-CA" dirty="0" err="1"/>
                        <a:t>str</a:t>
                      </a:r>
                      <a:r>
                        <a:rPr lang="fr-CA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Une chaîne de caractères, du texte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"Bonjour la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72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Liste ou tableau (</a:t>
                      </a:r>
                      <a:r>
                        <a:rPr lang="fr-CA" dirty="0" err="1"/>
                        <a:t>list</a:t>
                      </a:r>
                      <a:r>
                        <a:rPr lang="fr-CA" dirty="0"/>
                        <a:t> ou </a:t>
                      </a:r>
                      <a:r>
                        <a:rPr lang="fr-CA" dirty="0" err="1"/>
                        <a:t>array</a:t>
                      </a:r>
                      <a:r>
                        <a:rPr lang="fr-CA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Plusieurs valeurs dans une même 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[4, 8, 72, 45]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538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Date (</a:t>
                      </a:r>
                      <a:r>
                        <a:rPr lang="fr-CA" dirty="0" err="1"/>
                        <a:t>datetime</a:t>
                      </a:r>
                      <a:r>
                        <a:rPr lang="fr-CA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Une date ou une heure incluant parfois le fuseau horaire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2024-01-19</a:t>
                      </a:r>
                    </a:p>
                    <a:p>
                      <a:pPr algn="ctr"/>
                      <a:r>
                        <a:rPr lang="fr-CA" dirty="0"/>
                        <a:t>14:28:18.158209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144248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2C720590-11EA-2427-B264-63C50678F142}"/>
              </a:ext>
            </a:extLst>
          </p:cNvPr>
          <p:cNvSpPr txBox="1"/>
          <p:nvPr/>
        </p:nvSpPr>
        <p:spPr>
          <a:xfrm>
            <a:off x="0" y="6488668"/>
            <a:ext cx="137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Tableau p.32</a:t>
            </a:r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851BCED-12A1-E673-8ABC-0920DA7C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76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C1C7A4-1F62-FA72-A6D3-A5FE81BE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conversion de type</a:t>
            </a:r>
            <a:endParaRPr lang="en-US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7A5E72C1-56A7-F051-D864-2999A7B9F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318" y="3085649"/>
            <a:ext cx="7601363" cy="2681387"/>
          </a:xfr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4008A9FA-BDB3-E43B-DA63-F63092CCA7AA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25806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Avec les différents types qui existent, il est important de noter que </a:t>
            </a:r>
            <a:r>
              <a:rPr lang="fr-CA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certaines opérations ne sont possibles qu’entre types compatible</a:t>
            </a:r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ADC384C-EC20-CA4B-C342-97D36F67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21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C1C7A4-1F62-FA72-A6D3-A5FE81BE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conversion de type</a:t>
            </a:r>
            <a:endParaRPr lang="en-US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4008A9FA-BDB3-E43B-DA63-F63092CCA7AA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25806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Pour rendre compatibles certaines opérations, nous pouvons utiliser des fonctions pour convertir les types de variables.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74B65C94-3E43-6B40-144C-FAD710EDD5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1" y="2680517"/>
          <a:ext cx="100583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4276">
                  <a:extLst>
                    <a:ext uri="{9D8B030D-6E8A-4147-A177-3AD203B41FA5}">
                      <a16:colId xmlns:a16="http://schemas.microsoft.com/office/drawing/2014/main" val="1420203052"/>
                    </a:ext>
                  </a:extLst>
                </a:gridCol>
                <a:gridCol w="4431322">
                  <a:extLst>
                    <a:ext uri="{9D8B030D-6E8A-4147-A177-3AD203B41FA5}">
                      <a16:colId xmlns:a16="http://schemas.microsoft.com/office/drawing/2014/main" val="503978225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32024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Fonction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Exemple </a:t>
                      </a:r>
                      <a:r>
                        <a:rPr lang="fr-CA" dirty="0">
                          <a:sym typeface="Wingdings" panose="05000000000000000000" pitchFamily="2" charset="2"/>
                        </a:rPr>
                        <a:t> résultat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886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err="1"/>
                        <a:t>int</a:t>
                      </a:r>
                      <a:r>
                        <a:rPr lang="fr-CA" dirty="0"/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Transforme en entier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 err="1"/>
                        <a:t>int</a:t>
                      </a:r>
                      <a:r>
                        <a:rPr lang="fr-CA" dirty="0"/>
                        <a:t>(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"36“)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36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463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err="1"/>
                        <a:t>float</a:t>
                      </a:r>
                      <a:r>
                        <a:rPr lang="fr-CA" dirty="0"/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Transforme en nombre flottant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float</a:t>
                      </a:r>
                      <a:r>
                        <a:rPr lang="fr-CA" dirty="0"/>
                        <a:t>(36) </a:t>
                      </a:r>
                      <a:r>
                        <a:rPr lang="fr-CA" dirty="0">
                          <a:sym typeface="Wingdings" panose="05000000000000000000" pitchFamily="2" charset="2"/>
                        </a:rPr>
                        <a:t> 36.0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169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err="1"/>
                        <a:t>str</a:t>
                      </a:r>
                      <a:r>
                        <a:rPr lang="fr-CA" dirty="0"/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Transforme en texte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str</a:t>
                      </a:r>
                      <a:r>
                        <a:rPr lang="fr-CA" dirty="0"/>
                        <a:t>(36) </a:t>
                      </a:r>
                      <a:r>
                        <a:rPr lang="fr-CA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"36“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30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err="1"/>
                        <a:t>bool</a:t>
                      </a:r>
                      <a:r>
                        <a:rPr lang="fr-CA" dirty="0"/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Transforme en booléen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bool</a:t>
                      </a:r>
                      <a:r>
                        <a:rPr lang="fr-CA" dirty="0"/>
                        <a:t>(36) </a:t>
                      </a:r>
                      <a:r>
                        <a:rPr lang="fr-CA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fr-CA" dirty="0" err="1">
                          <a:sym typeface="Wingdings" panose="05000000000000000000" pitchFamily="2" charset="2"/>
                        </a:rPr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382462"/>
                  </a:ext>
                </a:extLst>
              </a:tr>
            </a:tbl>
          </a:graphicData>
        </a:graphic>
      </p:graphicFrame>
      <p:pic>
        <p:nvPicPr>
          <p:cNvPr id="10" name="Image 9">
            <a:extLst>
              <a:ext uri="{FF2B5EF4-FFF2-40B4-BE49-F238E27FC236}">
                <a16:creationId xmlns:a16="http://schemas.microsoft.com/office/drawing/2014/main" id="{99349E01-B278-A558-56B3-1D1E4CDDB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534" y="4863642"/>
            <a:ext cx="3218928" cy="1466819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A3E3D1-62AA-FFE2-A974-6366748F3CE0}"/>
              </a:ext>
            </a:extLst>
          </p:cNvPr>
          <p:cNvSpPr txBox="1">
            <a:spLocks/>
          </p:cNvSpPr>
          <p:nvPr/>
        </p:nvSpPr>
        <p:spPr>
          <a:xfrm>
            <a:off x="5404337" y="4534717"/>
            <a:ext cx="1383323" cy="4991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Exemple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50EC92D-921D-EF3D-0184-9CA29B740CDD}"/>
              </a:ext>
            </a:extLst>
          </p:cNvPr>
          <p:cNvSpPr txBox="1"/>
          <p:nvPr/>
        </p:nvSpPr>
        <p:spPr>
          <a:xfrm>
            <a:off x="0" y="6488668"/>
            <a:ext cx="137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Tableau p.33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6B5A76-9C07-5EF3-AD0A-1F769AF2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42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A47B5F2A-E704-A5B7-161C-37F9CFA55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129" y="2767465"/>
            <a:ext cx="7724471" cy="151227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D5BB864-7BA5-53D6-CBFA-32B3875B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fonction input()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C2E54-7DB2-EBF3-9D2B-D65219435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>
                <a:solidFill>
                  <a:srgbClr val="000000"/>
                </a:solidFill>
                <a:effectLst/>
              </a:rPr>
              <a:t>Vous pouvez également </a:t>
            </a:r>
            <a:r>
              <a:rPr lang="fr-FR" sz="2400" b="1" dirty="0">
                <a:solidFill>
                  <a:srgbClr val="000000"/>
                </a:solidFill>
                <a:effectLst/>
              </a:rPr>
              <a:t>demander aux utilisateurs d’entrer une valeur </a:t>
            </a:r>
            <a:r>
              <a:rPr lang="fr-FR" sz="2400" dirty="0">
                <a:solidFill>
                  <a:srgbClr val="000000"/>
                </a:solidFill>
                <a:effectLst/>
              </a:rPr>
              <a:t>et lui </a:t>
            </a:r>
            <a:r>
              <a:rPr lang="fr-FR" sz="2400" b="1" dirty="0">
                <a:solidFill>
                  <a:srgbClr val="000000"/>
                </a:solidFill>
                <a:effectLst/>
              </a:rPr>
              <a:t>donner le bon type</a:t>
            </a:r>
            <a:r>
              <a:rPr lang="fr-FR" sz="2400" dirty="0">
                <a:solidFill>
                  <a:srgbClr val="000000"/>
                </a:solidFill>
                <a:effectLst/>
              </a:rPr>
              <a:t>.</a:t>
            </a:r>
            <a:endParaRPr lang="en-US" sz="2400" dirty="0"/>
          </a:p>
        </p:txBody>
      </p:sp>
      <p:sp>
        <p:nvSpPr>
          <p:cNvPr id="10" name="Flèche : angle droit 9">
            <a:extLst>
              <a:ext uri="{FF2B5EF4-FFF2-40B4-BE49-F238E27FC236}">
                <a16:creationId xmlns:a16="http://schemas.microsoft.com/office/drawing/2014/main" id="{AAA4D628-2FC7-B40D-C03C-43BDA2998749}"/>
              </a:ext>
            </a:extLst>
          </p:cNvPr>
          <p:cNvSpPr/>
          <p:nvPr/>
        </p:nvSpPr>
        <p:spPr>
          <a:xfrm rot="10800000">
            <a:off x="2425202" y="2921912"/>
            <a:ext cx="993010" cy="2480220"/>
          </a:xfrm>
          <a:prstGeom prst="bentUpArrow">
            <a:avLst>
              <a:gd name="adj1" fmla="val 8780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19D9CD0E-54C8-C461-4483-59B8E7C3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24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09FF79E-A632-51B0-4FC9-8CB108634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682" y="5439673"/>
            <a:ext cx="5621502" cy="858841"/>
          </a:xfrm>
          <a:prstGeom prst="rect">
            <a:avLst/>
          </a:prstGeom>
        </p:spPr>
      </p:pic>
      <p:sp>
        <p:nvSpPr>
          <p:cNvPr id="11" name="Flèche : bas 10">
            <a:extLst>
              <a:ext uri="{FF2B5EF4-FFF2-40B4-BE49-F238E27FC236}">
                <a16:creationId xmlns:a16="http://schemas.microsoft.com/office/drawing/2014/main" id="{37499E82-9239-B55B-E5FE-7ECE6C20A139}"/>
              </a:ext>
            </a:extLst>
          </p:cNvPr>
          <p:cNvSpPr/>
          <p:nvPr/>
        </p:nvSpPr>
        <p:spPr>
          <a:xfrm>
            <a:off x="4501662" y="2368062"/>
            <a:ext cx="550984" cy="5292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18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C1C7A4-1F62-FA72-A6D3-A5FE81BE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constantes</a:t>
            </a:r>
            <a:endParaRPr lang="en-US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4008A9FA-BDB3-E43B-DA63-F63092CCA7AA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25806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Parfois, certaines </a:t>
            </a:r>
            <a:r>
              <a:rPr lang="fr-CA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variables</a:t>
            </a:r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sont utilisées </a:t>
            </a:r>
            <a:r>
              <a:rPr lang="fr-CA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pour conserver des valeurs qui ne changent pas</a:t>
            </a:r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On appel ces variables </a:t>
            </a:r>
            <a:r>
              <a:rPr lang="fr-CA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constantes</a:t>
            </a:r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leur utilisation permet principalement d’écrire des programmes plus clairs.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E03C247-4A00-464D-989F-878D8BBFA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8288" y="3156077"/>
            <a:ext cx="5315424" cy="2757280"/>
          </a:xfrm>
        </p:spPr>
      </p:pic>
      <p:sp>
        <p:nvSpPr>
          <p:cNvPr id="8" name="Bulle narrative : rectangle à coins arrondis 7">
            <a:extLst>
              <a:ext uri="{FF2B5EF4-FFF2-40B4-BE49-F238E27FC236}">
                <a16:creationId xmlns:a16="http://schemas.microsoft.com/office/drawing/2014/main" id="{3F4B9E90-81B5-9AE6-BFA6-6E3CDAEFC888}"/>
              </a:ext>
            </a:extLst>
          </p:cNvPr>
          <p:cNvSpPr/>
          <p:nvPr/>
        </p:nvSpPr>
        <p:spPr>
          <a:xfrm>
            <a:off x="468923" y="3156078"/>
            <a:ext cx="2708031" cy="1017338"/>
          </a:xfrm>
          <a:prstGeom prst="wedgeRoundRectCallout">
            <a:avLst>
              <a:gd name="adj1" fmla="val 75992"/>
              <a:gd name="adj2" fmla="val 4342"/>
              <a:gd name="adj3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Les </a:t>
            </a:r>
            <a:r>
              <a:rPr lang="fr-CA" b="1" dirty="0"/>
              <a:t>constantes</a:t>
            </a:r>
            <a:r>
              <a:rPr lang="fr-CA" dirty="0"/>
              <a:t> sont en </a:t>
            </a:r>
            <a:r>
              <a:rPr lang="fr-CA" b="1" dirty="0"/>
              <a:t>lettres majuscules</a:t>
            </a:r>
            <a:endParaRPr lang="en-US" b="1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895A0F3C-BFC1-B8EC-2CF0-F062A68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28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C1C7A4-1F62-FA72-A6D3-A5FE81BE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Réutiliser une variable</a:t>
            </a:r>
            <a:endParaRPr lang="en-US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4008A9FA-BDB3-E43B-DA63-F63092CCA7AA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25806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programmation, le </a:t>
            </a:r>
            <a:r>
              <a:rPr lang="fr-CA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signe = est un opérateur d’affectation </a:t>
            </a:r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(ou d’assignation). O</a:t>
            </a:r>
            <a:r>
              <a:rPr lang="fr-CA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 peut donc réutiliser une variable déjà existante </a:t>
            </a:r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et d’en changer la valeur en cours de programme.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C6E86E2-50A3-6132-8F90-D8FCF240D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30" y="3136038"/>
            <a:ext cx="6034922" cy="2795839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87DE5E19-599E-856D-7631-0FACF9E82725}"/>
              </a:ext>
            </a:extLst>
          </p:cNvPr>
          <p:cNvSpPr/>
          <p:nvPr/>
        </p:nvSpPr>
        <p:spPr>
          <a:xfrm>
            <a:off x="3434861" y="3346939"/>
            <a:ext cx="3663203" cy="1846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F999A42-5F03-7569-B390-5EE31E21ADBC}"/>
              </a:ext>
            </a:extLst>
          </p:cNvPr>
          <p:cNvSpPr txBox="1"/>
          <p:nvPr/>
        </p:nvSpPr>
        <p:spPr>
          <a:xfrm>
            <a:off x="7098065" y="3244333"/>
            <a:ext cx="353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1. Assigne à la variable x la valeur 3.</a:t>
            </a:r>
            <a:endParaRPr lang="en-US" dirty="0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8A9D35BB-39EC-D966-741A-D84AF20EB277}"/>
              </a:ext>
            </a:extLst>
          </p:cNvPr>
          <p:cNvSpPr/>
          <p:nvPr/>
        </p:nvSpPr>
        <p:spPr>
          <a:xfrm>
            <a:off x="3434862" y="3675184"/>
            <a:ext cx="3663203" cy="1846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EB8AA17-83CE-2DAC-964A-E99D523636DC}"/>
              </a:ext>
            </a:extLst>
          </p:cNvPr>
          <p:cNvSpPr txBox="1"/>
          <p:nvPr/>
        </p:nvSpPr>
        <p:spPr>
          <a:xfrm>
            <a:off x="7098066" y="3572578"/>
            <a:ext cx="304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2. Affiche la valeur de x, soit 3.</a:t>
            </a:r>
            <a:endParaRPr lang="en-US" dirty="0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1BA4054D-7DC9-4185-6930-B4FE536F7856}"/>
              </a:ext>
            </a:extLst>
          </p:cNvPr>
          <p:cNvSpPr/>
          <p:nvPr/>
        </p:nvSpPr>
        <p:spPr>
          <a:xfrm>
            <a:off x="3434863" y="4003429"/>
            <a:ext cx="3663203" cy="1846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9FBC4B3-5406-68ED-3AAB-E6C602077326}"/>
              </a:ext>
            </a:extLst>
          </p:cNvPr>
          <p:cNvSpPr txBox="1"/>
          <p:nvPr/>
        </p:nvSpPr>
        <p:spPr>
          <a:xfrm>
            <a:off x="7098067" y="3900823"/>
            <a:ext cx="4498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3. Assigne une nouvelle valeur à x, en utilisant</a:t>
            </a:r>
            <a:br>
              <a:rPr lang="fr-CA" dirty="0"/>
            </a:br>
            <a:r>
              <a:rPr lang="fr-CA" dirty="0"/>
              <a:t> l’ancienne valeur de celle-ci.</a:t>
            </a:r>
            <a:endParaRPr lang="en-US" dirty="0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6A82A650-7D57-F6B2-C076-EF0F28EAE86A}"/>
              </a:ext>
            </a:extLst>
          </p:cNvPr>
          <p:cNvSpPr/>
          <p:nvPr/>
        </p:nvSpPr>
        <p:spPr>
          <a:xfrm>
            <a:off x="3446586" y="4601302"/>
            <a:ext cx="3663203" cy="1846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5E6B14A-2EA0-25AE-74A5-0317D28D1EE5}"/>
              </a:ext>
            </a:extLst>
          </p:cNvPr>
          <p:cNvSpPr txBox="1"/>
          <p:nvPr/>
        </p:nvSpPr>
        <p:spPr>
          <a:xfrm>
            <a:off x="7109790" y="4498696"/>
            <a:ext cx="401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4. Affiche la nouvelle valeur de x, soit 14.</a:t>
            </a:r>
            <a:endParaRPr lang="en-US" dirty="0"/>
          </a:p>
        </p:txBody>
      </p:sp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B5203813-B881-CEFD-F3E5-39F20745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88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C1C7A4-1F62-FA72-A6D3-A5FE81BE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Échanger deux variables</a:t>
            </a:r>
            <a:endParaRPr lang="en-US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4008A9FA-BDB3-E43B-DA63-F63092CCA7AA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25806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Parfois il peut être nécessaire d’échanger 2 variables.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02A8D5-67EB-DCC7-651E-83246CA93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351" y="2614477"/>
            <a:ext cx="4247341" cy="2883646"/>
          </a:xfrm>
          <a:prstGeom prst="rect">
            <a:avLst/>
          </a:prstGeom>
        </p:spPr>
      </p:pic>
      <p:sp>
        <p:nvSpPr>
          <p:cNvPr id="5" name="Signe de multiplication 4">
            <a:extLst>
              <a:ext uri="{FF2B5EF4-FFF2-40B4-BE49-F238E27FC236}">
                <a16:creationId xmlns:a16="http://schemas.microsoft.com/office/drawing/2014/main" id="{552A3B97-9D69-1107-89D5-DAFF32DA6869}"/>
              </a:ext>
            </a:extLst>
          </p:cNvPr>
          <p:cNvSpPr/>
          <p:nvPr/>
        </p:nvSpPr>
        <p:spPr>
          <a:xfrm>
            <a:off x="4920579" y="2363963"/>
            <a:ext cx="1008184" cy="1043354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4EA66C-3D71-2C8A-3686-1E3B3A2C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41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C1C7A4-1F62-FA72-A6D3-A5FE81BE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Échanger deux variables</a:t>
            </a:r>
            <a:endParaRPr lang="en-US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4008A9FA-BDB3-E43B-DA63-F63092CCA7AA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25806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Parfois il peut être nécessaire d’échanger 2 variables.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02A8D5-67EB-DCC7-651E-83246CA93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351" y="2614477"/>
            <a:ext cx="4247341" cy="2883646"/>
          </a:xfrm>
          <a:prstGeom prst="rect">
            <a:avLst/>
          </a:prstGeom>
        </p:spPr>
      </p:pic>
      <p:sp>
        <p:nvSpPr>
          <p:cNvPr id="5" name="Signe de multiplication 4">
            <a:extLst>
              <a:ext uri="{FF2B5EF4-FFF2-40B4-BE49-F238E27FC236}">
                <a16:creationId xmlns:a16="http://schemas.microsoft.com/office/drawing/2014/main" id="{552A3B97-9D69-1107-89D5-DAFF32DA6869}"/>
              </a:ext>
            </a:extLst>
          </p:cNvPr>
          <p:cNvSpPr/>
          <p:nvPr/>
        </p:nvSpPr>
        <p:spPr>
          <a:xfrm>
            <a:off x="4920579" y="2363963"/>
            <a:ext cx="1008184" cy="1043354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901DCB4-C150-77D7-36D4-BF5F1BF1F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327" y="2612132"/>
            <a:ext cx="4115353" cy="2883646"/>
          </a:xfrm>
          <a:prstGeom prst="rect">
            <a:avLst/>
          </a:prstGeom>
        </p:spPr>
      </p:pic>
      <p:pic>
        <p:nvPicPr>
          <p:cNvPr id="17" name="Graphique 16" descr="Badge Tick1 avec un remplissage uni">
            <a:extLst>
              <a:ext uri="{FF2B5EF4-FFF2-40B4-BE49-F238E27FC236}">
                <a16:creationId xmlns:a16="http://schemas.microsoft.com/office/drawing/2014/main" id="{03BAA1FA-24A2-1A57-1B97-79B8BD9DD4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85897" y="2363963"/>
            <a:ext cx="914400" cy="914400"/>
          </a:xfrm>
          <a:prstGeom prst="rect">
            <a:avLst/>
          </a:prstGeom>
        </p:spPr>
      </p:pic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A93FFDE7-BE95-3CA0-1BFA-FD314512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5BB864-7BA5-53D6-CBFA-32B3875B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 chaînes de caractères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C2E54-7DB2-EBF3-9D2B-D65219435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Une </a:t>
            </a:r>
            <a:r>
              <a:rPr lang="fr-CA" sz="2400" b="1" dirty="0"/>
              <a:t>chaîne de caractères  </a:t>
            </a:r>
            <a:r>
              <a:rPr lang="fr-CA" sz="2400" dirty="0"/>
              <a:t>sert à désigner du </a:t>
            </a:r>
            <a:r>
              <a:rPr lang="fr-CA" sz="2400" b="1" dirty="0"/>
              <a:t>texte pouvant être traité par un programme informatique</a:t>
            </a:r>
            <a:r>
              <a:rPr lang="fr-CA" sz="2400" dirty="0"/>
              <a:t>. Le texte doit être placer entre guillemets comme ci-bas:</a:t>
            </a:r>
            <a:endParaRPr lang="en-US" sz="2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026C78D-4384-127D-1B60-9F09DC86D4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56"/>
          <a:stretch/>
        </p:blipFill>
        <p:spPr>
          <a:xfrm>
            <a:off x="2734520" y="2688554"/>
            <a:ext cx="6722960" cy="1391077"/>
          </a:xfrm>
          <a:prstGeom prst="rect">
            <a:avLst/>
          </a:prstGeom>
        </p:spPr>
      </p:pic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7BFED2-F92A-EB4B-1E82-398EF552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31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5D531566-FB4F-8160-C2FB-A18A7F81CE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6843" b="877"/>
          <a:stretch/>
        </p:blipFill>
        <p:spPr>
          <a:xfrm>
            <a:off x="5939554" y="2432630"/>
            <a:ext cx="6149947" cy="171858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éléments constitutifs d’un programme informatique</a:t>
            </a:r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698888-9095-55A5-2C02-547497C9D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98888"/>
            <a:ext cx="4842274" cy="2821753"/>
          </a:xfrm>
        </p:spPr>
        <p:txBody>
          <a:bodyPr/>
          <a:lstStyle/>
          <a:p>
            <a:r>
              <a:rPr lang="fr-CA" sz="2400" dirty="0"/>
              <a:t>1. Un </a:t>
            </a:r>
            <a:r>
              <a:rPr lang="fr-CA" sz="2400" b="1" dirty="0"/>
              <a:t>programme</a:t>
            </a:r>
            <a:r>
              <a:rPr lang="fr-CA" sz="2400" dirty="0"/>
              <a:t> informatique est toujours </a:t>
            </a:r>
            <a:r>
              <a:rPr lang="fr-CA" sz="2400" b="1" dirty="0"/>
              <a:t>exécuté du haut vers le bas</a:t>
            </a:r>
            <a:r>
              <a:rPr lang="fr-CA" sz="2400" dirty="0"/>
              <a:t>.</a:t>
            </a:r>
          </a:p>
          <a:p>
            <a:r>
              <a:rPr lang="fr-CA" sz="2400" dirty="0"/>
              <a:t>2 . Les </a:t>
            </a:r>
            <a:r>
              <a:rPr lang="fr-CA" sz="2400" b="1" dirty="0"/>
              <a:t>commentaires</a:t>
            </a:r>
            <a:r>
              <a:rPr lang="fr-CA" sz="2400" dirty="0"/>
              <a:t> sont </a:t>
            </a:r>
            <a:r>
              <a:rPr lang="fr-CA" sz="2400" b="1" dirty="0"/>
              <a:t>introduits à l’aide </a:t>
            </a:r>
            <a:r>
              <a:rPr lang="fr-CA" sz="2400" dirty="0"/>
              <a:t>du dièse </a:t>
            </a:r>
            <a:r>
              <a:rPr lang="fr-CA" sz="2400" b="1" dirty="0"/>
              <a:t>#</a:t>
            </a:r>
            <a:r>
              <a:rPr lang="fr-CA" sz="2400" dirty="0"/>
              <a:t> de couleur vert (Ils ne sont pas exécutés).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3D5C81A2-E38D-F845-6608-107A1A893567}"/>
              </a:ext>
            </a:extLst>
          </p:cNvPr>
          <p:cNvSpPr/>
          <p:nvPr/>
        </p:nvSpPr>
        <p:spPr>
          <a:xfrm rot="5400000">
            <a:off x="8342402" y="2057069"/>
            <a:ext cx="214499" cy="1129750"/>
          </a:xfrm>
          <a:prstGeom prst="downArrow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6E1031C-7867-3CEA-31D5-71777F67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24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5BB864-7BA5-53D6-CBFA-32B3875B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 chaînes de caractères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C2E54-7DB2-EBF3-9D2B-D65219435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Une </a:t>
            </a:r>
            <a:r>
              <a:rPr lang="fr-CA" sz="2400" b="1" dirty="0"/>
              <a:t>chaîne de caractères  </a:t>
            </a:r>
            <a:r>
              <a:rPr lang="fr-CA" sz="2400" dirty="0"/>
              <a:t>sert à désigner du </a:t>
            </a:r>
            <a:r>
              <a:rPr lang="fr-CA" sz="2400" b="1" dirty="0"/>
              <a:t>texte pouvant être traité par un programme informatique</a:t>
            </a:r>
            <a:r>
              <a:rPr lang="fr-CA" sz="2400" dirty="0"/>
              <a:t>. Le texte doit être placer entre guillemets comme ci-bas:</a:t>
            </a:r>
            <a:endParaRPr lang="en-US" sz="2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026C78D-4384-127D-1B60-9F09DC86D4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56"/>
          <a:stretch/>
        </p:blipFill>
        <p:spPr>
          <a:xfrm>
            <a:off x="2734520" y="2688554"/>
            <a:ext cx="6722960" cy="1391077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9CB6C8E-9984-56E6-38AE-28280AD94CC4}"/>
              </a:ext>
            </a:extLst>
          </p:cNvPr>
          <p:cNvSpPr txBox="1">
            <a:spLocks/>
          </p:cNvSpPr>
          <p:nvPr/>
        </p:nvSpPr>
        <p:spPr>
          <a:xfrm>
            <a:off x="1531620" y="4513383"/>
            <a:ext cx="9128760" cy="1746740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2800" dirty="0">
                <a:solidFill>
                  <a:srgbClr val="FF0000"/>
                </a:solidFill>
              </a:rPr>
              <a:t>!!! ATTENTION !!!</a:t>
            </a:r>
          </a:p>
          <a:p>
            <a:r>
              <a:rPr lang="fr-CA" dirty="0"/>
              <a:t>Pour insérer des guillemets dans une chaîne de caractère, il faut les faire précéder d’une barre oblique inversé.</a:t>
            </a:r>
            <a:endParaRPr lang="en-US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175CB75-5225-3B1C-5070-C91CB0E5D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824" y="5748022"/>
            <a:ext cx="7018352" cy="458892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770111-2149-FA95-173D-DDF9B4F6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30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5BB864-7BA5-53D6-CBFA-32B3875B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fonctions de calcul</a:t>
            </a:r>
            <a:endParaRPr lang="en-US" dirty="0"/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E24C9AA9-F8D7-5A36-84E4-7F88CE66EF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927629"/>
              </p:ext>
            </p:extLst>
          </p:nvPr>
        </p:nvGraphicFramePr>
        <p:xfrm>
          <a:off x="1066801" y="2340191"/>
          <a:ext cx="10058397" cy="3984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3695601151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81042824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61366493"/>
                    </a:ext>
                  </a:extLst>
                </a:gridCol>
              </a:tblGrid>
              <a:tr h="337972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Fonction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Exemple d’usage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733850"/>
                  </a:ext>
                </a:extLst>
              </a:tr>
              <a:tr h="591452">
                <a:tc>
                  <a:txBody>
                    <a:bodyPr/>
                    <a:lstStyle/>
                    <a:p>
                      <a:r>
                        <a:rPr lang="fr-CA" dirty="0"/>
                        <a:t>abs(nombre)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Calcul la valeur absolue d’un nombre.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abs(3) </a:t>
                      </a:r>
                      <a:r>
                        <a:rPr lang="fr-CA" dirty="0">
                          <a:sym typeface="Wingdings" panose="05000000000000000000" pitchFamily="2" charset="2"/>
                        </a:rPr>
                        <a:t> 3</a:t>
                      </a:r>
                    </a:p>
                    <a:p>
                      <a:r>
                        <a:rPr lang="fr-CA" dirty="0">
                          <a:sym typeface="Wingdings" panose="05000000000000000000" pitchFamily="2" charset="2"/>
                        </a:rPr>
                        <a:t>abs(-7)  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42615"/>
                  </a:ext>
                </a:extLst>
              </a:tr>
              <a:tr h="591452">
                <a:tc>
                  <a:txBody>
                    <a:bodyPr/>
                    <a:lstStyle/>
                    <a:p>
                      <a:r>
                        <a:rPr lang="fr-CA" dirty="0"/>
                        <a:t>min(nombre 1, nombre 2, …)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/>
                        <a:t>max(nombre 1, nombre 2, …)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Donne la valeur minimale ou maximale de plusieurs nombres.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min(-3, 5, 7) </a:t>
                      </a:r>
                      <a:r>
                        <a:rPr lang="fr-CA" dirty="0">
                          <a:sym typeface="Wingdings" panose="05000000000000000000" pitchFamily="2" charset="2"/>
                        </a:rPr>
                        <a:t> -3</a:t>
                      </a:r>
                    </a:p>
                    <a:p>
                      <a:r>
                        <a:rPr lang="fr-CA" dirty="0">
                          <a:sym typeface="Wingdings" panose="05000000000000000000" pitchFamily="2" charset="2"/>
                        </a:rPr>
                        <a:t>max(-1, 3, 9, 4)  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995989"/>
                  </a:ext>
                </a:extLst>
              </a:tr>
              <a:tr h="509902">
                <a:tc>
                  <a:txBody>
                    <a:bodyPr/>
                    <a:lstStyle/>
                    <a:p>
                      <a:r>
                        <a:rPr lang="fr-CA" dirty="0" err="1"/>
                        <a:t>sum</a:t>
                      </a:r>
                      <a:r>
                        <a:rPr lang="fr-CA" dirty="0"/>
                        <a:t>([nombre 1, nombre 2, …])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Additionne les paramètres.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sum</a:t>
                      </a:r>
                      <a:r>
                        <a:rPr lang="fr-CA" dirty="0"/>
                        <a:t>([5, -3, -7, 1, 4]) </a:t>
                      </a:r>
                      <a:r>
                        <a:rPr lang="fr-CA" dirty="0">
                          <a:sym typeface="Wingdings" panose="05000000000000000000" pitchFamily="2" charset="2"/>
                        </a:rPr>
                        <a:t>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282990"/>
                  </a:ext>
                </a:extLst>
              </a:tr>
              <a:tr h="1098410">
                <a:tc>
                  <a:txBody>
                    <a:bodyPr/>
                    <a:lstStyle/>
                    <a:p>
                      <a:r>
                        <a:rPr lang="fr-CA" dirty="0"/>
                        <a:t>round(nombre, précision)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 dirty="0"/>
                        <a:t>Arrondit le nombre à l’entier le plus près. On peut ajouter un paramètre spécifiant le nombre de décimales souhaité</a:t>
                      </a:r>
                      <a:r>
                        <a:rPr lang="fr-CA" dirty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round(4.3) </a:t>
                      </a:r>
                      <a:r>
                        <a:rPr lang="fr-CA" dirty="0">
                          <a:sym typeface="Wingdings" panose="05000000000000000000" pitchFamily="2" charset="2"/>
                        </a:rPr>
                        <a:t> 4</a:t>
                      </a:r>
                    </a:p>
                    <a:p>
                      <a:endParaRPr lang="fr-CA" dirty="0"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/>
                        <a:t>round(-3.567, 2) </a:t>
                      </a:r>
                      <a:r>
                        <a:rPr lang="fr-CA" dirty="0">
                          <a:sym typeface="Wingdings" panose="05000000000000000000" pitchFamily="2" charset="2"/>
                        </a:rPr>
                        <a:t> 3.57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398092"/>
                  </a:ext>
                </a:extLst>
              </a:tr>
              <a:tr h="591452">
                <a:tc>
                  <a:txBody>
                    <a:bodyPr/>
                    <a:lstStyle/>
                    <a:p>
                      <a:r>
                        <a:rPr lang="fr-CA" dirty="0"/>
                        <a:t>type(variable)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Détermine le type d’une variable.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x = 5</a:t>
                      </a:r>
                    </a:p>
                    <a:p>
                      <a:r>
                        <a:rPr lang="fr-CA" dirty="0"/>
                        <a:t>type(x) </a:t>
                      </a:r>
                      <a:r>
                        <a:rPr lang="fr-CA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fr-CA" dirty="0" err="1"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fr-CA" dirty="0">
                          <a:sym typeface="Wingdings" panose="05000000000000000000" pitchFamily="2" charset="2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370649"/>
                  </a:ext>
                </a:extLst>
              </a:tr>
            </a:tbl>
          </a:graphicData>
        </a:graphic>
      </p:graphicFrame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0EE9EFC0-D70A-A40B-D78E-F10781F016E4}"/>
              </a:ext>
            </a:extLst>
          </p:cNvPr>
          <p:cNvSpPr txBox="1">
            <a:spLocks/>
          </p:cNvSpPr>
          <p:nvPr/>
        </p:nvSpPr>
        <p:spPr>
          <a:xfrm>
            <a:off x="1066798" y="1737360"/>
            <a:ext cx="10058400" cy="72526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Une </a:t>
            </a:r>
            <a:r>
              <a:rPr lang="fr-CA" b="1" dirty="0"/>
              <a:t>fonction</a:t>
            </a:r>
            <a:r>
              <a:rPr lang="fr-CA" dirty="0"/>
              <a:t> est une structure faisant référence à un </a:t>
            </a:r>
            <a:r>
              <a:rPr lang="fr-CA" b="1" dirty="0"/>
              <a:t>bloc d’instruction à exécuter</a:t>
            </a:r>
            <a:r>
              <a:rPr lang="fr-CA" dirty="0"/>
              <a:t>.</a:t>
            </a:r>
            <a:endParaRPr lang="en-US" dirty="0"/>
          </a:p>
          <a:p>
            <a:r>
              <a:rPr lang="fr-CA" dirty="0"/>
              <a:t>Par défaut, Python possède quelques </a:t>
            </a:r>
            <a:r>
              <a:rPr lang="fr-CA" b="1" dirty="0"/>
              <a:t>fonctions de base </a:t>
            </a:r>
            <a:r>
              <a:rPr lang="fr-CA" dirty="0"/>
              <a:t>en voici quelques-unes.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ECD0E70-9CE5-1797-59B5-B38753B82982}"/>
              </a:ext>
            </a:extLst>
          </p:cNvPr>
          <p:cNvSpPr txBox="1"/>
          <p:nvPr/>
        </p:nvSpPr>
        <p:spPr>
          <a:xfrm>
            <a:off x="0" y="6488668"/>
            <a:ext cx="137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Tableau p.54</a:t>
            </a:r>
            <a:endParaRPr lang="en-US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AE1F20DA-E6EE-C9FF-69FA-F32083A1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93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5BB864-7BA5-53D6-CBFA-32B3875B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fonctions mathématiques</a:t>
            </a:r>
            <a:endParaRPr lang="en-US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0EE9EFC0-D70A-A40B-D78E-F10781F016E4}"/>
              </a:ext>
            </a:extLst>
          </p:cNvPr>
          <p:cNvSpPr txBox="1">
            <a:spLocks/>
          </p:cNvSpPr>
          <p:nvPr/>
        </p:nvSpPr>
        <p:spPr>
          <a:xfrm>
            <a:off x="1097280" y="1946815"/>
            <a:ext cx="10058400" cy="106601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400" dirty="0"/>
              <a:t>Pour utiliser les </a:t>
            </a:r>
            <a:r>
              <a:rPr lang="fr-CA" sz="2400" b="1" dirty="0"/>
              <a:t>fonctions mathématiques du module </a:t>
            </a:r>
            <a:r>
              <a:rPr lang="fr-CA" sz="2400" b="1" i="1" dirty="0"/>
              <a:t>math</a:t>
            </a:r>
            <a:r>
              <a:rPr lang="fr-CA" sz="2400" dirty="0"/>
              <a:t>, il faut importer celui-ci dans votre programme, il faut importer celui-ci en écrivant </a:t>
            </a:r>
            <a:r>
              <a:rPr lang="fr-CA" sz="2400" b="1" i="1" dirty="0"/>
              <a:t>import math </a:t>
            </a:r>
            <a:r>
              <a:rPr lang="fr-CA" sz="2400" dirty="0"/>
              <a:t>dans votre programme.</a:t>
            </a:r>
            <a:endParaRPr lang="en-US" sz="2400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D9222E5-EE3A-0138-0390-5C13481DA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680785"/>
              </p:ext>
            </p:extLst>
          </p:nvPr>
        </p:nvGraphicFramePr>
        <p:xfrm>
          <a:off x="2032000" y="2900158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425483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77264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Fonction mathématique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Fonction du module math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977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Sinus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b="1" dirty="0" err="1"/>
                        <a:t>math.sin</a:t>
                      </a:r>
                      <a:r>
                        <a:rPr lang="fr-CA" b="1" dirty="0"/>
                        <a:t>()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176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Cosinus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b="1" dirty="0" err="1"/>
                        <a:t>math.cos</a:t>
                      </a:r>
                      <a:r>
                        <a:rPr lang="fr-CA" b="1" dirty="0"/>
                        <a:t>()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477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Tangente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b="1" dirty="0" err="1"/>
                        <a:t>math.tan</a:t>
                      </a:r>
                      <a:r>
                        <a:rPr lang="fr-CA" b="1" dirty="0"/>
                        <a:t>()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34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Réciproque de la fonction sinus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b="1" dirty="0" err="1"/>
                        <a:t>math.asin</a:t>
                      </a:r>
                      <a:r>
                        <a:rPr lang="fr-CA" b="1" dirty="0"/>
                        <a:t>()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20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/>
                        <a:t>Réciproque de la fonction cosinus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b="1" dirty="0" err="1"/>
                        <a:t>math.acos</a:t>
                      </a:r>
                      <a:r>
                        <a:rPr lang="fr-CA" b="1" dirty="0"/>
                        <a:t>()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31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/>
                        <a:t>Réciproque de la fonction tangente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b="1" dirty="0" err="1"/>
                        <a:t>math.atan</a:t>
                      </a:r>
                      <a:r>
                        <a:rPr lang="fr-CA" b="1" dirty="0"/>
                        <a:t>()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054259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F477C29-AAED-C650-639E-72266257C7DA}"/>
              </a:ext>
            </a:extLst>
          </p:cNvPr>
          <p:cNvSpPr txBox="1"/>
          <p:nvPr/>
        </p:nvSpPr>
        <p:spPr>
          <a:xfrm>
            <a:off x="0" y="6488668"/>
            <a:ext cx="137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Tableau p.56</a:t>
            </a:r>
            <a:endParaRPr lang="en-US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4496A3C-2F5F-6CAD-60C1-E3477B37572A}"/>
              </a:ext>
            </a:extLst>
          </p:cNvPr>
          <p:cNvSpPr txBox="1">
            <a:spLocks/>
          </p:cNvSpPr>
          <p:nvPr/>
        </p:nvSpPr>
        <p:spPr>
          <a:xfrm>
            <a:off x="689259" y="5791985"/>
            <a:ext cx="10780542" cy="10660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400" dirty="0"/>
              <a:t>Note: Les fonctions trigonométriques du module </a:t>
            </a:r>
            <a:r>
              <a:rPr lang="fr-CA" sz="2400" i="1" dirty="0"/>
              <a:t>math</a:t>
            </a:r>
            <a:r>
              <a:rPr lang="fr-CA" sz="2400" dirty="0"/>
              <a:t> utilisent des angles en radians.</a:t>
            </a:r>
            <a:endParaRPr lang="en-US" sz="240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531B34E-90AF-DDA1-D730-22D5AC1D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9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5BB864-7BA5-53D6-CBFA-32B3875B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fonctions mathématiques</a:t>
            </a:r>
            <a:endParaRPr lang="en-US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0EE9EFC0-D70A-A40B-D78E-F10781F016E4}"/>
              </a:ext>
            </a:extLst>
          </p:cNvPr>
          <p:cNvSpPr txBox="1">
            <a:spLocks/>
          </p:cNvSpPr>
          <p:nvPr/>
        </p:nvSpPr>
        <p:spPr>
          <a:xfrm>
            <a:off x="1097280" y="1946815"/>
            <a:ext cx="10058400" cy="106601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400" dirty="0"/>
              <a:t>Pour utiliser les </a:t>
            </a:r>
            <a:r>
              <a:rPr lang="fr-CA" sz="2400" b="1" dirty="0"/>
              <a:t>fonctions mathématiques du module </a:t>
            </a:r>
            <a:r>
              <a:rPr lang="fr-CA" sz="2400" b="1" i="1" dirty="0"/>
              <a:t>math</a:t>
            </a:r>
            <a:r>
              <a:rPr lang="fr-CA" sz="2400" dirty="0"/>
              <a:t>, il faut importer celui-ci dans votre programme, il faut importer celui-ci en écrivant </a:t>
            </a:r>
            <a:r>
              <a:rPr lang="fr-CA" sz="2400" b="1" i="1" dirty="0"/>
              <a:t>import math </a:t>
            </a:r>
            <a:r>
              <a:rPr lang="fr-CA" sz="2400" dirty="0"/>
              <a:t>dans votre programme.</a:t>
            </a:r>
            <a:endParaRPr lang="en-US" sz="2400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D9222E5-EE3A-0138-0390-5C13481DA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269630"/>
              </p:ext>
            </p:extLst>
          </p:nvPr>
        </p:nvGraphicFramePr>
        <p:xfrm>
          <a:off x="2032000" y="3222285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425483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77264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Fonction mathématique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Fonction du module math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977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La fonction exponentielle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b="1" dirty="0" err="1"/>
                        <a:t>math.exp</a:t>
                      </a:r>
                      <a:r>
                        <a:rPr lang="fr-CA" b="1" dirty="0"/>
                        <a:t>()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176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Logarithme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b="1" dirty="0"/>
                        <a:t>math.log()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477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Logarithme base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b="1" dirty="0"/>
                        <a:t>math.log2()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34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Logarithme base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b="1" dirty="0"/>
                        <a:t>math.log10()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20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/>
                        <a:t>La racine carrée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b="1" dirty="0" err="1"/>
                        <a:t>math.sqrt</a:t>
                      </a:r>
                      <a:r>
                        <a:rPr lang="fr-CA" b="1" dirty="0"/>
                        <a:t>()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315373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F18279-0317-E6B0-A922-4DD5B87E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98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5BB864-7BA5-53D6-CBFA-32B3875B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fonctions mathématiques</a:t>
            </a:r>
            <a:endParaRPr lang="en-US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0EE9EFC0-D70A-A40B-D78E-F10781F016E4}"/>
              </a:ext>
            </a:extLst>
          </p:cNvPr>
          <p:cNvSpPr txBox="1">
            <a:spLocks/>
          </p:cNvSpPr>
          <p:nvPr/>
        </p:nvSpPr>
        <p:spPr>
          <a:xfrm>
            <a:off x="1097280" y="1946815"/>
            <a:ext cx="10058400" cy="106601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400" dirty="0"/>
              <a:t>Pour utiliser les </a:t>
            </a:r>
            <a:r>
              <a:rPr lang="fr-CA" sz="2400" b="1" dirty="0"/>
              <a:t>fonctions mathématiques du module </a:t>
            </a:r>
            <a:r>
              <a:rPr lang="fr-CA" sz="2400" b="1" i="1" dirty="0"/>
              <a:t>math</a:t>
            </a:r>
            <a:r>
              <a:rPr lang="fr-CA" sz="2400" dirty="0"/>
              <a:t>, il faut importer celui-ci dans votre programme, il faut importer celui-ci en écrivant </a:t>
            </a:r>
            <a:r>
              <a:rPr lang="fr-CA" sz="2400" b="1" i="1" dirty="0"/>
              <a:t>import math </a:t>
            </a:r>
            <a:r>
              <a:rPr lang="fr-CA" sz="2400" dirty="0"/>
              <a:t>dans votre programme.</a:t>
            </a:r>
            <a:endParaRPr lang="en-US" sz="2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283ED3A-3D37-4799-A6A0-B8D1BC605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840" y="3200398"/>
            <a:ext cx="7490320" cy="3070898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EF64E6B-7844-0BCE-34C9-B7CBC1B93F65}"/>
              </a:ext>
            </a:extLst>
          </p:cNvPr>
          <p:cNvSpPr txBox="1">
            <a:spLocks/>
          </p:cNvSpPr>
          <p:nvPr/>
        </p:nvSpPr>
        <p:spPr>
          <a:xfrm>
            <a:off x="5484055" y="2779156"/>
            <a:ext cx="1223889" cy="10660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2400" b="1" dirty="0"/>
              <a:t>Exemple</a:t>
            </a:r>
            <a:endParaRPr lang="en-US" sz="2400" b="1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D908D2B-62C5-A740-7362-29F2F97A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22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C8266B-C61A-7CCF-E2A2-F58C34C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508566" cy="4023360"/>
          </a:xfrm>
        </p:spPr>
        <p:txBody>
          <a:bodyPr>
            <a:normAutofit/>
          </a:bodyPr>
          <a:lstStyle/>
          <a:p>
            <a:r>
              <a:rPr lang="fr-CA" sz="2400" dirty="0"/>
              <a:t>1. Une </a:t>
            </a:r>
            <a:r>
              <a:rPr lang="fr-CA" sz="2400" b="1" dirty="0"/>
              <a:t>fonction est définie par </a:t>
            </a:r>
            <a:r>
              <a:rPr lang="fr-CA" sz="2400" dirty="0"/>
              <a:t>le mot clé </a:t>
            </a:r>
            <a:r>
              <a:rPr lang="fr-CA" sz="2400" b="1" i="1" dirty="0" err="1"/>
              <a:t>def</a:t>
            </a:r>
            <a:r>
              <a:rPr lang="fr-CA" sz="2400" dirty="0"/>
              <a:t> puis le </a:t>
            </a:r>
            <a:r>
              <a:rPr lang="fr-CA" sz="2400" b="1" dirty="0"/>
              <a:t>nom de votre fonction </a:t>
            </a:r>
            <a:r>
              <a:rPr lang="fr-CA" sz="2400" dirty="0"/>
              <a:t>suivi de </a:t>
            </a:r>
            <a:r>
              <a:rPr lang="fr-CA" sz="2400" b="1" dirty="0"/>
              <a:t>parenthèses</a:t>
            </a:r>
            <a:r>
              <a:rPr lang="fr-CA" sz="2400" dirty="0"/>
              <a:t>. </a:t>
            </a:r>
          </a:p>
          <a:p>
            <a:r>
              <a:rPr lang="fr-CA" sz="2400" dirty="0"/>
              <a:t>2. Dans vos parenthèses, il est possible de mettre une ou plusieurs expressions que l’on nomme </a:t>
            </a:r>
            <a:r>
              <a:rPr lang="fr-CA" sz="2400" b="1" dirty="0"/>
              <a:t>arguments ou paramètres</a:t>
            </a:r>
            <a:r>
              <a:rPr lang="fr-CA" sz="2400" dirty="0"/>
              <a:t> (si vous utilisez plusieurs arguments, utiliser la virgule pour les séparer) qui seront accessible dans votre fonction.</a:t>
            </a:r>
            <a:endParaRPr lang="en-US" sz="2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823DA8F-BBD0-090D-6053-190DEA65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A" dirty="0"/>
              <a:t>Les fonctions personnalisées</a:t>
            </a:r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AEB39B0-BA48-CC4A-3E69-7C392A81B2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048"/>
          <a:stretch/>
        </p:blipFill>
        <p:spPr>
          <a:xfrm>
            <a:off x="2646995" y="4575387"/>
            <a:ext cx="6898009" cy="500705"/>
          </a:xfrm>
          <a:prstGeom prst="rect">
            <a:avLst/>
          </a:prstGeom>
        </p:spPr>
      </p:pic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6F32A631-97DE-8504-E9C4-4EBEB2E7CD8D}"/>
              </a:ext>
            </a:extLst>
          </p:cNvPr>
          <p:cNvSpPr txBox="1">
            <a:spLocks/>
          </p:cNvSpPr>
          <p:nvPr/>
        </p:nvSpPr>
        <p:spPr>
          <a:xfrm>
            <a:off x="1127647" y="4575386"/>
            <a:ext cx="1223889" cy="5007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2800" b="1" dirty="0"/>
              <a:t>1</a:t>
            </a:r>
            <a:endParaRPr lang="en-US" sz="2800" b="1" dirty="0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B87B0513-4052-EFCD-C135-163FEFCDEBAD}"/>
              </a:ext>
            </a:extLst>
          </p:cNvPr>
          <p:cNvSpPr txBox="1">
            <a:spLocks/>
          </p:cNvSpPr>
          <p:nvPr/>
        </p:nvSpPr>
        <p:spPr>
          <a:xfrm>
            <a:off x="4513270" y="4074681"/>
            <a:ext cx="1223889" cy="5007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2800" b="1" dirty="0"/>
              <a:t>2</a:t>
            </a:r>
            <a:endParaRPr lang="en-US" sz="2800" b="1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986D23E-04A3-031F-7E65-E9D8E7B64507}"/>
              </a:ext>
            </a:extLst>
          </p:cNvPr>
          <p:cNvCxnSpPr/>
          <p:nvPr/>
        </p:nvCxnSpPr>
        <p:spPr>
          <a:xfrm>
            <a:off x="1957754" y="4825739"/>
            <a:ext cx="8909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6532BFA-EBF3-9F3F-4D8B-5584942C68CD}"/>
              </a:ext>
            </a:extLst>
          </p:cNvPr>
          <p:cNvCxnSpPr>
            <a:cxnSpLocks/>
          </p:cNvCxnSpPr>
          <p:nvPr/>
        </p:nvCxnSpPr>
        <p:spPr>
          <a:xfrm flipH="1">
            <a:off x="4818185" y="4467013"/>
            <a:ext cx="307031" cy="216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62FB0F8-C041-745F-483E-C7EB4FEDCFB4}"/>
              </a:ext>
            </a:extLst>
          </p:cNvPr>
          <p:cNvCxnSpPr>
            <a:cxnSpLocks/>
          </p:cNvCxnSpPr>
          <p:nvPr/>
        </p:nvCxnSpPr>
        <p:spPr>
          <a:xfrm>
            <a:off x="5125215" y="4467013"/>
            <a:ext cx="313120" cy="216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space réservé du numéro de diapositive 27">
            <a:extLst>
              <a:ext uri="{FF2B5EF4-FFF2-40B4-BE49-F238E27FC236}">
                <a16:creationId xmlns:a16="http://schemas.microsoft.com/office/drawing/2014/main" id="{9044F81F-D8DE-D868-718C-BF0CDA0F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206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C8266B-C61A-7CCF-E2A2-F58C34C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508566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400" dirty="0"/>
              <a:t> 3. </a:t>
            </a:r>
            <a:r>
              <a:rPr lang="fr-CA" sz="2400" b="1" dirty="0"/>
              <a:t>Après la parenthèse</a:t>
            </a:r>
            <a:r>
              <a:rPr lang="fr-CA" sz="2400" dirty="0"/>
              <a:t> avec vos paramètres, vous devez ajouter un </a:t>
            </a:r>
            <a:r>
              <a:rPr lang="fr-CA" sz="2400" b="1" dirty="0"/>
              <a:t>deux-points</a:t>
            </a:r>
            <a:r>
              <a:rPr lang="fr-CA" sz="2400" dirty="0"/>
              <a:t>.</a:t>
            </a:r>
          </a:p>
          <a:p>
            <a:r>
              <a:rPr lang="fr-CA" sz="2400" dirty="0"/>
              <a:t>4. Les </a:t>
            </a:r>
            <a:r>
              <a:rPr lang="fr-CA" sz="2400" b="1" dirty="0"/>
              <a:t>instructions à exécuter </a:t>
            </a:r>
            <a:r>
              <a:rPr lang="fr-CA" sz="2400" dirty="0"/>
              <a:t>doivent être </a:t>
            </a:r>
            <a:r>
              <a:rPr lang="fr-CA" sz="2400" b="1" dirty="0"/>
              <a:t>écrites sous la première ligne </a:t>
            </a:r>
            <a:r>
              <a:rPr lang="fr-CA" sz="2400" dirty="0"/>
              <a:t>de déclaration de la fonction et </a:t>
            </a:r>
            <a:r>
              <a:rPr lang="fr-CA" sz="2400" b="1" dirty="0"/>
              <a:t>en retrait vers la droite</a:t>
            </a:r>
            <a:r>
              <a:rPr lang="fr-CA" sz="2400" dirty="0"/>
              <a:t>.</a:t>
            </a:r>
          </a:p>
          <a:p>
            <a:r>
              <a:rPr lang="fr-CA" sz="2400" dirty="0"/>
              <a:t>5. La </a:t>
            </a:r>
            <a:r>
              <a:rPr lang="fr-CA" sz="2400" b="1" dirty="0"/>
              <a:t>déclaration de la fonction s’arrête </a:t>
            </a:r>
            <a:r>
              <a:rPr lang="fr-CA" sz="2400" dirty="0"/>
              <a:t>avec le mot clé </a:t>
            </a:r>
            <a:r>
              <a:rPr lang="fr-CA" sz="2400" b="1" dirty="0"/>
              <a:t>return</a:t>
            </a:r>
            <a:r>
              <a:rPr lang="fr-CA" sz="2400" dirty="0"/>
              <a:t>, ou lorsque l’indentation redevient justifiée à gauche.</a:t>
            </a:r>
            <a:endParaRPr lang="en-US" sz="2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823DA8F-BBD0-090D-6053-190DEA65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A" dirty="0"/>
              <a:t>Les fonctions personnalisées</a:t>
            </a:r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AEB39B0-BA48-CC4A-3E69-7C392A81B2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80"/>
          <a:stretch/>
        </p:blipFill>
        <p:spPr>
          <a:xfrm>
            <a:off x="2646995" y="4575387"/>
            <a:ext cx="6898009" cy="1673013"/>
          </a:xfrm>
          <a:prstGeom prst="rect">
            <a:avLst/>
          </a:prstGeom>
        </p:spPr>
      </p:pic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9D50082B-7811-63DC-8C65-B860D8DD7E68}"/>
              </a:ext>
            </a:extLst>
          </p:cNvPr>
          <p:cNvSpPr txBox="1">
            <a:spLocks/>
          </p:cNvSpPr>
          <p:nvPr/>
        </p:nvSpPr>
        <p:spPr>
          <a:xfrm>
            <a:off x="6126480" y="4590497"/>
            <a:ext cx="1223889" cy="5007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2800" b="1" dirty="0">
                <a:solidFill>
                  <a:schemeClr val="bg1"/>
                </a:solidFill>
              </a:rPr>
              <a:t>3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FEF64958-64A3-CCDD-118A-8BA4ACD1FA6A}"/>
              </a:ext>
            </a:extLst>
          </p:cNvPr>
          <p:cNvCxnSpPr>
            <a:cxnSpLocks/>
          </p:cNvCxnSpPr>
          <p:nvPr/>
        </p:nvCxnSpPr>
        <p:spPr>
          <a:xfrm flipH="1">
            <a:off x="6002215" y="4814016"/>
            <a:ext cx="6682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F717CC6-5CDB-C4F6-B3CC-4243807D4B5C}"/>
              </a:ext>
            </a:extLst>
          </p:cNvPr>
          <p:cNvSpPr txBox="1">
            <a:spLocks/>
          </p:cNvSpPr>
          <p:nvPr/>
        </p:nvSpPr>
        <p:spPr>
          <a:xfrm>
            <a:off x="1423106" y="4957298"/>
            <a:ext cx="1223889" cy="5007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2800" b="1" dirty="0">
                <a:solidFill>
                  <a:schemeClr val="tx1"/>
                </a:solidFill>
              </a:rPr>
              <a:t>4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2410C22-9705-233B-C238-47F0EC8F2B78}"/>
              </a:ext>
            </a:extLst>
          </p:cNvPr>
          <p:cNvCxnSpPr>
            <a:cxnSpLocks/>
          </p:cNvCxnSpPr>
          <p:nvPr/>
        </p:nvCxnSpPr>
        <p:spPr>
          <a:xfrm>
            <a:off x="2274277" y="5207651"/>
            <a:ext cx="5275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CDB8A32C-773C-39C5-FA3A-CBF23238B685}"/>
              </a:ext>
            </a:extLst>
          </p:cNvPr>
          <p:cNvSpPr txBox="1">
            <a:spLocks/>
          </p:cNvSpPr>
          <p:nvPr/>
        </p:nvSpPr>
        <p:spPr>
          <a:xfrm>
            <a:off x="1423106" y="5589562"/>
            <a:ext cx="1223889" cy="5007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2800" b="1" dirty="0">
                <a:solidFill>
                  <a:schemeClr val="tx1"/>
                </a:solidFill>
              </a:rPr>
              <a:t>5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A264087-98DE-2179-1B72-87BC86FB56A1}"/>
              </a:ext>
            </a:extLst>
          </p:cNvPr>
          <p:cNvCxnSpPr>
            <a:cxnSpLocks/>
          </p:cNvCxnSpPr>
          <p:nvPr/>
        </p:nvCxnSpPr>
        <p:spPr>
          <a:xfrm flipV="1">
            <a:off x="2274277" y="5839914"/>
            <a:ext cx="99646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6C4A23BF-E702-176B-F46F-49B47C05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21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C8266B-C61A-7CCF-E2A2-F58C34C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508566" cy="4023360"/>
          </a:xfrm>
        </p:spPr>
        <p:txBody>
          <a:bodyPr/>
          <a:lstStyle/>
          <a:p>
            <a:pPr marL="0" indent="0">
              <a:buNone/>
            </a:pPr>
            <a:r>
              <a:rPr lang="fr-CA" dirty="0"/>
              <a:t> </a:t>
            </a:r>
            <a:r>
              <a:rPr lang="fr-CA" sz="2800" dirty="0"/>
              <a:t>Le </a:t>
            </a:r>
            <a:r>
              <a:rPr lang="fr-CA" sz="2800" b="1" dirty="0"/>
              <a:t>nom d’une fonction </a:t>
            </a:r>
            <a:r>
              <a:rPr lang="fr-CA" sz="2800" dirty="0"/>
              <a:t>doit suivre certaines règles:</a:t>
            </a:r>
          </a:p>
          <a:p>
            <a:pPr lvl="1"/>
            <a:r>
              <a:rPr lang="fr-CA" sz="2400" dirty="0"/>
              <a:t>Il doit </a:t>
            </a:r>
            <a:r>
              <a:rPr lang="fr-CA" sz="2400" b="1" dirty="0"/>
              <a:t>décrire ce qu’elle fait</a:t>
            </a:r>
            <a:r>
              <a:rPr lang="fr-CA" sz="2400" dirty="0"/>
              <a:t>.</a:t>
            </a:r>
          </a:p>
          <a:p>
            <a:pPr lvl="1"/>
            <a:r>
              <a:rPr lang="fr-CA" sz="2400" dirty="0"/>
              <a:t>Il doit être composé d’une séquence de mots en </a:t>
            </a:r>
            <a:r>
              <a:rPr lang="fr-CA" sz="2400" b="1" dirty="0"/>
              <a:t>lettres minuscule séparés par un souligné _ </a:t>
            </a:r>
            <a:r>
              <a:rPr lang="fr-CA" sz="2400" dirty="0"/>
              <a:t>.</a:t>
            </a:r>
          </a:p>
          <a:p>
            <a:pPr lvl="1"/>
            <a:r>
              <a:rPr lang="fr-CA" sz="2400" dirty="0"/>
              <a:t>Dans les meilleurs des cas il est </a:t>
            </a:r>
            <a:r>
              <a:rPr lang="fr-CA" sz="2400" b="1" dirty="0"/>
              <a:t>préférable</a:t>
            </a:r>
            <a:r>
              <a:rPr lang="fr-CA" sz="2400" dirty="0"/>
              <a:t>  qu’il </a:t>
            </a:r>
            <a:r>
              <a:rPr lang="fr-CA" sz="2400" b="1" dirty="0"/>
              <a:t>débute par un verbe d’action</a:t>
            </a:r>
            <a:r>
              <a:rPr lang="fr-CA" sz="2400" dirty="0"/>
              <a:t>.</a:t>
            </a:r>
            <a:endParaRPr lang="en-US" sz="2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823DA8F-BBD0-090D-6053-190DEA65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A" dirty="0"/>
              <a:t>Les fonctions personnalisées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4443900-7558-EF7C-4E5A-2DDA1C167B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463"/>
          <a:stretch/>
        </p:blipFill>
        <p:spPr>
          <a:xfrm>
            <a:off x="1097280" y="4024552"/>
            <a:ext cx="4365674" cy="71157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CAC2A63-7DA8-3F4E-C127-F3ED8AF42A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489" b="19973"/>
          <a:stretch/>
        </p:blipFill>
        <p:spPr>
          <a:xfrm>
            <a:off x="1097280" y="5157522"/>
            <a:ext cx="4365674" cy="711572"/>
          </a:xfrm>
          <a:prstGeom prst="rect">
            <a:avLst/>
          </a:prstGeom>
        </p:spPr>
      </p:pic>
      <p:sp>
        <p:nvSpPr>
          <p:cNvPr id="12" name="Signe de multiplication 11">
            <a:extLst>
              <a:ext uri="{FF2B5EF4-FFF2-40B4-BE49-F238E27FC236}">
                <a16:creationId xmlns:a16="http://schemas.microsoft.com/office/drawing/2014/main" id="{089E892B-BCF0-9DD5-7F2F-A7560400B060}"/>
              </a:ext>
            </a:extLst>
          </p:cNvPr>
          <p:cNvSpPr/>
          <p:nvPr/>
        </p:nvSpPr>
        <p:spPr>
          <a:xfrm>
            <a:off x="4839886" y="3879465"/>
            <a:ext cx="718221" cy="711572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que 14" descr="Badge Tick1 avec un remplissage uni">
            <a:extLst>
              <a:ext uri="{FF2B5EF4-FFF2-40B4-BE49-F238E27FC236}">
                <a16:creationId xmlns:a16="http://schemas.microsoft.com/office/drawing/2014/main" id="{E4FA5B23-4CDB-37A8-B141-D3D844AF5A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9159" y="5091910"/>
            <a:ext cx="628948" cy="62894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9C427E7-43AF-BC2A-B3BC-1B9056BE3C6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67" b="53315"/>
          <a:stretch/>
        </p:blipFill>
        <p:spPr>
          <a:xfrm>
            <a:off x="6251799" y="4024552"/>
            <a:ext cx="5060970" cy="885558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2AEE7CC-91F6-0377-3E7B-5FC6338B0EF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8658" b="5825"/>
          <a:stretch/>
        </p:blipFill>
        <p:spPr>
          <a:xfrm>
            <a:off x="6251799" y="5157522"/>
            <a:ext cx="5060970" cy="885558"/>
          </a:xfrm>
          <a:prstGeom prst="rect">
            <a:avLst/>
          </a:prstGeom>
        </p:spPr>
      </p:pic>
      <p:sp>
        <p:nvSpPr>
          <p:cNvPr id="19" name="Signe de multiplication 18">
            <a:extLst>
              <a:ext uri="{FF2B5EF4-FFF2-40B4-BE49-F238E27FC236}">
                <a16:creationId xmlns:a16="http://schemas.microsoft.com/office/drawing/2014/main" id="{26AFA33B-E1F8-479A-0E30-F81CE058FE03}"/>
              </a:ext>
            </a:extLst>
          </p:cNvPr>
          <p:cNvSpPr/>
          <p:nvPr/>
        </p:nvSpPr>
        <p:spPr>
          <a:xfrm>
            <a:off x="10688717" y="3878397"/>
            <a:ext cx="718221" cy="711572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que 19" descr="Badge Tick1 avec un remplissage uni">
            <a:extLst>
              <a:ext uri="{FF2B5EF4-FFF2-40B4-BE49-F238E27FC236}">
                <a16:creationId xmlns:a16="http://schemas.microsoft.com/office/drawing/2014/main" id="{ECA7F49F-4E27-8368-07E8-8CF61236EA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80245" y="5087360"/>
            <a:ext cx="628948" cy="628948"/>
          </a:xfrm>
          <a:prstGeom prst="rect">
            <a:avLst/>
          </a:prstGeom>
        </p:spPr>
      </p:pic>
      <p:sp>
        <p:nvSpPr>
          <p:cNvPr id="21" name="Espace réservé du numéro de diapositive 20">
            <a:extLst>
              <a:ext uri="{FF2B5EF4-FFF2-40B4-BE49-F238E27FC236}">
                <a16:creationId xmlns:a16="http://schemas.microsoft.com/office/drawing/2014/main" id="{7984D7D0-ECE6-A26B-737D-8AA8BF87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1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C8266B-C61A-7CCF-E2A2-F58C34C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508566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400" dirty="0"/>
              <a:t>De plus, il est à noter que </a:t>
            </a:r>
            <a:r>
              <a:rPr lang="fr-CA" sz="2400" b="1" dirty="0"/>
              <a:t>les variables utilisées dans une fonction demeurent</a:t>
            </a:r>
            <a:r>
              <a:rPr lang="fr-CA" sz="2400" dirty="0"/>
              <a:t> généralement </a:t>
            </a:r>
            <a:r>
              <a:rPr lang="fr-CA" sz="2400" b="1" dirty="0"/>
              <a:t>restreintes à cette fonction</a:t>
            </a:r>
            <a:r>
              <a:rPr lang="fr-CA" sz="2400" dirty="0"/>
              <a:t>.</a:t>
            </a:r>
            <a:endParaRPr lang="en-US" sz="2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823DA8F-BBD0-090D-6053-190DEA65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A" dirty="0"/>
              <a:t>Les fonctions personnalisées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E631722-8242-FA6A-EBC5-04EABA509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533" y="3081899"/>
            <a:ext cx="5843893" cy="3246607"/>
          </a:xfrm>
          <a:prstGeom prst="rect">
            <a:avLst/>
          </a:prstGeom>
        </p:spPr>
      </p:pic>
      <p:sp>
        <p:nvSpPr>
          <p:cNvPr id="6" name="Flèche : bas 5">
            <a:extLst>
              <a:ext uri="{FF2B5EF4-FFF2-40B4-BE49-F238E27FC236}">
                <a16:creationId xmlns:a16="http://schemas.microsoft.com/office/drawing/2014/main" id="{40280424-6876-60E1-AA47-D16A414C9502}"/>
              </a:ext>
            </a:extLst>
          </p:cNvPr>
          <p:cNvSpPr/>
          <p:nvPr/>
        </p:nvSpPr>
        <p:spPr>
          <a:xfrm>
            <a:off x="3387970" y="4255477"/>
            <a:ext cx="140676" cy="85578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DF6DD15-F438-AE83-F864-A625F5C39DAB}"/>
              </a:ext>
            </a:extLst>
          </p:cNvPr>
          <p:cNvSpPr txBox="1">
            <a:spLocks/>
          </p:cNvSpPr>
          <p:nvPr/>
        </p:nvSpPr>
        <p:spPr>
          <a:xfrm>
            <a:off x="784890" y="4441238"/>
            <a:ext cx="2278966" cy="48426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CA" sz="2400" dirty="0"/>
              <a:t>Exécution du code</a:t>
            </a:r>
            <a:endParaRPr lang="en-US" sz="240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13312DF-B0BB-1A8B-0D4D-CA5E8A2CA51A}"/>
              </a:ext>
            </a:extLst>
          </p:cNvPr>
          <p:cNvSpPr txBox="1">
            <a:spLocks/>
          </p:cNvSpPr>
          <p:nvPr/>
        </p:nvSpPr>
        <p:spPr>
          <a:xfrm>
            <a:off x="784890" y="3186869"/>
            <a:ext cx="2278966" cy="48426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CA" sz="2400" dirty="0"/>
              <a:t>Fonction</a:t>
            </a:r>
            <a:endParaRPr lang="en-US" sz="240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90422BD-78C3-B081-E507-E6EA1E75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79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C8266B-C61A-7CCF-E2A2-F58C34C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508566" cy="4023360"/>
          </a:xfrm>
        </p:spPr>
        <p:txBody>
          <a:bodyPr/>
          <a:lstStyle/>
          <a:p>
            <a:pPr marL="0" indent="0">
              <a:buNone/>
            </a:pPr>
            <a:r>
              <a:rPr lang="fr-CA" sz="2400" dirty="0"/>
              <a:t>Lorsqu’on définit une fonction, il est important de la tester avec des données connues pour s’assurer qu’elle donne les résultats attendus.</a:t>
            </a:r>
            <a:endParaRPr lang="en-US" sz="2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823DA8F-BBD0-090D-6053-190DEA65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A" dirty="0"/>
              <a:t>Tester une fonction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CE2F054-ECDB-E44A-B735-A05BA5AA9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238" y="2922150"/>
            <a:ext cx="5351523" cy="3392796"/>
          </a:xfrm>
          <a:prstGeom prst="rect">
            <a:avLst/>
          </a:prstGeom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F2AABFE-D56C-23B2-63AD-B72BF9AC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03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5D531566-FB4F-8160-C2FB-A18A7F81CE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6843" b="-1925"/>
          <a:stretch/>
        </p:blipFill>
        <p:spPr>
          <a:xfrm>
            <a:off x="5939554" y="2432630"/>
            <a:ext cx="6149947" cy="176713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éléments constitutifs d’un programme informatique</a:t>
            </a:r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698888-9095-55A5-2C02-547497C9D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98888"/>
            <a:ext cx="4842274" cy="4023360"/>
          </a:xfrm>
        </p:spPr>
        <p:txBody>
          <a:bodyPr/>
          <a:lstStyle/>
          <a:p>
            <a:r>
              <a:rPr lang="fr-CA" sz="2400" dirty="0"/>
              <a:t>1. Un </a:t>
            </a:r>
            <a:r>
              <a:rPr lang="fr-CA" sz="2400" b="1" dirty="0"/>
              <a:t>programme</a:t>
            </a:r>
            <a:r>
              <a:rPr lang="fr-CA" sz="2400" dirty="0"/>
              <a:t> informatique est toujours </a:t>
            </a:r>
            <a:r>
              <a:rPr lang="fr-CA" sz="2400" b="1" dirty="0"/>
              <a:t>exécuté du haut vers le bas</a:t>
            </a:r>
            <a:r>
              <a:rPr lang="fr-CA" sz="2400" dirty="0"/>
              <a:t>.</a:t>
            </a:r>
          </a:p>
          <a:p>
            <a:r>
              <a:rPr lang="fr-CA" sz="2400" dirty="0"/>
              <a:t>2 . Les </a:t>
            </a:r>
            <a:r>
              <a:rPr lang="fr-CA" sz="2400" b="1" dirty="0"/>
              <a:t>commentaires</a:t>
            </a:r>
            <a:r>
              <a:rPr lang="fr-CA" sz="2400" dirty="0"/>
              <a:t> sont </a:t>
            </a:r>
            <a:r>
              <a:rPr lang="fr-CA" sz="2400" b="1" dirty="0"/>
              <a:t>introduits à l’aide </a:t>
            </a:r>
            <a:r>
              <a:rPr lang="fr-CA" sz="2400" dirty="0"/>
              <a:t>du dièse </a:t>
            </a:r>
            <a:r>
              <a:rPr lang="fr-CA" sz="2400" b="1" dirty="0"/>
              <a:t>#</a:t>
            </a:r>
            <a:r>
              <a:rPr lang="fr-CA" sz="2400" dirty="0"/>
              <a:t> de couleur vert. (Ils ne sont pas exécutés)</a:t>
            </a:r>
          </a:p>
          <a:p>
            <a:r>
              <a:rPr lang="fr-CA" sz="2400" dirty="0"/>
              <a:t>3. Un bon </a:t>
            </a:r>
            <a:r>
              <a:rPr lang="fr-CA" sz="2400" b="1" dirty="0"/>
              <a:t>commentaire cible  l’intention</a:t>
            </a:r>
            <a:r>
              <a:rPr lang="fr-CA" sz="2400" dirty="0"/>
              <a:t>, plutôt que la description.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3D5C81A2-E38D-F845-6608-107A1A893567}"/>
              </a:ext>
            </a:extLst>
          </p:cNvPr>
          <p:cNvSpPr/>
          <p:nvPr/>
        </p:nvSpPr>
        <p:spPr>
          <a:xfrm flipH="1">
            <a:off x="10298463" y="2589451"/>
            <a:ext cx="261643" cy="623970"/>
          </a:xfrm>
          <a:prstGeom prst="downArrow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C6B51F3-6E01-C79E-1B49-184F327F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70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823DA8F-BBD0-090D-6053-190DEA65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A" dirty="0"/>
              <a:t>Les tests unitaires</a:t>
            </a:r>
            <a:endParaRPr lang="en-US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E266F8B-3EC7-D32F-D4A6-967854220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77590"/>
            <a:ext cx="4991685" cy="27028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A" sz="2400" dirty="0"/>
              <a:t>Pour les projets de programmations qui ont une certaine envergure, nous utilisons des </a:t>
            </a:r>
            <a:r>
              <a:rPr lang="fr-CA" sz="2400" b="1" dirty="0"/>
              <a:t>tests unitaires </a:t>
            </a:r>
            <a:r>
              <a:rPr lang="fr-CA" sz="2400" dirty="0"/>
              <a:t>qui consistent à </a:t>
            </a:r>
            <a:r>
              <a:rPr lang="fr-CA" sz="2400" b="1" dirty="0"/>
              <a:t>tester les fonctions pour être certains d’avoir les résultats attendus</a:t>
            </a:r>
            <a:r>
              <a:rPr lang="fr-CA" sz="2400" dirty="0"/>
              <a:t>.</a:t>
            </a:r>
            <a:endParaRPr lang="en-US" sz="24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F4BB4BF-EF40-583B-5C6E-7EA30545F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036" y="1804790"/>
            <a:ext cx="5209734" cy="4534069"/>
          </a:xfrm>
          <a:prstGeom prst="rect">
            <a:avLst/>
          </a:prstGeom>
        </p:spPr>
      </p:pic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B0CBF64-B830-5077-0371-3A25183D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51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FE6476-97F7-88F7-CB27-229248A57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/>
          </a:bodyPr>
          <a:lstStyle/>
          <a:p>
            <a:r>
              <a:rPr lang="fr-CA" sz="2400" dirty="0"/>
              <a:t>Les fonctions avec plusieurs paramètres:</a:t>
            </a:r>
          </a:p>
          <a:p>
            <a:pPr marL="0" indent="0">
              <a:buNone/>
            </a:pPr>
            <a:endParaRPr lang="fr-CA" sz="2800" dirty="0"/>
          </a:p>
          <a:p>
            <a:pPr marL="0" indent="0">
              <a:buNone/>
            </a:pPr>
            <a:endParaRPr lang="fr-CA" dirty="0"/>
          </a:p>
          <a:p>
            <a:endParaRPr lang="fr-CA" sz="1800" dirty="0"/>
          </a:p>
          <a:p>
            <a:r>
              <a:rPr lang="fr-CA" sz="2400" dirty="0"/>
              <a:t>Les fonctions avec plusieurs valeurs de sortie:</a:t>
            </a:r>
          </a:p>
          <a:p>
            <a:endParaRPr lang="fr-CA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295A46D-110B-212C-9A07-C8C301535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A" dirty="0"/>
              <a:t>Les fonctions personnalisées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5F2B13A-FADC-578F-22F2-EC8D8ECE58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917"/>
          <a:stretch/>
        </p:blipFill>
        <p:spPr>
          <a:xfrm>
            <a:off x="6095999" y="1737359"/>
            <a:ext cx="4866379" cy="97731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DB9ED02-0D4A-B557-AD3C-C2E657B0A4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527" b="54656"/>
          <a:stretch/>
        </p:blipFill>
        <p:spPr>
          <a:xfrm>
            <a:off x="6110162" y="4038860"/>
            <a:ext cx="4866380" cy="115904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A28E13D-5070-F0B3-BD4F-F27DACCBC2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068"/>
          <a:stretch/>
        </p:blipFill>
        <p:spPr>
          <a:xfrm>
            <a:off x="6086716" y="2752580"/>
            <a:ext cx="4875662" cy="117816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74AF536-C1DD-B320-FC4F-4D28A4D65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235682"/>
            <a:ext cx="4866378" cy="1112939"/>
          </a:xfrm>
          <a:prstGeom prst="rect">
            <a:avLst/>
          </a:prstGeom>
        </p:spPr>
      </p:pic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84C923A2-C2ED-BCCF-A29C-68016CF9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4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FE6476-97F7-88F7-CB27-229248A57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400" dirty="0"/>
              <a:t>Les </a:t>
            </a:r>
            <a:r>
              <a:rPr lang="en-US" sz="2400" dirty="0" err="1"/>
              <a:t>fonctions</a:t>
            </a:r>
            <a:r>
              <a:rPr lang="en-US" sz="2400" dirty="0"/>
              <a:t> sans </a:t>
            </a:r>
            <a:r>
              <a:rPr lang="en-US" sz="2400" dirty="0" err="1"/>
              <a:t>valeurs</a:t>
            </a:r>
            <a:r>
              <a:rPr lang="en-US" sz="2400" dirty="0"/>
              <a:t> de   retour: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Les </a:t>
            </a:r>
            <a:r>
              <a:rPr lang="en-US" sz="2400" dirty="0" err="1"/>
              <a:t>fonctions</a:t>
            </a:r>
            <a:r>
              <a:rPr lang="en-US" sz="2400" dirty="0"/>
              <a:t> sans </a:t>
            </a:r>
            <a:r>
              <a:rPr lang="en-US" sz="2400" dirty="0" err="1"/>
              <a:t>paramètres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295A46D-110B-212C-9A07-C8C301535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A" dirty="0"/>
              <a:t>Les fonctions personnalisées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5F2B13A-FADC-578F-22F2-EC8D8ECE58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475" b="39019"/>
          <a:stretch/>
        </p:blipFill>
        <p:spPr>
          <a:xfrm>
            <a:off x="6096000" y="1849252"/>
            <a:ext cx="4686886" cy="539261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F3FD54E7-E78B-F0AB-D2BA-53E1D1812B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50" t="65259" r="650" b="18233"/>
          <a:stretch/>
        </p:blipFill>
        <p:spPr>
          <a:xfrm>
            <a:off x="6096000" y="3748497"/>
            <a:ext cx="4686886" cy="77372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E465B79-7018-10BA-CC93-F2C7CD719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424652"/>
            <a:ext cx="4686885" cy="103313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7687420-653E-0307-D179-BB83F61C8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513" y="5652786"/>
            <a:ext cx="4714373" cy="60646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61AC72D-9E25-C6EB-18D1-28D8FD328E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576407"/>
            <a:ext cx="4686886" cy="987981"/>
          </a:xfrm>
          <a:prstGeom prst="rect">
            <a:avLst/>
          </a:prstGeom>
        </p:spPr>
      </p:pic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9024612F-D886-9F58-74E2-F89D45C9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7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FE6476-97F7-88F7-CB27-229248A57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400" dirty="0"/>
              <a:t>Les </a:t>
            </a:r>
            <a:r>
              <a:rPr lang="en-US" sz="2400" dirty="0" err="1"/>
              <a:t>fonctions</a:t>
            </a:r>
            <a:r>
              <a:rPr lang="en-US" sz="2400" dirty="0"/>
              <a:t> avec </a:t>
            </a:r>
            <a:r>
              <a:rPr lang="en-US" sz="2400" dirty="0" err="1"/>
              <a:t>paramètre</a:t>
            </a:r>
            <a:r>
              <a:rPr lang="en-US" sz="2400" dirty="0"/>
              <a:t>(s) </a:t>
            </a:r>
            <a:r>
              <a:rPr lang="en-US" sz="2400" dirty="0" err="1"/>
              <a:t>optionnel</a:t>
            </a:r>
            <a:r>
              <a:rPr lang="en-US" sz="2400" dirty="0"/>
              <a:t>(s) et </a:t>
            </a:r>
            <a:r>
              <a:rPr lang="en-US" sz="2400" dirty="0" err="1"/>
              <a:t>valeur</a:t>
            </a:r>
            <a:r>
              <a:rPr lang="en-US" sz="2400" dirty="0"/>
              <a:t> par </a:t>
            </a:r>
            <a:r>
              <a:rPr lang="en-US" sz="2400" dirty="0" err="1"/>
              <a:t>défaut</a:t>
            </a:r>
            <a:r>
              <a:rPr lang="en-US" sz="2400" dirty="0"/>
              <a:t>: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295A46D-110B-212C-9A07-C8C301535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A" dirty="0"/>
              <a:t>Les fonctions personnalisées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8B798A-D6E1-8CB7-80A7-694FBA5186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046" b="-554"/>
          <a:stretch/>
        </p:blipFill>
        <p:spPr>
          <a:xfrm>
            <a:off x="6096000" y="2418990"/>
            <a:ext cx="4686886" cy="773723"/>
          </a:xfrm>
          <a:prstGeom prst="rect">
            <a:avLst/>
          </a:prstGeom>
        </p:spPr>
      </p:pic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98F5AEB4-98B6-BCFA-F63B-F69FF5EC16F2}"/>
              </a:ext>
            </a:extLst>
          </p:cNvPr>
          <p:cNvSpPr txBox="1">
            <a:spLocks/>
          </p:cNvSpPr>
          <p:nvPr/>
        </p:nvSpPr>
        <p:spPr>
          <a:xfrm>
            <a:off x="6567851" y="3429000"/>
            <a:ext cx="3634710" cy="48426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CA" dirty="0"/>
              <a:t>Appel de fonction sans nom</a:t>
            </a:r>
            <a:endParaRPr lang="en-US" dirty="0"/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F3A30D28-B553-E04B-19B3-47D5A9519D72}"/>
              </a:ext>
            </a:extLst>
          </p:cNvPr>
          <p:cNvSpPr txBox="1">
            <a:spLocks/>
          </p:cNvSpPr>
          <p:nvPr/>
        </p:nvSpPr>
        <p:spPr>
          <a:xfrm>
            <a:off x="6567851" y="4766503"/>
            <a:ext cx="3634710" cy="48426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CA" dirty="0"/>
              <a:t>Appel de fonction avec un nom</a:t>
            </a:r>
            <a:endParaRPr lang="en-US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C9E10938-4F4E-85C0-3C59-3C3FB6117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110246"/>
            <a:ext cx="4686884" cy="1100613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07762575-175F-8378-ED92-CCEA1E0DB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3728980"/>
            <a:ext cx="4686885" cy="1013380"/>
          </a:xfrm>
          <a:prstGeom prst="rect">
            <a:avLst/>
          </a:prstGeom>
        </p:spPr>
      </p:pic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7BD9FF21-BA0A-5405-714E-B37CAF70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1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L’organisation d’un programme informatique</a:t>
            </a:r>
            <a:endParaRPr lang="en-US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8F2196F-F795-2C46-0065-628E27A64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66277"/>
          <a:stretch/>
        </p:blipFill>
        <p:spPr>
          <a:xfrm>
            <a:off x="1331206" y="2183700"/>
            <a:ext cx="4896533" cy="1281813"/>
          </a:xfr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E5AC718E-F664-6369-2993-029701B34095}"/>
              </a:ext>
            </a:extLst>
          </p:cNvPr>
          <p:cNvSpPr/>
          <p:nvPr/>
        </p:nvSpPr>
        <p:spPr>
          <a:xfrm>
            <a:off x="5518767" y="2451886"/>
            <a:ext cx="1621105" cy="2508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533E415-1748-B036-FDEA-8394B64591A4}"/>
              </a:ext>
            </a:extLst>
          </p:cNvPr>
          <p:cNvSpPr txBox="1"/>
          <p:nvPr/>
        </p:nvSpPr>
        <p:spPr>
          <a:xfrm>
            <a:off x="7331385" y="2392646"/>
            <a:ext cx="2316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En-tête du programme</a:t>
            </a:r>
            <a:endParaRPr lang="en-US" dirty="0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6FD26EF3-8162-40DB-A584-32B9E3220A0A}"/>
              </a:ext>
            </a:extLst>
          </p:cNvPr>
          <p:cNvSpPr/>
          <p:nvPr/>
        </p:nvSpPr>
        <p:spPr>
          <a:xfrm>
            <a:off x="5518766" y="3149079"/>
            <a:ext cx="1621105" cy="2508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B764003-8B12-C78D-7FE2-C03256462244}"/>
              </a:ext>
            </a:extLst>
          </p:cNvPr>
          <p:cNvSpPr txBox="1"/>
          <p:nvPr/>
        </p:nvSpPr>
        <p:spPr>
          <a:xfrm>
            <a:off x="7331384" y="3096181"/>
            <a:ext cx="3509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Appel de fonctionnalités externes 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C4FB82F-35EF-040E-7B43-C6946889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27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8F2196F-F795-2C46-0065-628E27A64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36994"/>
          <a:stretch/>
        </p:blipFill>
        <p:spPr>
          <a:xfrm>
            <a:off x="1331206" y="2183700"/>
            <a:ext cx="4896533" cy="2394887"/>
          </a:xfr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E5AC718E-F664-6369-2993-029701B34095}"/>
              </a:ext>
            </a:extLst>
          </p:cNvPr>
          <p:cNvSpPr/>
          <p:nvPr/>
        </p:nvSpPr>
        <p:spPr>
          <a:xfrm>
            <a:off x="5518767" y="2451886"/>
            <a:ext cx="1621105" cy="2508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533E415-1748-B036-FDEA-8394B64591A4}"/>
              </a:ext>
            </a:extLst>
          </p:cNvPr>
          <p:cNvSpPr txBox="1"/>
          <p:nvPr/>
        </p:nvSpPr>
        <p:spPr>
          <a:xfrm>
            <a:off x="7331385" y="2392646"/>
            <a:ext cx="2316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En-tête du programme</a:t>
            </a:r>
            <a:endParaRPr lang="en-US" dirty="0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6FD26EF3-8162-40DB-A584-32B9E3220A0A}"/>
              </a:ext>
            </a:extLst>
          </p:cNvPr>
          <p:cNvSpPr/>
          <p:nvPr/>
        </p:nvSpPr>
        <p:spPr>
          <a:xfrm>
            <a:off x="5518766" y="3149079"/>
            <a:ext cx="1621105" cy="2508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B764003-8B12-C78D-7FE2-C03256462244}"/>
              </a:ext>
            </a:extLst>
          </p:cNvPr>
          <p:cNvSpPr txBox="1"/>
          <p:nvPr/>
        </p:nvSpPr>
        <p:spPr>
          <a:xfrm>
            <a:off x="7331384" y="3096181"/>
            <a:ext cx="3509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Appel de fonctionnalités externes </a:t>
            </a:r>
            <a:endParaRPr lang="en-US" dirty="0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FF19C2B9-EC3A-9718-D838-5C8C8FC88BBC}"/>
              </a:ext>
            </a:extLst>
          </p:cNvPr>
          <p:cNvSpPr/>
          <p:nvPr/>
        </p:nvSpPr>
        <p:spPr>
          <a:xfrm>
            <a:off x="5538689" y="3601930"/>
            <a:ext cx="1621105" cy="2508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27CE8F5-189E-70AB-3492-F4A3A1940976}"/>
              </a:ext>
            </a:extLst>
          </p:cNvPr>
          <p:cNvSpPr txBox="1"/>
          <p:nvPr/>
        </p:nvSpPr>
        <p:spPr>
          <a:xfrm>
            <a:off x="7351307" y="3549032"/>
            <a:ext cx="25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Déclaration des fonctions</a:t>
            </a:r>
            <a:endParaRPr lang="en-US" dirty="0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57B84DBD-33DA-148C-D0B3-0B05DEA13268}"/>
              </a:ext>
            </a:extLst>
          </p:cNvPr>
          <p:cNvSpPr/>
          <p:nvPr/>
        </p:nvSpPr>
        <p:spPr>
          <a:xfrm>
            <a:off x="5538689" y="4193340"/>
            <a:ext cx="1621105" cy="2508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3536023-DC49-43BF-9E07-01E449EFB303}"/>
              </a:ext>
            </a:extLst>
          </p:cNvPr>
          <p:cNvSpPr txBox="1"/>
          <p:nvPr/>
        </p:nvSpPr>
        <p:spPr>
          <a:xfrm>
            <a:off x="7351307" y="4140442"/>
            <a:ext cx="3836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Déclaration des constantes et variables</a:t>
            </a:r>
            <a:endParaRPr lang="en-US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2F2F584-C375-00C9-2EED-B520CA40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A" dirty="0"/>
              <a:t>L’organisation d’un programme informatique</a:t>
            </a:r>
            <a:endParaRPr lang="en-US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FFCC488-CA0A-6B4C-B200-5F43BB21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15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8F2196F-F795-2C46-0065-628E27A64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1206" y="2183700"/>
            <a:ext cx="4896533" cy="3801005"/>
          </a:xfr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E5AC718E-F664-6369-2993-029701B34095}"/>
              </a:ext>
            </a:extLst>
          </p:cNvPr>
          <p:cNvSpPr/>
          <p:nvPr/>
        </p:nvSpPr>
        <p:spPr>
          <a:xfrm>
            <a:off x="5518767" y="2451886"/>
            <a:ext cx="1621105" cy="2508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533E415-1748-B036-FDEA-8394B64591A4}"/>
              </a:ext>
            </a:extLst>
          </p:cNvPr>
          <p:cNvSpPr txBox="1"/>
          <p:nvPr/>
        </p:nvSpPr>
        <p:spPr>
          <a:xfrm>
            <a:off x="7331385" y="2392646"/>
            <a:ext cx="2316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En-tête du programme</a:t>
            </a:r>
            <a:endParaRPr lang="en-US" dirty="0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6FD26EF3-8162-40DB-A584-32B9E3220A0A}"/>
              </a:ext>
            </a:extLst>
          </p:cNvPr>
          <p:cNvSpPr/>
          <p:nvPr/>
        </p:nvSpPr>
        <p:spPr>
          <a:xfrm>
            <a:off x="5518766" y="3149079"/>
            <a:ext cx="1621105" cy="2508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B764003-8B12-C78D-7FE2-C03256462244}"/>
              </a:ext>
            </a:extLst>
          </p:cNvPr>
          <p:cNvSpPr txBox="1"/>
          <p:nvPr/>
        </p:nvSpPr>
        <p:spPr>
          <a:xfrm>
            <a:off x="7331384" y="3096181"/>
            <a:ext cx="3509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Appel de fonctionnalités externes </a:t>
            </a:r>
            <a:endParaRPr lang="en-US" dirty="0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FF19C2B9-EC3A-9718-D838-5C8C8FC88BBC}"/>
              </a:ext>
            </a:extLst>
          </p:cNvPr>
          <p:cNvSpPr/>
          <p:nvPr/>
        </p:nvSpPr>
        <p:spPr>
          <a:xfrm>
            <a:off x="5538689" y="3601930"/>
            <a:ext cx="1621105" cy="2508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27CE8F5-189E-70AB-3492-F4A3A1940976}"/>
              </a:ext>
            </a:extLst>
          </p:cNvPr>
          <p:cNvSpPr txBox="1"/>
          <p:nvPr/>
        </p:nvSpPr>
        <p:spPr>
          <a:xfrm>
            <a:off x="7351307" y="3549032"/>
            <a:ext cx="25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Déclaration des fonctions</a:t>
            </a:r>
            <a:endParaRPr lang="en-US" dirty="0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57B84DBD-33DA-148C-D0B3-0B05DEA13268}"/>
              </a:ext>
            </a:extLst>
          </p:cNvPr>
          <p:cNvSpPr/>
          <p:nvPr/>
        </p:nvSpPr>
        <p:spPr>
          <a:xfrm>
            <a:off x="5538689" y="4193340"/>
            <a:ext cx="1621105" cy="2508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3536023-DC49-43BF-9E07-01E449EFB303}"/>
              </a:ext>
            </a:extLst>
          </p:cNvPr>
          <p:cNvSpPr txBox="1"/>
          <p:nvPr/>
        </p:nvSpPr>
        <p:spPr>
          <a:xfrm>
            <a:off x="7351307" y="4140442"/>
            <a:ext cx="3836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Déclaration des constantes et variables</a:t>
            </a:r>
            <a:endParaRPr lang="en-US" dirty="0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AC91FE0D-1480-B1F9-F926-EDD20ED48C66}"/>
              </a:ext>
            </a:extLst>
          </p:cNvPr>
          <p:cNvSpPr/>
          <p:nvPr/>
        </p:nvSpPr>
        <p:spPr>
          <a:xfrm>
            <a:off x="5538689" y="4578587"/>
            <a:ext cx="1621105" cy="2508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40D8C3C-6F5E-98C8-DC24-074C8AB959BD}"/>
              </a:ext>
            </a:extLst>
          </p:cNvPr>
          <p:cNvSpPr txBox="1"/>
          <p:nvPr/>
        </p:nvSpPr>
        <p:spPr>
          <a:xfrm>
            <a:off x="7351307" y="4525689"/>
            <a:ext cx="360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Calcul et traitement de l’information</a:t>
            </a:r>
            <a:endParaRPr lang="en-US" dirty="0"/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E777DDEC-9025-FE47-B1A0-B00C5F715F76}"/>
              </a:ext>
            </a:extLst>
          </p:cNvPr>
          <p:cNvSpPr/>
          <p:nvPr/>
        </p:nvSpPr>
        <p:spPr>
          <a:xfrm>
            <a:off x="5538689" y="4995214"/>
            <a:ext cx="1621105" cy="2508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D2B1A3C-EF8E-F461-A490-02C40577F91A}"/>
              </a:ext>
            </a:extLst>
          </p:cNvPr>
          <p:cNvSpPr txBox="1"/>
          <p:nvPr/>
        </p:nvSpPr>
        <p:spPr>
          <a:xfrm>
            <a:off x="7351307" y="4942316"/>
            <a:ext cx="261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Présentation des résultats</a:t>
            </a:r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EE2538D-975C-9B4D-A3EF-A8187CDBE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CA" dirty="0"/>
              <a:t>L’organisation d’un programme informatique</a:t>
            </a:r>
            <a:endParaRPr lang="en-US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B8D7723-C428-D8B9-3ADD-BBAE465E1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69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conventions de style et de nomenclature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D3D5C71-14C9-C214-41F0-755C741DA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23" y="2615666"/>
            <a:ext cx="5268060" cy="241968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FC2FBA5-2D86-8EEA-2DC8-C8A0857BD789}"/>
              </a:ext>
            </a:extLst>
          </p:cNvPr>
          <p:cNvSpPr txBox="1"/>
          <p:nvPr/>
        </p:nvSpPr>
        <p:spPr>
          <a:xfrm>
            <a:off x="6467998" y="2692730"/>
            <a:ext cx="49243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Une </a:t>
            </a:r>
            <a:r>
              <a:rPr lang="fr-CA" sz="2000" b="1" dirty="0"/>
              <a:t>ligne vide doit séparer les sections </a:t>
            </a:r>
            <a:r>
              <a:rPr lang="fr-CA" sz="2000" dirty="0"/>
              <a:t>du programme. Celle-ci peut être </a:t>
            </a:r>
            <a:r>
              <a:rPr lang="fr-CA" sz="2000" b="1" dirty="0"/>
              <a:t>suivie aux besoins d’un commentaire</a:t>
            </a:r>
            <a:r>
              <a:rPr lang="fr-CA" sz="2000" dirty="0"/>
              <a:t> qui explique ce qui est fait dans la section. </a:t>
            </a:r>
            <a:endParaRPr lang="en-US" sz="20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243C024-B8E2-44A1-DDAC-37575E50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05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E51E-00AD-696E-CD34-DED13986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 développement d’un programme informatique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FC2FBA5-2D86-8EEA-2DC8-C8A0857BD789}"/>
              </a:ext>
            </a:extLst>
          </p:cNvPr>
          <p:cNvSpPr txBox="1"/>
          <p:nvPr/>
        </p:nvSpPr>
        <p:spPr>
          <a:xfrm>
            <a:off x="6486268" y="2615666"/>
            <a:ext cx="49243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CA" sz="2000" dirty="0"/>
              <a:t>Définir le problème à résoudre</a:t>
            </a:r>
          </a:p>
          <a:p>
            <a:pPr marL="342900" indent="-342900">
              <a:buAutoNum type="arabicPeriod"/>
            </a:pPr>
            <a:r>
              <a:rPr lang="fr-CA" sz="2000" dirty="0"/>
              <a:t>Identifier les paramètres du programme</a:t>
            </a:r>
          </a:p>
          <a:p>
            <a:pPr marL="342900" indent="-342900">
              <a:buAutoNum type="arabicPeriod"/>
            </a:pPr>
            <a:r>
              <a:rPr lang="fr-CA" sz="2000" dirty="0"/>
              <a:t>Traduire et écrire le problème en langage informatique</a:t>
            </a:r>
          </a:p>
          <a:p>
            <a:pPr marL="342900" indent="-342900">
              <a:buAutoNum type="arabicPeriod"/>
            </a:pPr>
            <a:r>
              <a:rPr lang="fr-CA" sz="2000" dirty="0"/>
              <a:t>Déboguer et valider le programme</a:t>
            </a:r>
          </a:p>
          <a:p>
            <a:pPr marL="342900" indent="-342900">
              <a:buAutoNum type="arabicPeriod"/>
            </a:pPr>
            <a:r>
              <a:rPr lang="fr-CA" sz="2000" dirty="0"/>
              <a:t>Nettoyer et bien documenter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318C85-888F-946D-BC62-D9AF1035A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23" y="2615666"/>
            <a:ext cx="5268060" cy="2419688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23D7F86-9E1E-097E-1602-49C075A0C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F54-5110-435E-A473-0EC8A1832D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94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12554</TotalTime>
  <Words>2579</Words>
  <Application>Microsoft Office PowerPoint</Application>
  <PresentationFormat>Grand écran</PresentationFormat>
  <Paragraphs>434</Paragraphs>
  <Slides>43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50" baseType="lpstr">
      <vt:lpstr>Aptos</vt:lpstr>
      <vt:lpstr>Calibri</vt:lpstr>
      <vt:lpstr>Calibri Light</vt:lpstr>
      <vt:lpstr>Cambria Math</vt:lpstr>
      <vt:lpstr>Google Sans</vt:lpstr>
      <vt:lpstr>Wingdings</vt:lpstr>
      <vt:lpstr>Rétrospective</vt:lpstr>
      <vt:lpstr>La programmation  en sciences de la nature</vt:lpstr>
      <vt:lpstr>Les éléments constitutifs d’un programme informatique</vt:lpstr>
      <vt:lpstr>Les éléments constitutifs d’un programme informatique</vt:lpstr>
      <vt:lpstr>Les éléments constitutifs d’un programme informatique</vt:lpstr>
      <vt:lpstr>L’organisation d’un programme informatique</vt:lpstr>
      <vt:lpstr>L’organisation d’un programme informatique</vt:lpstr>
      <vt:lpstr>L’organisation d’un programme informatique</vt:lpstr>
      <vt:lpstr>Les conventions de style et de nomenclature</vt:lpstr>
      <vt:lpstr>Le développement d’un programme informatique</vt:lpstr>
      <vt:lpstr>La fonction input()</vt:lpstr>
      <vt:lpstr>La fonction print()</vt:lpstr>
      <vt:lpstr>Les opérations arithmétiques</vt:lpstr>
      <vt:lpstr>Représentation  binaire des nombres</vt:lpstr>
      <vt:lpstr>Les erreurs d’arrondi</vt:lpstr>
      <vt:lpstr>Les erreurs d’arrondi – valeur absolue</vt:lpstr>
      <vt:lpstr>Les erreurs d’arrondi – valeur absolue</vt:lpstr>
      <vt:lpstr>Les variables</vt:lpstr>
      <vt:lpstr>Les variables</vt:lpstr>
      <vt:lpstr>Les variables</vt:lpstr>
      <vt:lpstr>Les variables</vt:lpstr>
      <vt:lpstr>Les types de variables</vt:lpstr>
      <vt:lpstr>La conversion de type</vt:lpstr>
      <vt:lpstr>La conversion de type</vt:lpstr>
      <vt:lpstr>La fonction input()</vt:lpstr>
      <vt:lpstr>Les constantes</vt:lpstr>
      <vt:lpstr>Réutiliser une variable</vt:lpstr>
      <vt:lpstr>Échanger deux variables</vt:lpstr>
      <vt:lpstr>Échanger deux variables</vt:lpstr>
      <vt:lpstr>Les  chaînes de caractères</vt:lpstr>
      <vt:lpstr>Les  chaînes de caractères</vt:lpstr>
      <vt:lpstr>Les fonctions de calcul</vt:lpstr>
      <vt:lpstr>Les fonctions mathématiques</vt:lpstr>
      <vt:lpstr>Les fonctions mathématiques</vt:lpstr>
      <vt:lpstr>Les fonctions mathématiques</vt:lpstr>
      <vt:lpstr>Les fonctions personnalisées</vt:lpstr>
      <vt:lpstr>Les fonctions personnalisées</vt:lpstr>
      <vt:lpstr>Les fonctions personnalisées</vt:lpstr>
      <vt:lpstr>Les fonctions personnalisées</vt:lpstr>
      <vt:lpstr>Tester une fonction</vt:lpstr>
      <vt:lpstr>Les tests unitaires</vt:lpstr>
      <vt:lpstr>Les fonctions personnalisées</vt:lpstr>
      <vt:lpstr>Les fonctions personnalisées</vt:lpstr>
      <vt:lpstr>Les fonctions personnalisées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Jean-Michel Pageau</dc:creator>
  <cp:lastModifiedBy>Jean-Michel Pageau</cp:lastModifiedBy>
  <cp:revision>15</cp:revision>
  <dcterms:created xsi:type="dcterms:W3CDTF">2024-08-05T21:24:32Z</dcterms:created>
  <dcterms:modified xsi:type="dcterms:W3CDTF">2024-08-27T16:29:14Z</dcterms:modified>
</cp:coreProperties>
</file>