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6" r:id="rId2"/>
    <p:sldId id="259" r:id="rId3"/>
    <p:sldId id="262" r:id="rId4"/>
    <p:sldId id="257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0" r:id="rId16"/>
    <p:sldId id="269" r:id="rId17"/>
    <p:sldId id="273" r:id="rId18"/>
    <p:sldId id="275" r:id="rId19"/>
    <p:sldId id="277" r:id="rId20"/>
    <p:sldId id="271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76" autoAdjust="0"/>
  </p:normalViewPr>
  <p:slideViewPr>
    <p:cSldViewPr snapToGrid="0" showGuides="1">
      <p:cViewPr varScale="1">
        <p:scale>
          <a:sx n="82" d="100"/>
          <a:sy n="82" d="100"/>
        </p:scale>
        <p:origin x="171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D57C-5ECF-4FB9-9860-78AE21D51D5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99795-C431-4114-99A3-5C85BAD88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 ouverte aux étudiants pour voir si les étudiants ont une idée de ce que c’est.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Rép</a:t>
            </a:r>
            <a:r>
              <a:rPr lang="fr-CA" dirty="0"/>
              <a:t> au </a:t>
            </a:r>
            <a:r>
              <a:rPr lang="fr-CA" dirty="0" err="1"/>
              <a:t>sense</a:t>
            </a:r>
            <a:r>
              <a:rPr lang="fr-CA" dirty="0"/>
              <a:t> large:</a:t>
            </a:r>
            <a:br>
              <a:rPr lang="fr-CA" dirty="0"/>
            </a:br>
            <a:r>
              <a:rPr lang="fr-CA" dirty="0"/>
              <a:t>1. </a:t>
            </a:r>
            <a:r>
              <a:rPr lang="fr-FR" dirty="0"/>
              <a:t>La programmation est le processus de création d'instructions que les ordinateurs peuvent suivre pour exécuter des tâches spécifiques.</a:t>
            </a:r>
            <a:br>
              <a:rPr lang="fr-FR" dirty="0"/>
            </a:br>
            <a:r>
              <a:rPr lang="fr-FR" dirty="0"/>
              <a:t>2. </a:t>
            </a:r>
            <a:r>
              <a:rPr lang="en-US" dirty="0"/>
              <a:t>Les sciences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fr-FR" dirty="0"/>
              <a:t>englobent l'étude des systèmes d'information, des algorithmes, et des structures de données, ainsi que l'application de ces connaissances à la résolution de problèmes dans divers domaines.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Résolution avec la méthode attribuée à Héron Alexandrie (1</a:t>
            </a:r>
            <a:r>
              <a:rPr lang="fr-CA" baseline="30000" dirty="0"/>
              <a:t>er</a:t>
            </a:r>
            <a:r>
              <a:rPr lang="fr-CA" dirty="0"/>
              <a:t> </a:t>
            </a:r>
            <a:r>
              <a:rPr lang="fr-CA" dirty="0" err="1"/>
              <a:t>siecle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5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Faire exemple avec les élèves.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code: on montre le live code dans le </a:t>
            </a:r>
            <a:r>
              <a:rPr lang="fr-CA" dirty="0" err="1"/>
              <a:t>jupyter</a:t>
            </a:r>
            <a:r>
              <a:rPr lang="fr-CA" dirty="0"/>
              <a:t> notebook aux élèves.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8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Directive </a:t>
            </a:r>
            <a:r>
              <a:rPr lang="fr-CA" dirty="0" err="1"/>
              <a:t>crite</a:t>
            </a:r>
            <a:r>
              <a:rPr lang="fr-CA" dirty="0"/>
              <a:t> dans un langage de prog, sont chargée dans la mémoire vive. Le programme utilise les ressources de l’ordinateur  pour effectuer le calcul et l’affiche à l’écran. </a:t>
            </a:r>
          </a:p>
          <a:p>
            <a:r>
              <a:rPr lang="fr-CA" dirty="0"/>
              <a:t>Il pourrait le partager sur internet ou l’enregistrer également.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7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L’Éditeur de programme permet d’écrire et de gérer des fichiers de programme.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3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L’Éditeur de programme permet d’écrire et de gérer des fichiers de programme. NB le </a:t>
            </a:r>
            <a:r>
              <a:rPr lang="fr-CA" dirty="0" err="1"/>
              <a:t>conpt</a:t>
            </a:r>
            <a:r>
              <a:rPr lang="fr-CA" dirty="0"/>
              <a:t> variable et fonction est vue au </a:t>
            </a:r>
            <a:r>
              <a:rPr lang="fr-CA" dirty="0" err="1"/>
              <a:t>chap</a:t>
            </a:r>
            <a:r>
              <a:rPr lang="fr-CA" dirty="0"/>
              <a:t>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fichiers  sont vérifiés par l’interpréteur qui les traduit en langage machine et assure leur exécution.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8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Une console permet d’</a:t>
            </a:r>
            <a:r>
              <a:rPr lang="fr-CA" dirty="0" err="1"/>
              <a:t>inéragir</a:t>
            </a:r>
            <a:r>
              <a:rPr lang="fr-CA" dirty="0"/>
              <a:t> directement avec l’interpréteur et le programme en cours d’exécution.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4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 ouverte aux étudiants pour voir si les étudiants ont une idée de ce que c’est.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Rép</a:t>
            </a:r>
            <a:r>
              <a:rPr lang="fr-CA" dirty="0"/>
              <a:t> au </a:t>
            </a:r>
            <a:r>
              <a:rPr lang="fr-CA" dirty="0" err="1"/>
              <a:t>sense</a:t>
            </a:r>
            <a:r>
              <a:rPr lang="fr-CA" dirty="0"/>
              <a:t> large:</a:t>
            </a:r>
            <a:br>
              <a:rPr lang="fr-CA" dirty="0"/>
            </a:br>
            <a:r>
              <a:rPr lang="fr-CA" dirty="0"/>
              <a:t>1. </a:t>
            </a:r>
            <a:r>
              <a:rPr lang="fr-FR" dirty="0"/>
              <a:t>La programmation est le processus de création d'instructions que les ordinateurs peuvent suivre pour exécuter des tâches spécifiques.</a:t>
            </a:r>
            <a:br>
              <a:rPr lang="fr-FR" dirty="0"/>
            </a:br>
            <a:r>
              <a:rPr lang="fr-FR" dirty="0"/>
              <a:t>2. </a:t>
            </a:r>
            <a:r>
              <a:rPr lang="en-US" dirty="0"/>
              <a:t>Les sciences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fr-FR" dirty="0"/>
              <a:t>englobent l'étude des systèmes d'information, des algorithmes, et des structures de données, ainsi que l'application de ces connaissances à la résolution de problèmes dans divers domaines.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2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Faire un exemple live dans un terminal.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avec :</a:t>
            </a:r>
          </a:p>
          <a:p>
            <a:r>
              <a:rPr lang="fr-CA" dirty="0"/>
              <a:t>X = 2 + 4</a:t>
            </a:r>
          </a:p>
          <a:p>
            <a:r>
              <a:rPr lang="fr-CA" dirty="0" err="1"/>
              <a:t>Print</a:t>
            </a:r>
            <a:r>
              <a:rPr lang="fr-CA" dirty="0"/>
              <a:t>(x)</a:t>
            </a:r>
          </a:p>
          <a:p>
            <a:endParaRPr lang="fr-CA" dirty="0"/>
          </a:p>
          <a:p>
            <a:r>
              <a:rPr lang="fr-CA" dirty="0"/>
              <a:t>&gt;&gt;&gt; Python exemple.py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85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Il existe plusieurs types d’erreur, certaines sont  à la fin de votre manuel sinon une recherche internet peut-être utile.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25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Il existe plusieurs types d’erreur, certaines sont  à la fin de votre manuel sinon une recherche internet peut-être utile.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Définir les concepts de bases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Mesurer les propriétés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Simple exemple qu’on peut afficher un triangle rectangle, exemple pas à comprendre mais plutôt démontrer un exemple avec du code.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problèmes simples nous pouvons avoir la réponse, les problème complexes on cherche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problèmes simples nous pouvons avoir la réponse, les problème complexes on cherche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On demande aux élèves comment ils réaliseraient cette formule mathématique uniquement avec des +/-/*/division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Résolution avec la méthode attribuée à Héron Alexandrie (1</a:t>
            </a:r>
            <a:r>
              <a:rPr lang="fr-CA" baseline="30000" dirty="0"/>
              <a:t>er</a:t>
            </a:r>
            <a:r>
              <a:rPr lang="fr-CA" dirty="0"/>
              <a:t> </a:t>
            </a:r>
            <a:r>
              <a:rPr lang="fr-CA" dirty="0" err="1"/>
              <a:t>siecle</a:t>
            </a:r>
            <a:r>
              <a:rPr lang="fr-CA" dirty="0"/>
              <a:t>), fun </a:t>
            </a:r>
            <a:r>
              <a:rPr lang="fr-CA" dirty="0" err="1"/>
              <a:t>fact</a:t>
            </a:r>
            <a:r>
              <a:rPr lang="fr-CA" dirty="0"/>
              <a:t> les algos sont très vieux.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FDC068-D9A2-4B29-8C02-24D36358B57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E4D01-E6DD-275A-407A-95A9839B5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A" sz="6600" b="1" dirty="0"/>
              <a:t>La programmation </a:t>
            </a:r>
            <a:br>
              <a:rPr lang="fr-CA" dirty="0"/>
            </a:br>
            <a:r>
              <a:rPr lang="fr-CA" sz="4800" dirty="0"/>
              <a:t>en sciences de la nature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78C4CC-752D-3F54-E87C-72DE1FFD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A" dirty="0"/>
              <a:t>Chapitre 1 Introduction général</a:t>
            </a:r>
            <a:endParaRPr lang="en-US" dirty="0"/>
          </a:p>
        </p:txBody>
      </p:sp>
      <p:pic>
        <p:nvPicPr>
          <p:cNvPr id="5" name="Image 4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94560989-6278-A71A-EF43-21261A05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918"/>
            <a:ext cx="1930474" cy="14687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9CEA1E-B861-3C2F-5CC3-85A61A248407}"/>
              </a:ext>
            </a:extLst>
          </p:cNvPr>
          <p:cNvSpPr txBox="1"/>
          <p:nvPr/>
        </p:nvSpPr>
        <p:spPr>
          <a:xfrm>
            <a:off x="0" y="6463491"/>
            <a:ext cx="347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Powerpoint de Jean-Michel Pageau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8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234439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4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234439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/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3.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Redéfinir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puis recalculer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avec l’équation de l’étape 2.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blipFill>
                <a:blip r:embed="rId6"/>
                <a:stretch>
                  <a:fillRect l="-121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3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234439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/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3.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Redéfinir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puis recalculer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avec l’équation de l’étape 2.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8" y="4312960"/>
                <a:ext cx="10027919" cy="954107"/>
              </a:xfrm>
              <a:prstGeom prst="rect">
                <a:avLst/>
              </a:prstGeom>
              <a:blipFill>
                <a:blip r:embed="rId6"/>
                <a:stretch>
                  <a:fillRect l="-121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0B588C06-E06B-6464-6026-25DC2FD0E76D}"/>
              </a:ext>
            </a:extLst>
          </p:cNvPr>
          <p:cNvSpPr txBox="1"/>
          <p:nvPr/>
        </p:nvSpPr>
        <p:spPr>
          <a:xfrm>
            <a:off x="1234438" y="5366197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4. </a:t>
            </a:r>
            <a:r>
              <a:rPr lang="fr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Répéter l’étape 3 jusqu’à l’obtention de la précision désiré.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6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/>
              <p:nvPr/>
            </p:nvSpPr>
            <p:spPr>
              <a:xfrm>
                <a:off x="14699955" y="3073818"/>
                <a:ext cx="100279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1.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Choisir une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0 </m:t>
                        </m:r>
                      </m:sub>
                    </m:sSub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8430F4-183D-64DA-B30F-FEB4C671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955" y="3073818"/>
                <a:ext cx="10027919" cy="523220"/>
              </a:xfrm>
              <a:prstGeom prst="rect">
                <a:avLst/>
              </a:prstGeom>
              <a:blipFill>
                <a:blip r:embed="rId4"/>
                <a:stretch>
                  <a:fillRect l="-12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F3F4B78-521D-BFD6-A4EC-8A2CCD74B19F}"/>
              </a:ext>
            </a:extLst>
          </p:cNvPr>
          <p:cNvSpPr txBox="1"/>
          <p:nvPr/>
        </p:nvSpPr>
        <p:spPr>
          <a:xfrm>
            <a:off x="14699956" y="3690610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2. 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Calculer la valeur telle que: 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/>
              <p:nvPr/>
            </p:nvSpPr>
            <p:spPr>
              <a:xfrm>
                <a:off x="20018717" y="3641045"/>
                <a:ext cx="1751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0F3652-3608-B6D2-6466-F46A8D2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8717" y="3641045"/>
                <a:ext cx="175156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/>
              <p:nvPr/>
            </p:nvSpPr>
            <p:spPr>
              <a:xfrm>
                <a:off x="14699955" y="4312960"/>
                <a:ext cx="1002791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Étape 3. </a:t>
                </a:r>
                <a:r>
                  <a:rPr lang="fr-FR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Redéfinir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puis recalculer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fr-F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avec l’équation de l’étape 2.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33C048E-9308-884E-5AC1-9F4D9ABE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955" y="4312960"/>
                <a:ext cx="10027919" cy="954107"/>
              </a:xfrm>
              <a:prstGeom prst="rect">
                <a:avLst/>
              </a:prstGeom>
              <a:blipFill>
                <a:blip r:embed="rId6"/>
                <a:stretch>
                  <a:fillRect l="-121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0B588C06-E06B-6464-6026-25DC2FD0E76D}"/>
              </a:ext>
            </a:extLst>
          </p:cNvPr>
          <p:cNvSpPr txBox="1"/>
          <p:nvPr/>
        </p:nvSpPr>
        <p:spPr>
          <a:xfrm>
            <a:off x="14699955" y="5366197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4. </a:t>
            </a:r>
            <a:r>
              <a:rPr lang="fr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Répéter l’étape 3 jusqu’à l’obtention de la précision désiré.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1BDC803-BDC9-B1E6-223C-5DC2AD5F41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7205"/>
          <a:stretch/>
        </p:blipFill>
        <p:spPr>
          <a:xfrm>
            <a:off x="2223000" y="3776237"/>
            <a:ext cx="7746000" cy="161018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4F623DE-03E3-C1D4-87A3-51B89FF38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000" y="5713414"/>
            <a:ext cx="7746000" cy="35200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0EA61AB-2AE5-C6CF-1B13-053667D07AA6}"/>
              </a:ext>
            </a:extLst>
          </p:cNvPr>
          <p:cNvSpPr txBox="1"/>
          <p:nvPr/>
        </p:nvSpPr>
        <p:spPr>
          <a:xfrm>
            <a:off x="2164081" y="5386418"/>
            <a:ext cx="10027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1E42564-4A64-24FF-3ABB-E8A28AE006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791"/>
          <a:stretch/>
        </p:blipFill>
        <p:spPr>
          <a:xfrm>
            <a:off x="2223000" y="2852980"/>
            <a:ext cx="7746000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9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pic>
        <p:nvPicPr>
          <p:cNvPr id="4" name="Espace réservé du contenu 3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37D1403A-D0F1-2292-E4C0-D97EAB07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89" y="1993176"/>
            <a:ext cx="7946465" cy="3641351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805070-D6C4-7508-097B-BFBE8A18255D}"/>
              </a:ext>
            </a:extLst>
          </p:cNvPr>
          <p:cNvSpPr txBox="1"/>
          <p:nvPr/>
        </p:nvSpPr>
        <p:spPr>
          <a:xfrm>
            <a:off x="0" y="643652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/>
              <a:t>Manuel p.4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2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4970583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5469986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4970583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EA056C-4BA5-608D-7DA7-4C1002F6AAD9}"/>
              </a:ext>
            </a:extLst>
          </p:cNvPr>
          <p:cNvSpPr txBox="1"/>
          <p:nvPr/>
        </p:nvSpPr>
        <p:spPr>
          <a:xfrm>
            <a:off x="4970583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46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4970583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5469986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4970583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E0E6E0-7E2D-3F4D-64B5-903189AA7596}"/>
              </a:ext>
            </a:extLst>
          </p:cNvPr>
          <p:cNvSpPr txBox="1"/>
          <p:nvPr/>
        </p:nvSpPr>
        <p:spPr>
          <a:xfrm>
            <a:off x="4970583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C272AE5-3AD9-FEE7-D479-A2FEA6B85439}"/>
              </a:ext>
            </a:extLst>
          </p:cNvPr>
          <p:cNvCxnSpPr>
            <a:cxnSpLocks/>
          </p:cNvCxnSpPr>
          <p:nvPr/>
        </p:nvCxnSpPr>
        <p:spPr>
          <a:xfrm flipH="1">
            <a:off x="3821723" y="4161691"/>
            <a:ext cx="124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CDBF9BF-3D25-4A2D-C40D-C1EA58CF3B15}"/>
              </a:ext>
            </a:extLst>
          </p:cNvPr>
          <p:cNvSpPr txBox="1"/>
          <p:nvPr/>
        </p:nvSpPr>
        <p:spPr>
          <a:xfrm>
            <a:off x="879232" y="3950676"/>
            <a:ext cx="315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représente une variable.</a:t>
            </a: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3D7146-5E3A-5C96-88D5-C3A2179DC5E1}"/>
              </a:ext>
            </a:extLst>
          </p:cNvPr>
          <p:cNvSpPr txBox="1"/>
          <p:nvPr/>
        </p:nvSpPr>
        <p:spPr>
          <a:xfrm>
            <a:off x="7573107" y="2883151"/>
            <a:ext cx="373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dirty="0"/>
              <a:t>Variable : </a:t>
            </a:r>
            <a:r>
              <a:rPr lang="fr-FR" b="0" i="0" dirty="0">
                <a:effectLst/>
                <a:latin typeface="Google Sans"/>
              </a:rPr>
              <a:t>caractéristique mesurable qui peut prendre différentes valeurs.</a:t>
            </a:r>
            <a:endParaRPr lang="en-US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29FEC6-874A-2D79-E356-A6CFB6792A2C}"/>
              </a:ext>
            </a:extLst>
          </p:cNvPr>
          <p:cNvSpPr txBox="1"/>
          <p:nvPr/>
        </p:nvSpPr>
        <p:spPr>
          <a:xfrm>
            <a:off x="7573107" y="3966175"/>
            <a:ext cx="3739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dirty="0"/>
              <a:t>Fonction : </a:t>
            </a:r>
            <a:r>
              <a:rPr lang="fr-FR" b="0" i="0" dirty="0">
                <a:effectLst/>
                <a:latin typeface="Google Sans"/>
              </a:rPr>
              <a:t>portion de code informatique nommée, qui accomplit une tâche spécifique. </a:t>
            </a:r>
            <a:endParaRPr lang="en-US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E2708F-B015-6D6B-DAFA-19ABD9142F4B}"/>
              </a:ext>
            </a:extLst>
          </p:cNvPr>
          <p:cNvCxnSpPr>
            <a:cxnSpLocks/>
          </p:cNvCxnSpPr>
          <p:nvPr/>
        </p:nvCxnSpPr>
        <p:spPr>
          <a:xfrm flipH="1">
            <a:off x="3821723" y="4794737"/>
            <a:ext cx="124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AB73228-C424-A696-C3C3-32AF661E64DF}"/>
              </a:ext>
            </a:extLst>
          </p:cNvPr>
          <p:cNvSpPr txBox="1"/>
          <p:nvPr/>
        </p:nvSpPr>
        <p:spPr>
          <a:xfrm>
            <a:off x="668217" y="4561801"/>
            <a:ext cx="31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err="1"/>
              <a:t>print</a:t>
            </a:r>
            <a:r>
              <a:rPr lang="fr-CA" sz="2000" dirty="0"/>
              <a:t> est la fonction de base pour afficher à l’écran.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414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1606061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2105464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1606061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E0E6E0-7E2D-3F4D-64B5-903189AA7596}"/>
              </a:ext>
            </a:extLst>
          </p:cNvPr>
          <p:cNvSpPr txBox="1"/>
          <p:nvPr/>
        </p:nvSpPr>
        <p:spPr>
          <a:xfrm>
            <a:off x="1606061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E03D58C-5115-61AE-50D5-7026B8D89D43}"/>
              </a:ext>
            </a:extLst>
          </p:cNvPr>
          <p:cNvCxnSpPr/>
          <p:nvPr/>
        </p:nvCxnSpPr>
        <p:spPr>
          <a:xfrm>
            <a:off x="3938954" y="3153508"/>
            <a:ext cx="1266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F0088-5DD2-BF57-D932-4692E6DCCCDE}"/>
              </a:ext>
            </a:extLst>
          </p:cNvPr>
          <p:cNvSpPr/>
          <p:nvPr/>
        </p:nvSpPr>
        <p:spPr>
          <a:xfrm>
            <a:off x="5362136" y="2754922"/>
            <a:ext cx="2175803" cy="106680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951DF3-D900-597E-0FC7-65FF8FA04B17}"/>
              </a:ext>
            </a:extLst>
          </p:cNvPr>
          <p:cNvSpPr txBox="1"/>
          <p:nvPr/>
        </p:nvSpPr>
        <p:spPr>
          <a:xfrm>
            <a:off x="5049129" y="2385590"/>
            <a:ext cx="280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Interpréteur/Compilateur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4D160B-2367-4798-6436-E641EDC30128}"/>
              </a:ext>
            </a:extLst>
          </p:cNvPr>
          <p:cNvSpPr txBox="1"/>
          <p:nvPr/>
        </p:nvSpPr>
        <p:spPr>
          <a:xfrm>
            <a:off x="5384409" y="2780490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# :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/>
              <a:t>x = 2 + 4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 err="1"/>
              <a:t>print</a:t>
            </a:r>
            <a:r>
              <a:rPr lang="fr-CA" sz="2000" dirty="0"/>
              <a:t>(x)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Qui a inventé le code binaire, Binaire">
            <a:extLst>
              <a:ext uri="{FF2B5EF4-FFF2-40B4-BE49-F238E27FC236}">
                <a16:creationId xmlns:a16="http://schemas.microsoft.com/office/drawing/2014/main" id="{A0F93767-DB71-B2C4-0C1A-9511CED4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73" y="2729277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309CF5-40E1-3680-31FF-FD8AA11FD047}"/>
              </a:ext>
            </a:extLst>
          </p:cNvPr>
          <p:cNvCxnSpPr>
            <a:cxnSpLocks/>
          </p:cNvCxnSpPr>
          <p:nvPr/>
        </p:nvCxnSpPr>
        <p:spPr>
          <a:xfrm flipV="1">
            <a:off x="7695029" y="3390088"/>
            <a:ext cx="951916" cy="11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49B449F-BC94-3313-2819-2E9CB82FEBD0}"/>
              </a:ext>
            </a:extLst>
          </p:cNvPr>
          <p:cNvSpPr txBox="1"/>
          <p:nvPr/>
        </p:nvSpPr>
        <p:spPr>
          <a:xfrm>
            <a:off x="8693838" y="2123921"/>
            <a:ext cx="2801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 en langage machine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7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1.2 L’informatique et la programmation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D682F-5A9D-192A-ACD8-24CF7D07BAC7}"/>
              </a:ext>
            </a:extLst>
          </p:cNvPr>
          <p:cNvSpPr/>
          <p:nvPr/>
        </p:nvSpPr>
        <p:spPr>
          <a:xfrm>
            <a:off x="1606061" y="2754923"/>
            <a:ext cx="2175803" cy="267286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FBC27-4BD2-BE6C-065C-7AE7B930D3F5}"/>
              </a:ext>
            </a:extLst>
          </p:cNvPr>
          <p:cNvSpPr txBox="1"/>
          <p:nvPr/>
        </p:nvSpPr>
        <p:spPr>
          <a:xfrm>
            <a:off x="2105464" y="2385591"/>
            <a:ext cx="117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Éditeur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FBA6E-A8CB-640A-ECE7-0322AA4B639F}"/>
              </a:ext>
            </a:extLst>
          </p:cNvPr>
          <p:cNvSpPr txBox="1"/>
          <p:nvPr/>
        </p:nvSpPr>
        <p:spPr>
          <a:xfrm>
            <a:off x="1606061" y="2836985"/>
            <a:ext cx="21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B050"/>
                </a:solidFill>
              </a:rPr>
              <a:t># Programme pour afficher le résultat d’une addition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EE0E6E0-7E2D-3F4D-64B5-903189AA7596}"/>
              </a:ext>
            </a:extLst>
          </p:cNvPr>
          <p:cNvSpPr txBox="1"/>
          <p:nvPr/>
        </p:nvSpPr>
        <p:spPr>
          <a:xfrm>
            <a:off x="1606061" y="3950676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x = 2 + 4</a:t>
            </a:r>
          </a:p>
          <a:p>
            <a:endParaRPr lang="fr-CA" sz="2000" dirty="0"/>
          </a:p>
          <a:p>
            <a:r>
              <a:rPr lang="fr-CA" sz="2000" dirty="0" err="1"/>
              <a:t>print</a:t>
            </a:r>
            <a:r>
              <a:rPr lang="fr-CA" sz="2000" dirty="0"/>
              <a:t>(x)</a:t>
            </a:r>
            <a:endParaRPr lang="en-US" sz="20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E03D58C-5115-61AE-50D5-7026B8D89D43}"/>
              </a:ext>
            </a:extLst>
          </p:cNvPr>
          <p:cNvCxnSpPr/>
          <p:nvPr/>
        </p:nvCxnSpPr>
        <p:spPr>
          <a:xfrm>
            <a:off x="3938954" y="3153508"/>
            <a:ext cx="1266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F0088-5DD2-BF57-D932-4692E6DCCCDE}"/>
              </a:ext>
            </a:extLst>
          </p:cNvPr>
          <p:cNvSpPr/>
          <p:nvPr/>
        </p:nvSpPr>
        <p:spPr>
          <a:xfrm>
            <a:off x="5362136" y="2754922"/>
            <a:ext cx="2175803" cy="106680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951DF3-D900-597E-0FC7-65FF8FA04B17}"/>
              </a:ext>
            </a:extLst>
          </p:cNvPr>
          <p:cNvSpPr txBox="1"/>
          <p:nvPr/>
        </p:nvSpPr>
        <p:spPr>
          <a:xfrm>
            <a:off x="5049129" y="2385590"/>
            <a:ext cx="280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Interpréteur/Compilateur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4D160B-2367-4798-6436-E641EDC30128}"/>
              </a:ext>
            </a:extLst>
          </p:cNvPr>
          <p:cNvSpPr txBox="1"/>
          <p:nvPr/>
        </p:nvSpPr>
        <p:spPr>
          <a:xfrm>
            <a:off x="5384409" y="2780490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# :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/>
              <a:t>x = 2 + 4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</a:p>
          <a:p>
            <a:r>
              <a:rPr lang="fr-CA" sz="2000" dirty="0" err="1"/>
              <a:t>print</a:t>
            </a:r>
            <a:r>
              <a:rPr lang="fr-CA" sz="2000" dirty="0"/>
              <a:t>(x) </a:t>
            </a:r>
            <a:r>
              <a:rPr lang="fr-CA" sz="2000" dirty="0">
                <a:solidFill>
                  <a:srgbClr val="00B050"/>
                </a:solidFill>
              </a:rPr>
              <a:t>OK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8C5782E-BCCE-2A0B-7C85-B326F7A1CC56}"/>
              </a:ext>
            </a:extLst>
          </p:cNvPr>
          <p:cNvCxnSpPr>
            <a:cxnSpLocks/>
          </p:cNvCxnSpPr>
          <p:nvPr/>
        </p:nvCxnSpPr>
        <p:spPr>
          <a:xfrm flipH="1">
            <a:off x="7850945" y="4392889"/>
            <a:ext cx="764307" cy="496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AF60682-8C69-C859-F89D-00887977AB61}"/>
              </a:ext>
            </a:extLst>
          </p:cNvPr>
          <p:cNvCxnSpPr>
            <a:cxnSpLocks/>
          </p:cNvCxnSpPr>
          <p:nvPr/>
        </p:nvCxnSpPr>
        <p:spPr>
          <a:xfrm flipV="1">
            <a:off x="6800555" y="3868670"/>
            <a:ext cx="0" cy="644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B15ED-5296-7096-3D71-0A889099EE23}"/>
              </a:ext>
            </a:extLst>
          </p:cNvPr>
          <p:cNvSpPr/>
          <p:nvPr/>
        </p:nvSpPr>
        <p:spPr>
          <a:xfrm>
            <a:off x="5384408" y="4564162"/>
            <a:ext cx="2175803" cy="106680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A164B23-78A2-BF32-E8A0-1702FEE0ECF8}"/>
              </a:ext>
            </a:extLst>
          </p:cNvPr>
          <p:cNvSpPr txBox="1"/>
          <p:nvPr/>
        </p:nvSpPr>
        <p:spPr>
          <a:xfrm>
            <a:off x="5391446" y="4560387"/>
            <a:ext cx="217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00B050"/>
                </a:solidFill>
              </a:rPr>
              <a:t>&gt;&gt;&gt; x = 2 + 4</a:t>
            </a:r>
          </a:p>
          <a:p>
            <a:r>
              <a:rPr lang="fr-CA" sz="2000" dirty="0">
                <a:solidFill>
                  <a:srgbClr val="00B050"/>
                </a:solidFill>
              </a:rPr>
              <a:t>&gt;&gt;&gt; </a:t>
            </a:r>
            <a:r>
              <a:rPr lang="fr-CA" sz="2000" dirty="0" err="1">
                <a:solidFill>
                  <a:srgbClr val="00B050"/>
                </a:solidFill>
              </a:rPr>
              <a:t>print</a:t>
            </a:r>
            <a:r>
              <a:rPr lang="fr-CA" sz="2000" dirty="0">
                <a:solidFill>
                  <a:srgbClr val="00B050"/>
                </a:solidFill>
              </a:rPr>
              <a:t>(x)</a:t>
            </a:r>
          </a:p>
          <a:p>
            <a:r>
              <a:rPr lang="fr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357897-68A0-DD95-3253-187F18A1EA5D}"/>
              </a:ext>
            </a:extLst>
          </p:cNvPr>
          <p:cNvSpPr txBox="1"/>
          <p:nvPr/>
        </p:nvSpPr>
        <p:spPr>
          <a:xfrm>
            <a:off x="5049130" y="5621160"/>
            <a:ext cx="280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Qui a inventé le code binaire, Binaire">
            <a:extLst>
              <a:ext uri="{FF2B5EF4-FFF2-40B4-BE49-F238E27FC236}">
                <a16:creationId xmlns:a16="http://schemas.microsoft.com/office/drawing/2014/main" id="{A0F93767-DB71-B2C4-0C1A-9511CED4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73" y="2729277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309CF5-40E1-3680-31FF-FD8AA11FD047}"/>
              </a:ext>
            </a:extLst>
          </p:cNvPr>
          <p:cNvCxnSpPr>
            <a:cxnSpLocks/>
          </p:cNvCxnSpPr>
          <p:nvPr/>
        </p:nvCxnSpPr>
        <p:spPr>
          <a:xfrm flipV="1">
            <a:off x="7695029" y="3390088"/>
            <a:ext cx="951916" cy="11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62F9409-6590-5857-9F29-35FF95382FDA}"/>
              </a:ext>
            </a:extLst>
          </p:cNvPr>
          <p:cNvCxnSpPr>
            <a:cxnSpLocks/>
          </p:cNvCxnSpPr>
          <p:nvPr/>
        </p:nvCxnSpPr>
        <p:spPr>
          <a:xfrm flipV="1">
            <a:off x="7890770" y="4668669"/>
            <a:ext cx="828238" cy="536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49B449F-BC94-3313-2819-2E9CB82FEBD0}"/>
              </a:ext>
            </a:extLst>
          </p:cNvPr>
          <p:cNvSpPr txBox="1"/>
          <p:nvPr/>
        </p:nvSpPr>
        <p:spPr>
          <a:xfrm>
            <a:off x="8693838" y="2123921"/>
            <a:ext cx="2801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 en langage machine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3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Introduction général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666201"/>
            <a:ext cx="10058400" cy="369332"/>
          </a:xfrm>
        </p:spPr>
        <p:txBody>
          <a:bodyPr>
            <a:noAutofit/>
          </a:bodyPr>
          <a:lstStyle/>
          <a:p>
            <a:r>
              <a:rPr lang="fr-CA" sz="3200" dirty="0"/>
              <a:t>Qu'est-ce que la programmation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4AB529-E048-03C7-0569-DBEDD319A76B}"/>
              </a:ext>
            </a:extLst>
          </p:cNvPr>
          <p:cNvSpPr txBox="1"/>
          <p:nvPr/>
        </p:nvSpPr>
        <p:spPr>
          <a:xfrm>
            <a:off x="1036320" y="3964374"/>
            <a:ext cx="7345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/>
              <a:t>Qu’est-ce que les sciences numériques </a:t>
            </a:r>
            <a:r>
              <a:rPr lang="en-US" sz="3200" dirty="0"/>
              <a:t>?</a:t>
            </a:r>
            <a:endParaRPr lang="fr-CA" sz="32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8D2EF6D-A3C0-BEC0-D21D-DC29ED34E37C}"/>
              </a:ext>
            </a:extLst>
          </p:cNvPr>
          <p:cNvSpPr txBox="1">
            <a:spLocks/>
          </p:cNvSpPr>
          <p:nvPr/>
        </p:nvSpPr>
        <p:spPr>
          <a:xfrm>
            <a:off x="-13075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F079986-AC3E-A6E2-E87B-F84EF41EE9F4}"/>
              </a:ext>
            </a:extLst>
          </p:cNvPr>
          <p:cNvSpPr txBox="1">
            <a:spLocks/>
          </p:cNvSpPr>
          <p:nvPr/>
        </p:nvSpPr>
        <p:spPr>
          <a:xfrm>
            <a:off x="-12313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0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1.3 Un premier programme informatique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A51E7C-CDCC-BF30-F2CF-F279D51B45B6}"/>
              </a:ext>
            </a:extLst>
          </p:cNvPr>
          <p:cNvSpPr txBox="1"/>
          <p:nvPr/>
        </p:nvSpPr>
        <p:spPr>
          <a:xfrm>
            <a:off x="1097280" y="2015643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/>
              <a:t>Suivre la procédure de votre manuel aux pages </a:t>
            </a:r>
            <a:r>
              <a:rPr lang="fr-CA" dirty="0"/>
              <a:t>6 et 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1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B7A92-C773-B101-5964-E3E9335B391E}"/>
              </a:ext>
            </a:extLst>
          </p:cNvPr>
          <p:cNvSpPr txBox="1"/>
          <p:nvPr/>
        </p:nvSpPr>
        <p:spPr>
          <a:xfrm>
            <a:off x="1097280" y="2615448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/>
              <a:t>La </a:t>
            </a:r>
            <a:r>
              <a:rPr lang="fr-CA" sz="1800" b="1" dirty="0"/>
              <a:t>console</a:t>
            </a:r>
            <a:r>
              <a:rPr lang="fr-CA" sz="1800" dirty="0"/>
              <a:t> ou aussi appelé </a:t>
            </a:r>
            <a:r>
              <a:rPr lang="fr-CA" sz="1800" dirty="0" err="1"/>
              <a:t>shell</a:t>
            </a:r>
            <a:r>
              <a:rPr lang="fr-CA" sz="1800" dirty="0"/>
              <a:t> (en anglais) ou terminal, permet </a:t>
            </a:r>
            <a:r>
              <a:rPr lang="fr-CA" sz="1800" b="1" dirty="0"/>
              <a:t>d’entrer des instructions et d’afficher vos résultats</a:t>
            </a:r>
            <a:r>
              <a:rPr lang="fr-CA" sz="1800" dirty="0"/>
              <a:t>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395321-A8EE-7BCA-8E50-35AAE15D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36" y="3429000"/>
            <a:ext cx="807832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CB891B-ED5D-522C-5CBE-62C1655BC9D0}"/>
              </a:ext>
            </a:extLst>
          </p:cNvPr>
          <p:cNvSpPr txBox="1"/>
          <p:nvPr/>
        </p:nvSpPr>
        <p:spPr>
          <a:xfrm>
            <a:off x="1097280" y="1881637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</a:rPr>
              <a:t>Lorsque nos programmes comportent plusieurs lignes d’instruction, il est préférable d’utiliser </a:t>
            </a:r>
            <a:r>
              <a:rPr lang="fr-FR" b="1" dirty="0">
                <a:solidFill>
                  <a:srgbClr val="000000"/>
                </a:solidFill>
                <a:effectLst/>
              </a:rPr>
              <a:t>l’éditeur de programme</a:t>
            </a:r>
            <a:r>
              <a:rPr lang="fr-FR" dirty="0">
                <a:solidFill>
                  <a:srgbClr val="000000"/>
                </a:solidFill>
                <a:effectLst/>
              </a:rPr>
              <a:t>. Celui-ci peut être vu comme un </a:t>
            </a:r>
            <a:r>
              <a:rPr lang="fr-FR" b="1" dirty="0">
                <a:solidFill>
                  <a:srgbClr val="000000"/>
                </a:solidFill>
                <a:effectLst/>
              </a:rPr>
              <a:t>traitement de texte spécialisé pour la programmation</a:t>
            </a:r>
            <a:r>
              <a:rPr lang="fr-FR" dirty="0">
                <a:solidFill>
                  <a:srgbClr val="000000"/>
                </a:solidFill>
                <a:effectLst/>
              </a:rPr>
              <a:t>. Il faut noter que le code de nos programmes s’exécute de façon procédurale (on exécute les lignes de haut en bas).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20060E-6C14-8E4B-CA58-9553F681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850" y="3776035"/>
            <a:ext cx="6407163" cy="21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CB891B-ED5D-522C-5CBE-62C1655BC9D0}"/>
              </a:ext>
            </a:extLst>
          </p:cNvPr>
          <p:cNvSpPr txBox="1"/>
          <p:nvPr/>
        </p:nvSpPr>
        <p:spPr>
          <a:xfrm>
            <a:off x="1097280" y="1881637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effectLst/>
              </a:rPr>
              <a:t>La console peut </a:t>
            </a:r>
            <a:r>
              <a:rPr lang="fr-FR" dirty="0">
                <a:solidFill>
                  <a:srgbClr val="000000"/>
                </a:solidFill>
                <a:effectLst/>
              </a:rPr>
              <a:t>également </a:t>
            </a:r>
            <a:r>
              <a:rPr lang="fr-FR" b="1" dirty="0">
                <a:solidFill>
                  <a:srgbClr val="000000"/>
                </a:solidFill>
                <a:effectLst/>
              </a:rPr>
              <a:t>afficher des messages d’erreurs</a:t>
            </a:r>
            <a:r>
              <a:rPr lang="fr-FR" dirty="0">
                <a:solidFill>
                  <a:srgbClr val="000000"/>
                </a:solidFill>
                <a:effectLst/>
              </a:rPr>
              <a:t>. Voici un exemple d’erreur ou il manque une parenthèse dans notre code. </a:t>
            </a:r>
            <a:endParaRPr lang="en-US" dirty="0"/>
          </a:p>
        </p:txBody>
      </p:sp>
      <p:pic>
        <p:nvPicPr>
          <p:cNvPr id="5" name="Image 4" descr="Une image contenant texte, reçu, Police, capture d’écran&#10;&#10;Description générée automatiquement">
            <a:extLst>
              <a:ext uri="{FF2B5EF4-FFF2-40B4-BE49-F238E27FC236}">
                <a16:creationId xmlns:a16="http://schemas.microsoft.com/office/drawing/2014/main" id="{03F8FE4B-13CF-1177-8AE1-DD9EE036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61" y="3236879"/>
            <a:ext cx="5744308" cy="27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5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1.4 L’environnement de développement intégré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CB891B-ED5D-522C-5CBE-62C1655BC9D0}"/>
              </a:ext>
            </a:extLst>
          </p:cNvPr>
          <p:cNvSpPr txBox="1"/>
          <p:nvPr/>
        </p:nvSpPr>
        <p:spPr>
          <a:xfrm>
            <a:off x="1097280" y="1881637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</a:rPr>
              <a:t>Parfois votre programme ne se comportera pas tel que vous le souhaitiez. </a:t>
            </a:r>
            <a:r>
              <a:rPr lang="fr-FR" b="1" dirty="0">
                <a:solidFill>
                  <a:srgbClr val="000000"/>
                </a:solidFill>
                <a:effectLst/>
              </a:rPr>
              <a:t>Pour repérer les portions de programmes fautives et appliquer les correctifs appropriés</a:t>
            </a:r>
            <a:r>
              <a:rPr lang="fr-FR" dirty="0">
                <a:solidFill>
                  <a:srgbClr val="000000"/>
                </a:solidFill>
                <a:effectLst/>
              </a:rPr>
              <a:t>, vous devrez utiliser le </a:t>
            </a:r>
            <a:r>
              <a:rPr lang="fr-FR" b="1" dirty="0">
                <a:solidFill>
                  <a:srgbClr val="000000"/>
                </a:solidFill>
                <a:effectLst/>
              </a:rPr>
              <a:t>débogage</a:t>
            </a:r>
            <a:r>
              <a:rPr lang="fr-FR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pic>
        <p:nvPicPr>
          <p:cNvPr id="4" name="Image 3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60298FB2-9152-7398-6C2A-0FA7F1B1F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5"/>
          <a:stretch/>
        </p:blipFill>
        <p:spPr>
          <a:xfrm>
            <a:off x="3077308" y="3017244"/>
            <a:ext cx="5756030" cy="1312789"/>
          </a:xfrm>
          <a:prstGeom prst="rect">
            <a:avLst/>
          </a:prstGeom>
        </p:spPr>
      </p:pic>
      <p:pic>
        <p:nvPicPr>
          <p:cNvPr id="6" name="Image 5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A4267F7E-58A3-C62C-7728-38E106630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219" r="76776" b="76714"/>
          <a:stretch/>
        </p:blipFill>
        <p:spPr>
          <a:xfrm>
            <a:off x="3671155" y="3256957"/>
            <a:ext cx="700087" cy="7381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CD4417D-AC3E-D4C2-A474-221515B63F01}"/>
              </a:ext>
            </a:extLst>
          </p:cNvPr>
          <p:cNvSpPr txBox="1"/>
          <p:nvPr/>
        </p:nvSpPr>
        <p:spPr>
          <a:xfrm>
            <a:off x="4553243" y="2672245"/>
            <a:ext cx="314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Mode débogage de </a:t>
            </a:r>
            <a:r>
              <a:rPr lang="fr-FR" dirty="0" err="1">
                <a:solidFill>
                  <a:srgbClr val="000000"/>
                </a:solidFill>
              </a:rPr>
              <a:t>Thonny</a:t>
            </a:r>
            <a:endParaRPr lang="en-US" dirty="0"/>
          </a:p>
        </p:txBody>
      </p:sp>
      <p:pic>
        <p:nvPicPr>
          <p:cNvPr id="9" name="Image 8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C656C850-6B13-A6D9-D592-210291947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219" r="76776" b="76714"/>
          <a:stretch/>
        </p:blipFill>
        <p:spPr>
          <a:xfrm>
            <a:off x="927955" y="4410084"/>
            <a:ext cx="700087" cy="7381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7A9B8A-CFEE-4B2C-A186-FFD7DCE83680}"/>
              </a:ext>
            </a:extLst>
          </p:cNvPr>
          <p:cNvSpPr txBox="1"/>
          <p:nvPr/>
        </p:nvSpPr>
        <p:spPr>
          <a:xfrm>
            <a:off x="1628042" y="4594512"/>
            <a:ext cx="362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Exécute le programme pas à pas</a:t>
            </a:r>
            <a:endParaRPr lang="en-US" dirty="0"/>
          </a:p>
        </p:txBody>
      </p:sp>
      <p:pic>
        <p:nvPicPr>
          <p:cNvPr id="11" name="Image 10" descr="Une image contenant texte, fruit, Police, capture d’écran&#10;&#10;Description générée automatiquement">
            <a:extLst>
              <a:ext uri="{FF2B5EF4-FFF2-40B4-BE49-F238E27FC236}">
                <a16:creationId xmlns:a16="http://schemas.microsoft.com/office/drawing/2014/main" id="{15C2ADC1-87B5-7C93-6951-C0633DB06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7" t="8745" r="18560" b="76188"/>
          <a:stretch/>
        </p:blipFill>
        <p:spPr>
          <a:xfrm>
            <a:off x="927954" y="5207633"/>
            <a:ext cx="700087" cy="7381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95D9B7E-AE33-05B3-7883-A26CB9719EDC}"/>
              </a:ext>
            </a:extLst>
          </p:cNvPr>
          <p:cNvSpPr txBox="1"/>
          <p:nvPr/>
        </p:nvSpPr>
        <p:spPr>
          <a:xfrm>
            <a:off x="1628042" y="5412751"/>
            <a:ext cx="362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Revenir en mode exécution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6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8D2EF6D-A3C0-BEC0-D21D-DC29ED34E37C}"/>
              </a:ext>
            </a:extLst>
          </p:cNvPr>
          <p:cNvSpPr txBox="1">
            <a:spLocks/>
          </p:cNvSpPr>
          <p:nvPr/>
        </p:nvSpPr>
        <p:spPr>
          <a:xfrm>
            <a:off x="-13075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F079986-AC3E-A6E2-E87B-F84EF41EE9F4}"/>
              </a:ext>
            </a:extLst>
          </p:cNvPr>
          <p:cNvSpPr txBox="1">
            <a:spLocks/>
          </p:cNvSpPr>
          <p:nvPr/>
        </p:nvSpPr>
        <p:spPr>
          <a:xfrm>
            <a:off x="-12313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740D43-F0D9-7B66-4FCB-3B0E9EC5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56749"/>
            <a:ext cx="10145151" cy="1583266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E1117D-F940-E5D9-41A9-49315CC228C3}"/>
              </a:ext>
            </a:extLst>
          </p:cNvPr>
          <p:cNvSpPr txBox="1"/>
          <p:nvPr/>
        </p:nvSpPr>
        <p:spPr>
          <a:xfrm>
            <a:off x="-11590021" y="2031305"/>
            <a:ext cx="1002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expérimentale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développer des outils/méthodes/protocoles pour construire les triangles rectangles et d'en mesurer les propriétés avec la meilleure précision possible.</a:t>
            </a:r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EE3BC6FD-030C-2940-F913-7E22D417327A}"/>
              </a:ext>
            </a:extLst>
          </p:cNvPr>
          <p:cNvSpPr/>
          <p:nvPr/>
        </p:nvSpPr>
        <p:spPr>
          <a:xfrm>
            <a:off x="4993638" y="3710245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0A0F1-7F43-227B-3E0B-1CAF47569CC2}"/>
              </a:ext>
            </a:extLst>
          </p:cNvPr>
          <p:cNvSpPr/>
          <p:nvPr/>
        </p:nvSpPr>
        <p:spPr>
          <a:xfrm>
            <a:off x="5747944" y="5516183"/>
            <a:ext cx="421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80C50-47C5-338B-0D7F-4C484E2E4D14}"/>
              </a:ext>
            </a:extLst>
          </p:cNvPr>
          <p:cNvSpPr/>
          <p:nvPr/>
        </p:nvSpPr>
        <p:spPr>
          <a:xfrm>
            <a:off x="4566918" y="4517451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9A875-0E1D-DF8E-32BD-C01FAA6BA719}"/>
              </a:ext>
            </a:extLst>
          </p:cNvPr>
          <p:cNvSpPr/>
          <p:nvPr/>
        </p:nvSpPr>
        <p:spPr>
          <a:xfrm>
            <a:off x="6169854" y="4083554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23023-7212-53AB-9A7E-64B846C354F4}"/>
              </a:ext>
            </a:extLst>
          </p:cNvPr>
          <p:cNvSpPr/>
          <p:nvPr/>
        </p:nvSpPr>
        <p:spPr>
          <a:xfrm>
            <a:off x="788194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10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479" y="2056749"/>
            <a:ext cx="10145151" cy="1583266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D668C-BC12-1514-8D6D-A625BB38FA45}"/>
              </a:ext>
            </a:extLst>
          </p:cNvPr>
          <p:cNvSpPr txBox="1"/>
          <p:nvPr/>
        </p:nvSpPr>
        <p:spPr>
          <a:xfrm>
            <a:off x="1059179" y="2031305"/>
            <a:ext cx="1002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expérimentale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développer des outils/méthodes/protocoles pour construire les triangles rectangles et d'en mesurer les propriétés avec la meilleure précision possible.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1BF46A-D89F-8F3F-AEAA-E239B5569EFE}"/>
              </a:ext>
            </a:extLst>
          </p:cNvPr>
          <p:cNvSpPr txBox="1"/>
          <p:nvPr/>
        </p:nvSpPr>
        <p:spPr>
          <a:xfrm>
            <a:off x="-13495022" y="2031305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Sciences numériques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Construire des algorithmes et des dispositifs de calcul efficaces.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005C471A-0069-E60F-4C1F-E4DE7E50621B}"/>
              </a:ext>
            </a:extLst>
          </p:cNvPr>
          <p:cNvSpPr/>
          <p:nvPr/>
        </p:nvSpPr>
        <p:spPr>
          <a:xfrm>
            <a:off x="4993638" y="3710245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1E01E-33D0-7148-42E2-13DCECBBD613}"/>
              </a:ext>
            </a:extLst>
          </p:cNvPr>
          <p:cNvSpPr/>
          <p:nvPr/>
        </p:nvSpPr>
        <p:spPr>
          <a:xfrm>
            <a:off x="5747944" y="5516183"/>
            <a:ext cx="421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37455-6E9B-4641-0410-31792826A193}"/>
              </a:ext>
            </a:extLst>
          </p:cNvPr>
          <p:cNvSpPr/>
          <p:nvPr/>
        </p:nvSpPr>
        <p:spPr>
          <a:xfrm>
            <a:off x="4566918" y="4517451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BCBA65-A202-114F-5D2C-74EF9E07D4E2}"/>
              </a:ext>
            </a:extLst>
          </p:cNvPr>
          <p:cNvSpPr/>
          <p:nvPr/>
        </p:nvSpPr>
        <p:spPr>
          <a:xfrm>
            <a:off x="6169854" y="4083554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2F29704-65F9-E8AB-EE54-AFAA44837605}"/>
              </a:ext>
            </a:extLst>
          </p:cNvPr>
          <p:cNvCxnSpPr>
            <a:cxnSpLocks/>
          </p:cNvCxnSpPr>
          <p:nvPr/>
        </p:nvCxnSpPr>
        <p:spPr>
          <a:xfrm>
            <a:off x="4403559" y="3716237"/>
            <a:ext cx="0" cy="20272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C8214-DB97-2565-837D-C09BDE381C01}"/>
              </a:ext>
            </a:extLst>
          </p:cNvPr>
          <p:cNvSpPr/>
          <p:nvPr/>
        </p:nvSpPr>
        <p:spPr>
          <a:xfrm>
            <a:off x="788194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93765-2C61-ACF4-91E6-C21F27F521A6}"/>
              </a:ext>
            </a:extLst>
          </p:cNvPr>
          <p:cNvSpPr/>
          <p:nvPr/>
        </p:nvSpPr>
        <p:spPr>
          <a:xfrm>
            <a:off x="3685590" y="4371329"/>
            <a:ext cx="6110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A15EB3C5-58C0-C9B7-777E-748579CCE80B}"/>
              </a:ext>
            </a:extLst>
          </p:cNvPr>
          <p:cNvSpPr/>
          <p:nvPr/>
        </p:nvSpPr>
        <p:spPr>
          <a:xfrm>
            <a:off x="6755141" y="5435600"/>
            <a:ext cx="134609" cy="260350"/>
          </a:xfrm>
          <a:custGeom>
            <a:avLst/>
            <a:gdLst>
              <a:gd name="connsiteX0" fmla="*/ 134609 w 134609"/>
              <a:gd name="connsiteY0" fmla="*/ 0 h 260350"/>
              <a:gd name="connsiteX1" fmla="*/ 20309 w 134609"/>
              <a:gd name="connsiteY1" fmla="*/ 107950 h 260350"/>
              <a:gd name="connsiteX2" fmla="*/ 7609 w 134609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09" h="260350">
                <a:moveTo>
                  <a:pt x="134609" y="0"/>
                </a:moveTo>
                <a:cubicBezTo>
                  <a:pt x="88042" y="32279"/>
                  <a:pt x="41476" y="64558"/>
                  <a:pt x="20309" y="107950"/>
                </a:cubicBezTo>
                <a:cubicBezTo>
                  <a:pt x="-858" y="151342"/>
                  <a:pt x="-6149" y="222250"/>
                  <a:pt x="7609" y="26035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5BD983-EC08-4CE3-D296-84D5CC8E13F9}"/>
              </a:ext>
            </a:extLst>
          </p:cNvPr>
          <p:cNvSpPr/>
          <p:nvPr/>
        </p:nvSpPr>
        <p:spPr>
          <a:xfrm>
            <a:off x="6248961" y="5295840"/>
            <a:ext cx="61106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8532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4F7E2E-3877-FBD3-3E54-ACECDB1C899F}"/>
              </a:ext>
            </a:extLst>
          </p:cNvPr>
          <p:cNvSpPr txBox="1"/>
          <p:nvPr/>
        </p:nvSpPr>
        <p:spPr>
          <a:xfrm>
            <a:off x="1092202" y="2018649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Sciences numériques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Construire des algorithmes et des dispositifs de calcul efficaces.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35B99A61-9B23-8831-303A-C54E1655D8DF}"/>
              </a:ext>
            </a:extLst>
          </p:cNvPr>
          <p:cNvSpPr/>
          <p:nvPr/>
        </p:nvSpPr>
        <p:spPr>
          <a:xfrm>
            <a:off x="8090422" y="3459490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16293-6104-1861-462A-FED228450472}"/>
              </a:ext>
            </a:extLst>
          </p:cNvPr>
          <p:cNvSpPr/>
          <p:nvPr/>
        </p:nvSpPr>
        <p:spPr>
          <a:xfrm>
            <a:off x="1344053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9E86636-DC0B-9A14-8332-2A7F7BEDE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671734" y="4503827"/>
            <a:ext cx="3338715" cy="82099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62CC9AB-6F16-84EA-7B77-65E53923C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07"/>
          <a:stretch/>
        </p:blipFill>
        <p:spPr>
          <a:xfrm>
            <a:off x="4257535" y="3696454"/>
            <a:ext cx="3338715" cy="132369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EF9112C-28D2-34A4-6856-8E9C88934FB0}"/>
              </a:ext>
            </a:extLst>
          </p:cNvPr>
          <p:cNvSpPr txBox="1"/>
          <p:nvPr/>
        </p:nvSpPr>
        <p:spPr>
          <a:xfrm>
            <a:off x="1323593" y="3215368"/>
            <a:ext cx="3121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Algorithme</a:t>
            </a:r>
            <a:endParaRPr lang="fr-FR" sz="2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0D62A9-83FA-5873-2809-C0E2F89D7931}"/>
              </a:ext>
            </a:extLst>
          </p:cNvPr>
          <p:cNvSpPr txBox="1"/>
          <p:nvPr/>
        </p:nvSpPr>
        <p:spPr>
          <a:xfrm>
            <a:off x="5292725" y="3215368"/>
            <a:ext cx="3121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</a:t>
            </a:r>
            <a:endParaRPr lang="fr-FR" sz="2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BF3A70-E26A-52F4-3287-07CEB256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71734" y="3696454"/>
            <a:ext cx="3338715" cy="8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76E9F2-96B6-BDFC-C7E4-FE7BA200CF18}"/>
              </a:ext>
            </a:extLst>
          </p:cNvPr>
          <p:cNvSpPr txBox="1"/>
          <p:nvPr/>
        </p:nvSpPr>
        <p:spPr>
          <a:xfrm>
            <a:off x="1097280" y="2006926"/>
            <a:ext cx="100279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une branche des mathématiques qui s’intéresse au développement des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méthodes de calcul qui permettent de résoudre des problèmes mathématiques à l’aide de nombre.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7BA79B-71BD-BADD-7B18-1716CB81E7C2}"/>
              </a:ext>
            </a:extLst>
          </p:cNvPr>
          <p:cNvSpPr txBox="1"/>
          <p:nvPr/>
        </p:nvSpPr>
        <p:spPr>
          <a:xfrm>
            <a:off x="-11177232" y="4420620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cherche un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chemin efficace pour obtenir une valeur suffisamment proche de la réponse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37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76E9F2-96B6-BDFC-C7E4-FE7BA200CF18}"/>
              </a:ext>
            </a:extLst>
          </p:cNvPr>
          <p:cNvSpPr txBox="1"/>
          <p:nvPr/>
        </p:nvSpPr>
        <p:spPr>
          <a:xfrm>
            <a:off x="1097280" y="2006926"/>
            <a:ext cx="100279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une branche des mathématiques qui s’intéresse au développement des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méthodes de calcul qui permettent de résoudre des problèmes mathématiques à l’aide de nombre.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7BA79B-71BD-BADD-7B18-1716CB81E7C2}"/>
              </a:ext>
            </a:extLst>
          </p:cNvPr>
          <p:cNvSpPr txBox="1"/>
          <p:nvPr/>
        </p:nvSpPr>
        <p:spPr>
          <a:xfrm>
            <a:off x="1082040" y="4420620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analyse numérique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cherche un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chemin efficace pour obtenir une valeur suffisamment proche de la réponse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9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/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fr-CA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EF6627C-D874-7F0C-9A0D-B3278EF7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6" y="2005667"/>
                <a:ext cx="2247313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1F4347BB-ACB0-3DE3-7BE1-4D45EA57EAC5}"/>
              </a:ext>
            </a:extLst>
          </p:cNvPr>
          <p:cNvSpPr txBox="1"/>
          <p:nvPr/>
        </p:nvSpPr>
        <p:spPr>
          <a:xfrm>
            <a:off x="1234440" y="2056643"/>
            <a:ext cx="1002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Exemple,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créons un algorithme pour la fonction suivante:</a:t>
            </a:r>
          </a:p>
        </p:txBody>
      </p:sp>
    </p:spTree>
    <p:extLst>
      <p:ext uri="{BB962C8B-B14F-4D97-AF65-F5344CB8AC3E}">
        <p14:creationId xmlns:p14="http://schemas.microsoft.com/office/powerpoint/2010/main" val="46466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5546</TotalTime>
  <Words>1512</Words>
  <Application>Microsoft Office PowerPoint</Application>
  <PresentationFormat>Grand écran</PresentationFormat>
  <Paragraphs>179</Paragraphs>
  <Slides>24</Slides>
  <Notes>23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Aptos</vt:lpstr>
      <vt:lpstr>Calibri</vt:lpstr>
      <vt:lpstr>Calibri Light</vt:lpstr>
      <vt:lpstr>Cambria Math</vt:lpstr>
      <vt:lpstr>Google Sans</vt:lpstr>
      <vt:lpstr>Rétrospective</vt:lpstr>
      <vt:lpstr>La programmation  en sciences de la nature</vt:lpstr>
      <vt:lpstr>1 Introduction général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  <vt:lpstr>1.2 L’informatique et la programmation</vt:lpstr>
      <vt:lpstr>1.2 L’informatique et la programmation</vt:lpstr>
      <vt:lpstr>1.2 L’informatique et la programmation</vt:lpstr>
      <vt:lpstr>1.2 L’informatique et la programmation</vt:lpstr>
      <vt:lpstr>1.2 L’informatique et la programmation</vt:lpstr>
      <vt:lpstr>1.2 L’informatique et la programmation</vt:lpstr>
      <vt:lpstr>1.3 Un premier programme informatique</vt:lpstr>
      <vt:lpstr>1.4 L’environnement de développement intégré</vt:lpstr>
      <vt:lpstr>1.4 L’environnement de développement intégré</vt:lpstr>
      <vt:lpstr>1.4 L’environnement de développement intégré</vt:lpstr>
      <vt:lpstr>1.4 L’environnement de développement intégré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Jean-Michel Pageau</dc:creator>
  <cp:lastModifiedBy>Jean-Michel Pageau</cp:lastModifiedBy>
  <cp:revision>7</cp:revision>
  <dcterms:created xsi:type="dcterms:W3CDTF">2024-08-05T21:24:32Z</dcterms:created>
  <dcterms:modified xsi:type="dcterms:W3CDTF">2024-08-14T21:23:31Z</dcterms:modified>
</cp:coreProperties>
</file>