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3625" cy="3027521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orient="horz" pos="3600" userDrawn="1">
          <p15:clr>
            <a:srgbClr val="A4A3A4"/>
          </p15:clr>
        </p15:guide>
        <p15:guide id="3" orient="horz" pos="5045" userDrawn="1">
          <p15:clr>
            <a:srgbClr val="A4A3A4"/>
          </p15:clr>
        </p15:guide>
        <p15:guide id="4" pos="408" userDrawn="1">
          <p15:clr>
            <a:srgbClr val="A4A3A4"/>
          </p15:clr>
        </p15:guide>
        <p15:guide id="5" pos="328" userDrawn="1">
          <p15:clr>
            <a:srgbClr val="A4A3A4"/>
          </p15:clr>
        </p15:guide>
        <p15:guide id="6" pos="7056" userDrawn="1">
          <p15:clr>
            <a:srgbClr val="A4A3A4"/>
          </p15:clr>
        </p15:guide>
        <p15:guide id="7" pos="6735" userDrawn="1">
          <p15:clr>
            <a:srgbClr val="A4A3A4"/>
          </p15:clr>
        </p15:guide>
        <p15:guide id="8" pos="7296" userDrawn="1">
          <p15:clr>
            <a:srgbClr val="A4A3A4"/>
          </p15:clr>
        </p15:guide>
        <p15:guide id="9" pos="568" userDrawn="1">
          <p15:clr>
            <a:srgbClr val="A4A3A4"/>
          </p15:clr>
        </p15:guide>
        <p15:guide id="10" pos="6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843"/>
    <a:srgbClr val="00653E"/>
    <a:srgbClr val="FF3399"/>
    <a:srgbClr val="FDF3ED"/>
    <a:srgbClr val="FFFFCC"/>
    <a:srgbClr val="FBE5D6"/>
    <a:srgbClr val="EFFFF9"/>
    <a:srgbClr val="D5FFEF"/>
    <a:srgbClr val="18691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6391" autoAdjust="0"/>
  </p:normalViewPr>
  <p:slideViewPr>
    <p:cSldViewPr>
      <p:cViewPr>
        <p:scale>
          <a:sx n="27" d="100"/>
          <a:sy n="27" d="100"/>
        </p:scale>
        <p:origin x="2635" y="-1286"/>
      </p:cViewPr>
      <p:guideLst>
        <p:guide orient="horz" pos="9536"/>
        <p:guide orient="horz" pos="3600"/>
        <p:guide orient="horz" pos="5045"/>
        <p:guide pos="408"/>
        <p:guide pos="328"/>
        <p:guide pos="7056"/>
        <p:guide pos="6735"/>
        <p:guide pos="7296"/>
        <p:guide pos="568"/>
        <p:guide pos="6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2D604A8-1E84-4C79-92EF-012697525C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233" cy="49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0" tIns="45855" rIns="91710" bIns="45855" numCol="1" anchor="t" anchorCtr="0" compatLnSpc="1">
            <a:prstTxWarp prst="textNoShape">
              <a:avLst/>
            </a:prstTxWarp>
          </a:bodyPr>
          <a:lstStyle>
            <a:lvl1pPr defTabSz="917575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2A095F7-ECEF-431B-B908-15E1212FA7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0" tIns="45855" rIns="91710" bIns="45855" numCol="1" anchor="t" anchorCtr="0" compatLnSpc="1">
            <a:prstTxWarp prst="textNoShape">
              <a:avLst/>
            </a:prstTxWarp>
          </a:bodyPr>
          <a:lstStyle>
            <a:lvl1pPr algn="r" defTabSz="917575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FE0F885-29F6-4448-862E-EBA52DA667F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03"/>
            <a:ext cx="2947233" cy="49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0" tIns="45855" rIns="91710" bIns="45855" numCol="1" anchor="b" anchorCtr="0" compatLnSpc="1">
            <a:prstTxWarp prst="textNoShape">
              <a:avLst/>
            </a:prstTxWarp>
          </a:bodyPr>
          <a:lstStyle>
            <a:lvl1pPr defTabSz="917575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FBA815B9-7079-4A0C-8D9B-681C751C290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203"/>
            <a:ext cx="2945659" cy="49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0" tIns="45855" rIns="91710" bIns="45855" numCol="1" anchor="b" anchorCtr="0" compatLnSpc="1">
            <a:prstTxWarp prst="textNoShape">
              <a:avLst/>
            </a:prstTxWarp>
          </a:bodyPr>
          <a:lstStyle>
            <a:lvl1pPr algn="r" defTabSz="917575" eaLnBrk="1" latinLnBrk="1" hangingPunct="1">
              <a:defRPr sz="1200"/>
            </a:lvl1pPr>
          </a:lstStyle>
          <a:p>
            <a:pPr>
              <a:defRPr/>
            </a:pPr>
            <a:fld id="{B3CC7C2D-9B34-4E5C-BBC6-031762A642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A68B977-3B87-4BE8-B96D-0F2F4A1E11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233" cy="49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0" tIns="45855" rIns="91710" bIns="45855" numCol="1" anchor="t" anchorCtr="0" compatLnSpc="1">
            <a:prstTxWarp prst="textNoShape">
              <a:avLst/>
            </a:prstTxWarp>
          </a:bodyPr>
          <a:lstStyle>
            <a:lvl1pPr defTabSz="917575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86744B8-21D4-41AE-A3BF-E699CF70E1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0" tIns="45855" rIns="91710" bIns="45855" numCol="1" anchor="t" anchorCtr="0" compatLnSpc="1">
            <a:prstTxWarp prst="textNoShape">
              <a:avLst/>
            </a:prstTxWarp>
          </a:bodyPr>
          <a:lstStyle>
            <a:lvl1pPr algn="r" defTabSz="917575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7BD2094-EE31-40B1-8C0D-A2A2756F886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2800" y="744538"/>
            <a:ext cx="26289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0781F30-BB5B-4559-91BA-FB062C5C784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719"/>
            <a:ext cx="5438140" cy="4466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0" tIns="45855" rIns="91710" bIns="458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22605B8-A0F1-4F88-84AB-14EB63AB55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03"/>
            <a:ext cx="2947233" cy="49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0" tIns="45855" rIns="91710" bIns="45855" numCol="1" anchor="b" anchorCtr="0" compatLnSpc="1">
            <a:prstTxWarp prst="textNoShape">
              <a:avLst/>
            </a:prstTxWarp>
          </a:bodyPr>
          <a:lstStyle>
            <a:lvl1pPr defTabSz="917575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BC16588-F9BD-467F-8DFB-0B48CEE2E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203"/>
            <a:ext cx="2945659" cy="49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0" tIns="45855" rIns="91710" bIns="45855" numCol="1" anchor="b" anchorCtr="0" compatLnSpc="1">
            <a:prstTxWarp prst="textNoShape">
              <a:avLst/>
            </a:prstTxWarp>
          </a:bodyPr>
          <a:lstStyle>
            <a:lvl1pPr algn="r" defTabSz="917575" eaLnBrk="1" latinLnBrk="1" hangingPunct="1">
              <a:defRPr sz="1200"/>
            </a:lvl1pPr>
          </a:lstStyle>
          <a:p>
            <a:pPr>
              <a:defRPr/>
            </a:pPr>
            <a:fld id="{CF72F3F9-2E3B-4C64-83E7-6DA8C80092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848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323103" algn="l" rtl="0" eaLnBrk="0" fontAlgn="base" latinLnBrk="1" hangingPunct="0">
      <a:spcBef>
        <a:spcPct val="30000"/>
      </a:spcBef>
      <a:spcAft>
        <a:spcPct val="0"/>
      </a:spcAft>
      <a:defRPr kumimoji="1" sz="848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646206" algn="l" rtl="0" eaLnBrk="0" fontAlgn="base" latinLnBrk="1" hangingPunct="0">
      <a:spcBef>
        <a:spcPct val="30000"/>
      </a:spcBef>
      <a:spcAft>
        <a:spcPct val="0"/>
      </a:spcAft>
      <a:defRPr kumimoji="1" sz="848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969310" algn="l" rtl="0" eaLnBrk="0" fontAlgn="base" latinLnBrk="1" hangingPunct="0">
      <a:spcBef>
        <a:spcPct val="30000"/>
      </a:spcBef>
      <a:spcAft>
        <a:spcPct val="0"/>
      </a:spcAft>
      <a:defRPr kumimoji="1" sz="848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292413" algn="l" rtl="0" eaLnBrk="0" fontAlgn="base" latinLnBrk="1" hangingPunct="0">
      <a:spcBef>
        <a:spcPct val="30000"/>
      </a:spcBef>
      <a:spcAft>
        <a:spcPct val="0"/>
      </a:spcAft>
      <a:defRPr kumimoji="1" sz="848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1615516" algn="l" defTabSz="646206" rtl="0" eaLnBrk="1" latinLnBrk="1" hangingPunct="1">
      <a:defRPr sz="848" kern="1200">
        <a:solidFill>
          <a:schemeClr val="tx1"/>
        </a:solidFill>
        <a:latin typeface="+mn-lt"/>
        <a:ea typeface="+mn-ea"/>
        <a:cs typeface="+mn-cs"/>
      </a:defRPr>
    </a:lvl6pPr>
    <a:lvl7pPr marL="1938619" algn="l" defTabSz="646206" rtl="0" eaLnBrk="1" latinLnBrk="1" hangingPunct="1">
      <a:defRPr sz="848" kern="1200">
        <a:solidFill>
          <a:schemeClr val="tx1"/>
        </a:solidFill>
        <a:latin typeface="+mn-lt"/>
        <a:ea typeface="+mn-ea"/>
        <a:cs typeface="+mn-cs"/>
      </a:defRPr>
    </a:lvl7pPr>
    <a:lvl8pPr marL="2261723" algn="l" defTabSz="646206" rtl="0" eaLnBrk="1" latinLnBrk="1" hangingPunct="1">
      <a:defRPr sz="848" kern="1200">
        <a:solidFill>
          <a:schemeClr val="tx1"/>
        </a:solidFill>
        <a:latin typeface="+mn-lt"/>
        <a:ea typeface="+mn-ea"/>
        <a:cs typeface="+mn-cs"/>
      </a:defRPr>
    </a:lvl8pPr>
    <a:lvl9pPr marL="2584826" algn="l" defTabSz="646206" rtl="0" eaLnBrk="1" latinLnBrk="1" hangingPunct="1">
      <a:defRPr sz="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FF16AD0-6F67-477F-9458-985DEB317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2800" y="744538"/>
            <a:ext cx="2628900" cy="3724275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C7E0B01-6D7F-4285-9E93-A8743B832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z="1600" dirty="0"/>
              <a:t>원래는 각 </a:t>
            </a:r>
            <a:r>
              <a:rPr lang="en-US" altLang="ko-KR" sz="1600" dirty="0"/>
              <a:t>q</a:t>
            </a:r>
            <a:r>
              <a:rPr lang="ko-KR" altLang="en-US" sz="1600" dirty="0"/>
              <a:t>에 대해 후보모델의 </a:t>
            </a:r>
            <a:r>
              <a:rPr lang="en-US" altLang="ko-KR" sz="1600" dirty="0"/>
              <a:t>BIC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비교해야하지만</a:t>
            </a:r>
            <a:r>
              <a:rPr lang="en-US" altLang="ko-KR" sz="1600" dirty="0"/>
              <a:t>, q</a:t>
            </a:r>
            <a:r>
              <a:rPr lang="ko-KR" altLang="en-US" sz="1600" dirty="0"/>
              <a:t>가 같을 때 </a:t>
            </a:r>
            <a:r>
              <a:rPr lang="en-US" altLang="ko-KR" sz="1600" dirty="0"/>
              <a:t>BIC </a:t>
            </a:r>
            <a:r>
              <a:rPr lang="ko-KR" altLang="en-US" sz="1600" dirty="0"/>
              <a:t>차이가 그렇게 크지 않기 때문에 </a:t>
            </a:r>
            <a:r>
              <a:rPr lang="en-US" altLang="ko-KR" sz="1600" dirty="0"/>
              <a:t>(100-200 </a:t>
            </a:r>
            <a:r>
              <a:rPr lang="ko-KR" altLang="en-US" sz="1600" dirty="0"/>
              <a:t>정도</a:t>
            </a:r>
            <a:r>
              <a:rPr lang="en-US" altLang="ko-KR" sz="1600" dirty="0"/>
              <a:t>) best</a:t>
            </a:r>
            <a:r>
              <a:rPr lang="ko-KR" altLang="en-US" sz="1600" dirty="0"/>
              <a:t>일거라 생각되는 </a:t>
            </a:r>
            <a:r>
              <a:rPr lang="en-US" altLang="ko-KR" sz="1600" dirty="0"/>
              <a:t>q</a:t>
            </a:r>
            <a:r>
              <a:rPr lang="ko-KR" altLang="en-US" sz="1600" dirty="0"/>
              <a:t>를 먼저 정하고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안에서 </a:t>
            </a:r>
            <a:r>
              <a:rPr lang="en-US" altLang="ko-KR" sz="1600" dirty="0"/>
              <a:t>zero position</a:t>
            </a:r>
            <a:r>
              <a:rPr lang="ko-KR" altLang="en-US" sz="1600" dirty="0"/>
              <a:t>을 바꿔가며 모델을 비교했다</a:t>
            </a:r>
            <a:r>
              <a:rPr lang="en-US" altLang="ko-KR" sz="1600" dirty="0"/>
              <a:t>. C2</a:t>
            </a:r>
            <a:r>
              <a:rPr lang="ko-KR" altLang="en-US" sz="1600" dirty="0"/>
              <a:t>를 만족하기 위해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en-US" altLang="ko-KR" sz="1600" dirty="0"/>
              <a:t>source</a:t>
            </a:r>
            <a:r>
              <a:rPr lang="ko-KR" altLang="en-US" sz="1600" dirty="0"/>
              <a:t>마다 </a:t>
            </a:r>
            <a:r>
              <a:rPr lang="en-US" altLang="ko-KR" sz="1600" dirty="0"/>
              <a:t>q-1</a:t>
            </a:r>
            <a:r>
              <a:rPr lang="ko-KR" altLang="en-US" sz="1600" dirty="0"/>
              <a:t>개의 </a:t>
            </a:r>
            <a:r>
              <a:rPr lang="en-US" altLang="ko-KR" sz="1600" dirty="0"/>
              <a:t>zero position</a:t>
            </a:r>
            <a:r>
              <a:rPr lang="ko-KR" altLang="en-US" sz="1600" dirty="0"/>
              <a:t>을 지정했다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 때 </a:t>
            </a:r>
            <a:r>
              <a:rPr lang="en-US" altLang="ko-KR" sz="1600" dirty="0"/>
              <a:t>position</a:t>
            </a:r>
            <a:r>
              <a:rPr lang="ko-KR" altLang="en-US" sz="1600" dirty="0"/>
              <a:t>은 </a:t>
            </a:r>
            <a:r>
              <a:rPr lang="en-US" altLang="ko-KR" sz="1600" dirty="0"/>
              <a:t>PMF </a:t>
            </a:r>
            <a:r>
              <a:rPr lang="ko-KR" altLang="en-US" sz="1600" dirty="0"/>
              <a:t>결과에서 </a:t>
            </a:r>
            <a:r>
              <a:rPr lang="en-US" altLang="ko-KR" sz="1600" dirty="0"/>
              <a:t>profiles</a:t>
            </a:r>
            <a:r>
              <a:rPr lang="ko-KR" altLang="en-US" sz="1600" dirty="0"/>
              <a:t>가 낮은 </a:t>
            </a:r>
            <a:r>
              <a:rPr lang="en-US" altLang="ko-KR" sz="1600" dirty="0"/>
              <a:t>(</a:t>
            </a:r>
            <a:r>
              <a:rPr lang="ko-KR" altLang="en-US" sz="1600" dirty="0"/>
              <a:t>보통 </a:t>
            </a:r>
            <a:r>
              <a:rPr lang="en-US" altLang="ko-KR" sz="1600" dirty="0"/>
              <a:t>1%</a:t>
            </a:r>
            <a:r>
              <a:rPr lang="ko-KR" altLang="en-US" sz="1600" dirty="0"/>
              <a:t>보다 작은 경우</a:t>
            </a:r>
            <a:r>
              <a:rPr lang="en-US" altLang="ko-KR" sz="1600" dirty="0"/>
              <a:t>) P</a:t>
            </a:r>
            <a:r>
              <a:rPr lang="ko-KR" altLang="en-US" sz="1600" dirty="0"/>
              <a:t>를 </a:t>
            </a:r>
            <a:r>
              <a:rPr lang="en-US" altLang="ko-KR" sz="1600" dirty="0"/>
              <a:t>zero position</a:t>
            </a:r>
            <a:r>
              <a:rPr lang="ko-KR" altLang="en-US" sz="1600" dirty="0"/>
              <a:t>으로 선정했다</a:t>
            </a:r>
            <a:r>
              <a:rPr lang="en-US" altLang="ko-KR" sz="1600" dirty="0"/>
              <a:t>. PMF</a:t>
            </a:r>
            <a:r>
              <a:rPr lang="ko-KR" altLang="en-US" sz="1600" dirty="0"/>
              <a:t>결과는 </a:t>
            </a:r>
            <a:r>
              <a:rPr lang="en-US" altLang="ko-KR" sz="1600" dirty="0"/>
              <a:t>zero position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정할때에만</a:t>
            </a:r>
            <a:r>
              <a:rPr lang="ko-KR" altLang="en-US" sz="1600" dirty="0"/>
              <a:t> 이용하고</a:t>
            </a:r>
            <a:r>
              <a:rPr lang="en-US" altLang="ko-KR" sz="1600" dirty="0"/>
              <a:t>, initial value</a:t>
            </a:r>
            <a:r>
              <a:rPr lang="ko-KR" altLang="en-US" sz="1600" dirty="0"/>
              <a:t>로는 이용하지 않았다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그래서 </a:t>
            </a:r>
            <a:r>
              <a:rPr lang="en-US" altLang="ko-KR" sz="1600" dirty="0"/>
              <a:t>BIC</a:t>
            </a:r>
            <a:r>
              <a:rPr lang="ko-KR" altLang="en-US" sz="1600" dirty="0"/>
              <a:t>가 작은 모델을 최종모델로 선택했다</a:t>
            </a:r>
            <a:r>
              <a:rPr lang="en-US" altLang="ko-KR" sz="1600" dirty="0"/>
              <a:t>. </a:t>
            </a:r>
            <a:r>
              <a:rPr lang="ko-KR" altLang="en-US" sz="1600" dirty="0"/>
              <a:t>다 </a:t>
            </a:r>
            <a:r>
              <a:rPr lang="ko-KR" altLang="en-US" sz="1600" dirty="0" err="1"/>
              <a:t>기재할수없어서</a:t>
            </a:r>
            <a:r>
              <a:rPr lang="ko-KR" altLang="en-US" sz="1600" dirty="0"/>
              <a:t> 기본모델에 추가적으로 수정한 </a:t>
            </a:r>
            <a:r>
              <a:rPr lang="en-US" altLang="ko-KR" sz="1600" dirty="0"/>
              <a:t>zero position</a:t>
            </a:r>
            <a:r>
              <a:rPr lang="ko-KR" altLang="en-US" sz="1600" dirty="0"/>
              <a:t>만을 굵은 글씨로 나타냈다</a:t>
            </a:r>
            <a:r>
              <a:rPr lang="en-US" altLang="ko-KR" sz="1600" dirty="0"/>
              <a:t>.</a:t>
            </a:r>
            <a:endParaRPr lang="ko-KR" altLang="en-US" sz="1800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en-US" altLang="ko-KR" sz="1600" dirty="0">
              <a:latin typeface="Times New Roman" panose="02020603050405020304" pitchFamily="18" charset="0"/>
              <a:ea typeface="돋움" panose="020B0600000101010101" pitchFamily="50" charset="-127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endParaRPr lang="en-US" altLang="ko-KR" sz="1600" dirty="0">
              <a:latin typeface="Times New Roman" panose="02020603050405020304" pitchFamily="18" charset="0"/>
              <a:ea typeface="돋움" panose="020B0600000101010101" pitchFamily="50" charset="-127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돋움" panose="020B0600000101010101" pitchFamily="50" charset="-127"/>
              </a:rPr>
              <a:t>It is known that the major sources of PM2.5 in Seoul are heating/power plants, traffic, and fugitive dust.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Winter-spring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의 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source5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는 마포구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양천구의 </a:t>
            </a:r>
            <a:r>
              <a:rPr lang="ko-KR" altLang="en-US" sz="1200" dirty="0" err="1">
                <a:latin typeface="Times New Roman" panose="02020603050405020304" pitchFamily="18" charset="0"/>
                <a:ea typeface="돋움" panose="020B0600000101010101" pitchFamily="50" charset="-127"/>
              </a:rPr>
              <a:t>상대농도가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 높다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. Source5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는 기여율도 높고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이는 마포구에 화력발전소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(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공공발전시설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)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와 양천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영등포구에 지역난방 사용량이 높은 것을 보아 에너지산업연소를 뜻한다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. 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겨울철에 가장 높은 기여율을 보이므로 상식적으로 부합한다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. 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또한 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summer-fall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의 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source 2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와 비슷한 것으로 보인다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200" dirty="0" err="1">
                <a:latin typeface="Times New Roman" panose="02020603050405020304" pitchFamily="18" charset="0"/>
                <a:ea typeface="돋움" panose="020B0600000101010101" pitchFamily="50" charset="-127"/>
              </a:rPr>
              <a:t>그다음으로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 기여율이 높게 추정되고 전체적으로 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profiles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이 높은 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sf1-ws3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이 교통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, sf3-ws4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가 비산먼지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(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건설공사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, </a:t>
            </a:r>
            <a:r>
              <a:rPr lang="ko-KR" altLang="en-US" sz="1200" dirty="0" err="1">
                <a:latin typeface="Times New Roman" panose="02020603050405020304" pitchFamily="18" charset="0"/>
                <a:ea typeface="돋움" panose="020B0600000101010101" pitchFamily="50" charset="-127"/>
              </a:rPr>
              <a:t>도로재비산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) 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오염원으로 추정된다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. 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성북구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노원구 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profiles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이 높은 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sf3-ws4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가 비산먼지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200" dirty="0" err="1">
                <a:latin typeface="Times New Roman" panose="02020603050405020304" pitchFamily="18" charset="0"/>
                <a:ea typeface="돋움" panose="020B0600000101010101" pitchFamily="50" charset="-127"/>
              </a:rPr>
              <a:t>Ws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가 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source</a:t>
            </a:r>
            <a:r>
              <a:rPr lang="ko-KR" altLang="en-US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가 하나 더 많은데 아마 </a:t>
            </a:r>
            <a:r>
              <a:rPr lang="ko-KR" altLang="en-US" sz="1200" dirty="0" err="1">
                <a:latin typeface="Times New Roman" panose="02020603050405020304" pitchFamily="18" charset="0"/>
                <a:ea typeface="돋움" panose="020B0600000101010101" pitchFamily="50" charset="-127"/>
              </a:rPr>
              <a:t>중국발미세먼지영향일것</a:t>
            </a:r>
            <a:r>
              <a:rPr lang="en-US" altLang="ko-KR" sz="1200" dirty="0">
                <a:latin typeface="Times New Roman" panose="02020603050405020304" pitchFamily="18" charset="0"/>
                <a:ea typeface="돋움" panose="020B0600000101010101" pitchFamily="50" charset="-127"/>
              </a:rPr>
              <a:t>?</a:t>
            </a:r>
            <a:endParaRPr lang="en-US" altLang="ko-KR" sz="800" dirty="0">
              <a:latin typeface="Times New Roman" panose="02020603050405020304" pitchFamily="18" charset="0"/>
              <a:ea typeface="돋움" panose="020B0600000101010101" pitchFamily="50" charset="-127"/>
            </a:endParaRPr>
          </a:p>
          <a:p>
            <a:pPr eaLnBrk="1" hangingPunct="1"/>
            <a:endParaRPr lang="ko-KR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731A4-F468-4C37-A97F-51A2F32B403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022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D9A8B-06FF-4112-8F32-43CE704F9F6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02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47D08-7DBC-4D18-B718-7BECADE29C8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66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99B85-A330-41F2-A2DD-AF4CBA41D72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986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CB51D6-DB10-48EA-A4EF-02625A0D1C9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16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FE2D5-DFEF-4DCC-9A0E-A0F0A6600A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24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5990D-7ABE-4935-8F82-2784626254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349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0CA38-EF56-4293-9D27-80A80447221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33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B506F-2AED-4B1D-9FAC-5268AA2D08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6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282D2-CCD6-43E3-BEC7-4592E9647FE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647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CE6EF-04DE-43DB-931C-48A412287DE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03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296572-23E8-4CFB-89A9-152179C45F0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525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80">
            <a:extLst>
              <a:ext uri="{FF2B5EF4-FFF2-40B4-BE49-F238E27FC236}">
                <a16:creationId xmlns:a16="http://schemas.microsoft.com/office/drawing/2014/main" id="{B012B8FA-DE88-4492-AC22-AAFA2BF3B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16" y="2719800"/>
            <a:ext cx="10080903" cy="508462"/>
          </a:xfrm>
          <a:prstGeom prst="rect">
            <a:avLst/>
          </a:prstGeom>
          <a:solidFill>
            <a:srgbClr val="00653E"/>
          </a:solidFill>
          <a:ln>
            <a:noFill/>
          </a:ln>
        </p:spPr>
        <p:txBody>
          <a:bodyPr wrap="none" anchor="ctr"/>
          <a:lstStyle>
            <a:lvl1pPr defTabSz="4176713" latinLnBrk="1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394075" indent="-1306513" defTabSz="4176713" latinLnBrk="1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5221288" indent="-1044575" defTabSz="4176713" latinLnBrk="1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7308850" indent="-1044575" defTabSz="4176713" latinLnBrk="1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9396413" indent="-1042988" defTabSz="4176713" latinLnBrk="1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98536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03108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07680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12252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Helvetica" panose="020B0604020202030204" pitchFamily="34" charset="0"/>
                <a:ea typeface="돋움" panose="020B0600000101010101" pitchFamily="50" charset="-127"/>
                <a:cs typeface="Helvetica" panose="020B060402020203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Helvetica" panose="020B0604020202030204" pitchFamily="34" charset="0"/>
                <a:ea typeface="돋움" panose="020B0600000101010101" pitchFamily="50" charset="-127"/>
                <a:cs typeface="Helvetica" panose="020B0604020202030204" pitchFamily="34" charset="0"/>
              </a:rPr>
              <a:t>Ⅰ</a:t>
            </a:r>
            <a:r>
              <a:rPr lang="en-US" altLang="ko-KR" sz="3200" b="1" dirty="0">
                <a:solidFill>
                  <a:schemeClr val="bg1"/>
                </a:solidFill>
                <a:latin typeface="Helvetica" panose="020B0604020202030204" pitchFamily="34" charset="0"/>
                <a:ea typeface="돋움" panose="020B0600000101010101" pitchFamily="50" charset="-127"/>
                <a:cs typeface="Helvetica" panose="020B0604020202030204" pitchFamily="34" charset="0"/>
              </a:rPr>
              <a:t>. Introduction</a:t>
            </a:r>
            <a:endParaRPr lang="ko-KR" altLang="en-US" sz="3600" b="1" dirty="0">
              <a:solidFill>
                <a:schemeClr val="bg1"/>
              </a:solidFill>
              <a:latin typeface="Helvetica" panose="020B0604020202030204" pitchFamily="34" charset="0"/>
              <a:ea typeface="돋움" panose="020B0600000101010101" pitchFamily="50" charset="-127"/>
              <a:cs typeface="Helvetica" panose="020B0604020202030204" pitchFamily="34" charset="0"/>
            </a:endParaRPr>
          </a:p>
        </p:txBody>
      </p:sp>
      <p:sp>
        <p:nvSpPr>
          <p:cNvPr id="4099" name="Rectangle 1275">
            <a:extLst>
              <a:ext uri="{FF2B5EF4-FFF2-40B4-BE49-F238E27FC236}">
                <a16:creationId xmlns:a16="http://schemas.microsoft.com/office/drawing/2014/main" id="{D40DD34E-36CF-4789-A201-EF0A310D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936"/>
            <a:ext cx="21383622" cy="2496473"/>
          </a:xfrm>
          <a:prstGeom prst="rect">
            <a:avLst/>
          </a:prstGeom>
          <a:solidFill>
            <a:srgbClr val="00653E"/>
          </a:solidFill>
          <a:ln>
            <a:noFill/>
          </a:ln>
        </p:spPr>
        <p:txBody>
          <a:bodyPr anchor="ctr"/>
          <a:lstStyle>
            <a:lvl1pPr defTabSz="4176713" latinLnBrk="1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394075" indent="-1306513" defTabSz="4176713" latinLnBrk="1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5221288" indent="-1044575" defTabSz="4176713" latinLnBrk="1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7308850" indent="-1044575" defTabSz="4176713" latinLnBrk="1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9396413" indent="-1042988" defTabSz="4176713" latinLnBrk="1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98536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03108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07680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12252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Study on Various Deep Learning Algorithms with R</a:t>
            </a:r>
            <a:endParaRPr lang="en-US" altLang="ko-KR" sz="1130" b="1" dirty="0">
              <a:solidFill>
                <a:srgbClr val="FFFF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eaLnBrk="1" hangingPunct="1">
              <a:spcBef>
                <a:spcPts val="1271"/>
              </a:spcBef>
              <a:buNone/>
            </a:pPr>
            <a:r>
              <a:rPr lang="ko-KR" altLang="en-US" sz="2825" dirty="0">
                <a:solidFill>
                  <a:schemeClr val="bg1"/>
                </a:solidFill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박정민</a:t>
            </a:r>
            <a:r>
              <a:rPr lang="en-US" altLang="ko-KR" sz="2825" dirty="0">
                <a:solidFill>
                  <a:schemeClr val="bg1"/>
                </a:solidFill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2825" dirty="0" err="1">
                <a:solidFill>
                  <a:schemeClr val="bg1"/>
                </a:solidFill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Jeong</a:t>
            </a:r>
            <a:r>
              <a:rPr lang="ko-KR" altLang="en-US" sz="2825" dirty="0">
                <a:solidFill>
                  <a:schemeClr val="bg1"/>
                </a:solidFill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2825" dirty="0">
                <a:solidFill>
                  <a:schemeClr val="bg1"/>
                </a:solidFill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min</a:t>
            </a:r>
            <a:r>
              <a:rPr lang="ko-KR" altLang="en-US" sz="2825" dirty="0">
                <a:solidFill>
                  <a:schemeClr val="bg1"/>
                </a:solidFill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2825" dirty="0">
                <a:solidFill>
                  <a:schemeClr val="bg1"/>
                </a:solidFill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Park, Department of Statistics, Ewha Womans University</a:t>
            </a:r>
            <a:endParaRPr lang="en-US" altLang="ko-KR" sz="2542" dirty="0">
              <a:solidFill>
                <a:schemeClr val="bg1"/>
              </a:solidFill>
              <a:latin typeface="Helvetica" panose="020B0604020202020204" pitchFamily="34" charset="0"/>
              <a:ea typeface="돋움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4101" name="Text Box 11">
            <a:extLst>
              <a:ext uri="{FF2B5EF4-FFF2-40B4-BE49-F238E27FC236}">
                <a16:creationId xmlns:a16="http://schemas.microsoft.com/office/drawing/2014/main" id="{EC9BC7C1-4149-4FF8-A7AE-6E33A9681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3" y="3366362"/>
            <a:ext cx="10132371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76713" latinLnBrk="1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394075" indent="-1306513" defTabSz="4176713" latinLnBrk="1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5221288" indent="-1044575" defTabSz="4176713" latinLnBrk="1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7308850" indent="-1044575" defTabSz="4176713" latinLnBrk="1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9396413" indent="-1042988" defTabSz="4176713" latinLnBrk="1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98536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03108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07680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12252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latinLnBrk="0">
              <a:buNone/>
            </a:pP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 In recent days, deep learning is getting more popular in almost every field, such as bioinformatics, medical images, finance, and so on. Although most </a:t>
            </a:r>
            <a:r>
              <a:rPr lang="en-US" altLang="ko-KR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softwares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for the deep learning algorithms are written in Python, nowadays the realization of deep learning is also possible in R. This paper provides a guideline for the users for deep learning with R among various R packages for deep learning.</a:t>
            </a:r>
            <a:endParaRPr lang="ko-KR" altLang="ko-K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latinLnBrk="0">
              <a:buNone/>
            </a:pP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 First, we briefly introduce various algorithms of deep neural networks and review state-of-art </a:t>
            </a:r>
            <a:r>
              <a:rPr lang="en-US" altLang="ko-KR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softwares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for deep learning with R </a:t>
            </a:r>
            <a:r>
              <a:rPr lang="en-US" altLang="ko-KR" sz="2400" dirty="0">
                <a:latin typeface="Consolas" panose="020B0609020204030204" pitchFamily="49" charset="0"/>
                <a:cs typeface="Helvetica" panose="020B0604020202020204" pitchFamily="34" charset="0"/>
              </a:rPr>
              <a:t>- </a:t>
            </a:r>
            <a:r>
              <a:rPr lang="en-US" altLang="ko-KR" sz="2400" dirty="0" err="1">
                <a:latin typeface="Consolas" panose="020B0609020204030204" pitchFamily="49" charset="0"/>
                <a:cs typeface="Helvetica" panose="020B0604020202020204" pitchFamily="34" charset="0"/>
              </a:rPr>
              <a:t>deepnet</a:t>
            </a:r>
            <a:r>
              <a:rPr lang="en-US" altLang="ko-KR" sz="2400" dirty="0">
                <a:latin typeface="Consolas" panose="020B0609020204030204" pitchFamily="49" charset="0"/>
                <a:cs typeface="Helvetica" panose="020B0604020202020204" pitchFamily="34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  <a:cs typeface="Helvetica" panose="020B0604020202020204" pitchFamily="34" charset="0"/>
              </a:rPr>
              <a:t>NeuralNetTools</a:t>
            </a:r>
            <a:r>
              <a:rPr lang="en-US" altLang="ko-KR" sz="2400" dirty="0">
                <a:latin typeface="Consolas" panose="020B0609020204030204" pitchFamily="49" charset="0"/>
                <a:cs typeface="Helvetica" panose="020B0604020202020204" pitchFamily="34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  <a:cs typeface="Helvetica" panose="020B0604020202020204" pitchFamily="34" charset="0"/>
              </a:rPr>
              <a:t>automl</a:t>
            </a:r>
            <a:r>
              <a:rPr lang="en-US" altLang="ko-KR" sz="2400" dirty="0">
                <a:latin typeface="Consolas" panose="020B0609020204030204" pitchFamily="49" charset="0"/>
                <a:cs typeface="Helvetica" panose="020B0604020202020204" pitchFamily="34" charset="0"/>
              </a:rPr>
              <a:t>, autoencoder, </a:t>
            </a:r>
            <a:r>
              <a:rPr lang="en-US" altLang="ko-KR" sz="2400" dirty="0" err="1">
                <a:latin typeface="Consolas" panose="020B0609020204030204" pitchFamily="49" charset="0"/>
                <a:cs typeface="Helvetica" panose="020B0604020202020204" pitchFamily="34" charset="0"/>
              </a:rPr>
              <a:t>keras</a:t>
            </a:r>
            <a:r>
              <a:rPr lang="en-US" altLang="ko-KR" sz="2400" dirty="0">
                <a:latin typeface="Consolas" panose="020B0609020204030204" pitchFamily="49" charset="0"/>
                <a:cs typeface="Helvetica" panose="020B0604020202020204" pitchFamily="34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  <a:cs typeface="Helvetica" panose="020B0604020202020204" pitchFamily="34" charset="0"/>
              </a:rPr>
              <a:t>RcppDL</a:t>
            </a:r>
            <a:r>
              <a:rPr lang="en-US" altLang="ko-KR" sz="2400" dirty="0">
                <a:latin typeface="Consolas" panose="020B0609020204030204" pitchFamily="49" charset="0"/>
                <a:cs typeface="Helvetica" panose="020B0604020202020204" pitchFamily="34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  <a:cs typeface="Helvetica" panose="020B0604020202020204" pitchFamily="34" charset="0"/>
              </a:rPr>
              <a:t>mxnet</a:t>
            </a:r>
            <a:r>
              <a:rPr lang="en-US" altLang="ko-KR" sz="2400" dirty="0">
                <a:latin typeface="Consolas" panose="020B0609020204030204" pitchFamily="49" charset="0"/>
                <a:cs typeface="Helvetica" panose="020B0604020202020204" pitchFamily="34" charset="0"/>
              </a:rPr>
              <a:t>, h2o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. Then using the Portuguese bank marketing data, we compare the performance of various R functions for deep learning.</a:t>
            </a:r>
          </a:p>
        </p:txBody>
      </p:sp>
      <p:sp>
        <p:nvSpPr>
          <p:cNvPr id="4102" name="Text Box 15">
            <a:extLst>
              <a:ext uri="{FF2B5EF4-FFF2-40B4-BE49-F238E27FC236}">
                <a16:creationId xmlns:a16="http://schemas.microsoft.com/office/drawing/2014/main" id="{8E6E6C0F-A1FF-431D-B679-F24029872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16" y="14748695"/>
            <a:ext cx="10080903" cy="208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176713" latinLnBrk="1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394075" indent="-1306513" defTabSz="4176713" latinLnBrk="1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5221288" indent="-1044575" defTabSz="4176713" latinLnBrk="1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7308850" indent="-1044575" defTabSz="4176713" latinLnBrk="1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9396413" indent="-1042988" defTabSz="4176713" latinLnBrk="1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98536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03108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07680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12252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60000" indent="-360000" algn="just">
              <a:spcBef>
                <a:spcPts val="706"/>
              </a:spcBef>
              <a:buFont typeface="+mj-lt"/>
              <a:buAutoNum type="arabicPeriod" startAt="3"/>
            </a:pPr>
            <a:r>
              <a:rPr lang="en-US" altLang="ko-KR" sz="2400" b="1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RNN (Recurrent Neural Network)</a:t>
            </a:r>
          </a:p>
          <a:p>
            <a:pPr marL="540000" indent="-360000" algn="just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able to handle sequential data</a:t>
            </a:r>
          </a:p>
          <a:p>
            <a:pPr marL="540000" indent="-360000" algn="just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the hidden state has the ability to</a:t>
            </a:r>
            <a:r>
              <a:rPr lang="ko-KR" altLang="en-US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remember</a:t>
            </a:r>
          </a:p>
          <a:p>
            <a:pPr marL="540000" indent="-360000" algn="just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capable of handling tasks such as handwriting recognition, speech recognition, sentiment analysis, and so on</a:t>
            </a:r>
          </a:p>
        </p:txBody>
      </p:sp>
      <p:cxnSp>
        <p:nvCxnSpPr>
          <p:cNvPr id="4103" name="AutoShape 1279">
            <a:extLst>
              <a:ext uri="{FF2B5EF4-FFF2-40B4-BE49-F238E27FC236}">
                <a16:creationId xmlns:a16="http://schemas.microsoft.com/office/drawing/2014/main" id="{299A80F7-C00E-4D6B-92DB-90905D074C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91813" y="2719800"/>
            <a:ext cx="0" cy="27165082"/>
          </a:xfrm>
          <a:prstGeom prst="straightConnector1">
            <a:avLst/>
          </a:prstGeom>
          <a:noFill/>
          <a:ln w="9525">
            <a:solidFill>
              <a:srgbClr val="00653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1285">
            <a:extLst>
              <a:ext uri="{FF2B5EF4-FFF2-40B4-BE49-F238E27FC236}">
                <a16:creationId xmlns:a16="http://schemas.microsoft.com/office/drawing/2014/main" id="{7974F9FA-346E-48E4-A902-0B01DB3A8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16" y="7755663"/>
            <a:ext cx="10080904" cy="508462"/>
          </a:xfrm>
          <a:prstGeom prst="rect">
            <a:avLst/>
          </a:prstGeom>
          <a:solidFill>
            <a:srgbClr val="00653E"/>
          </a:solidFill>
          <a:ln>
            <a:noFill/>
          </a:ln>
        </p:spPr>
        <p:txBody>
          <a:bodyPr wrap="none" anchor="ctr"/>
          <a:lstStyle>
            <a:lvl1pPr defTabSz="4176713" latinLnBrk="1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394075" indent="-1306513" defTabSz="4176713" latinLnBrk="1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5221288" indent="-1044575" defTabSz="4176713" latinLnBrk="1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7308850" indent="-1044575" defTabSz="4176713" latinLnBrk="1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9396413" indent="-1042988" defTabSz="4176713" latinLnBrk="1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98536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03108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07680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12252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107" b="1" dirty="0">
                <a:solidFill>
                  <a:schemeClr val="bg1"/>
                </a:solidFill>
                <a:latin typeface="Helvetica" panose="020B0604020202030204" pitchFamily="34" charset="0"/>
                <a:ea typeface="돋움" panose="020B0600000101010101" pitchFamily="50" charset="-127"/>
                <a:cs typeface="Helvetica" panose="020B0604020202030204" pitchFamily="34" charset="0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Helvetica" panose="020B0604020202030204" pitchFamily="34" charset="0"/>
                <a:ea typeface="돋움" panose="020B0600000101010101" pitchFamily="50" charset="-127"/>
                <a:cs typeface="Helvetica" panose="020B0604020202030204" pitchFamily="34" charset="0"/>
              </a:rPr>
              <a:t>Ⅱ. Deep</a:t>
            </a:r>
            <a:r>
              <a:rPr lang="ko-KR" altLang="en-US" sz="3200" b="1" dirty="0">
                <a:solidFill>
                  <a:schemeClr val="bg1"/>
                </a:solidFill>
                <a:latin typeface="Helvetica" panose="020B0604020202030204" pitchFamily="34" charset="0"/>
                <a:ea typeface="돋움" panose="020B0600000101010101" pitchFamily="50" charset="-127"/>
                <a:cs typeface="Helvetica" panose="020B0604020202030204" pitchFamily="34" charset="0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Helvetica" panose="020B0604020202030204" pitchFamily="34" charset="0"/>
                <a:ea typeface="돋움" panose="020B0600000101010101" pitchFamily="50" charset="-127"/>
                <a:cs typeface="Helvetica" panose="020B0604020202030204" pitchFamily="34" charset="0"/>
              </a:rPr>
              <a:t>Learning</a:t>
            </a:r>
            <a:r>
              <a:rPr lang="ko-KR" altLang="en-US" sz="3200" b="1" dirty="0">
                <a:solidFill>
                  <a:schemeClr val="bg1"/>
                </a:solidFill>
                <a:latin typeface="Helvetica" panose="020B0604020202030204" pitchFamily="34" charset="0"/>
                <a:ea typeface="돋움" panose="020B0600000101010101" pitchFamily="50" charset="-127"/>
                <a:cs typeface="Helvetica" panose="020B0604020202030204" pitchFamily="34" charset="0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Helvetica" panose="020B0604020202030204" pitchFamily="34" charset="0"/>
                <a:ea typeface="돋움" panose="020B0600000101010101" pitchFamily="50" charset="-127"/>
                <a:cs typeface="Helvetica" panose="020B0604020202030204" pitchFamily="34" charset="0"/>
              </a:rPr>
              <a:t>Models</a:t>
            </a:r>
            <a:endParaRPr lang="ko-KR" altLang="en-US" sz="3107" b="1" dirty="0">
              <a:solidFill>
                <a:schemeClr val="bg1"/>
              </a:solidFill>
              <a:latin typeface="Helvetica" panose="020B0604020202030204" pitchFamily="34" charset="0"/>
              <a:ea typeface="돋움" panose="020B0600000101010101" pitchFamily="50" charset="-127"/>
              <a:cs typeface="Helvetica" panose="020B0604020202030204" pitchFamily="34" charset="0"/>
            </a:endParaRPr>
          </a:p>
        </p:txBody>
      </p:sp>
      <p:sp>
        <p:nvSpPr>
          <p:cNvPr id="4105" name="Rectangle 1386">
            <a:extLst>
              <a:ext uri="{FF2B5EF4-FFF2-40B4-BE49-F238E27FC236}">
                <a16:creationId xmlns:a16="http://schemas.microsoft.com/office/drawing/2014/main" id="{54932EB4-51ED-4589-974E-9FCB836FA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0083688"/>
            <a:ext cx="21383621" cy="182590"/>
          </a:xfrm>
          <a:prstGeom prst="rect">
            <a:avLst/>
          </a:prstGeom>
          <a:solidFill>
            <a:srgbClr val="00653E"/>
          </a:solidFill>
          <a:ln>
            <a:noFill/>
          </a:ln>
        </p:spPr>
        <p:txBody>
          <a:bodyPr anchor="ctr"/>
          <a:lstStyle>
            <a:lvl1pPr defTabSz="4176713" latinLnBrk="1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394075" indent="-1306513" defTabSz="4176713" latinLnBrk="1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5221288" indent="-1044575" defTabSz="4176713" latinLnBrk="1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7308850" indent="-1044575" defTabSz="4176713" latinLnBrk="1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9396413" indent="-1042988" defTabSz="4176713" latinLnBrk="1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98536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03108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07680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12252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2542" b="1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106" name="그림 1">
            <a:extLst>
              <a:ext uri="{FF2B5EF4-FFF2-40B4-BE49-F238E27FC236}">
                <a16:creationId xmlns:a16="http://schemas.microsoft.com/office/drawing/2014/main" id="{A52D4FDE-0B9F-46C4-9B69-A1D53F5EA15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5" y="118548"/>
            <a:ext cx="2293911" cy="223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Rectangle 1285">
            <a:extLst>
              <a:ext uri="{FF2B5EF4-FFF2-40B4-BE49-F238E27FC236}">
                <a16:creationId xmlns:a16="http://schemas.microsoft.com/office/drawing/2014/main" id="{02CD5EE8-F974-48A3-9C4B-E87FF9FD3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6270" y="2724226"/>
            <a:ext cx="10116853" cy="508462"/>
          </a:xfrm>
          <a:prstGeom prst="rect">
            <a:avLst/>
          </a:prstGeom>
          <a:solidFill>
            <a:srgbClr val="00653E"/>
          </a:solidFill>
          <a:ln>
            <a:noFill/>
          </a:ln>
        </p:spPr>
        <p:txBody>
          <a:bodyPr wrap="none" anchor="ctr"/>
          <a:lstStyle>
            <a:lvl1pPr defTabSz="4176713" latinLnBrk="1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394075" indent="-1306513" defTabSz="4176713" latinLnBrk="1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5221288" indent="-1044575" defTabSz="4176713" latinLnBrk="1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7308850" indent="-1044575" defTabSz="4176713" latinLnBrk="1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9396413" indent="-1042988" defTabSz="4176713" latinLnBrk="1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98536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03108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07680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12252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107" b="1" dirty="0">
                <a:solidFill>
                  <a:schemeClr val="bg1"/>
                </a:solidFill>
                <a:latin typeface="Helvetica" panose="020B0604020202030204" pitchFamily="34" charset="0"/>
                <a:ea typeface="돋움" panose="020B0600000101010101" pitchFamily="50" charset="-127"/>
                <a:cs typeface="Helvetica" panose="020B0604020202030204" pitchFamily="34" charset="0"/>
              </a:rPr>
              <a:t> Ⅲ. Comparison of various R packages</a:t>
            </a:r>
            <a:endParaRPr lang="ko-KR" altLang="en-US" sz="3107" b="1" dirty="0">
              <a:solidFill>
                <a:schemeClr val="bg1"/>
              </a:solidFill>
              <a:latin typeface="Helvetica" panose="020B0604020202030204" pitchFamily="34" charset="0"/>
              <a:ea typeface="돋움" panose="020B0600000101010101" pitchFamily="50" charset="-127"/>
              <a:cs typeface="Helvetica" panose="020B0604020202030204" pitchFamily="34" charset="0"/>
            </a:endParaRPr>
          </a:p>
        </p:txBody>
      </p:sp>
      <p:sp>
        <p:nvSpPr>
          <p:cNvPr id="16" name="Rectangle 1285">
            <a:extLst>
              <a:ext uri="{FF2B5EF4-FFF2-40B4-BE49-F238E27FC236}">
                <a16:creationId xmlns:a16="http://schemas.microsoft.com/office/drawing/2014/main" id="{54C477AA-A2DB-4BC2-8660-6CE5A4374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1257" y="26479055"/>
            <a:ext cx="10116853" cy="508462"/>
          </a:xfrm>
          <a:prstGeom prst="rect">
            <a:avLst/>
          </a:prstGeom>
          <a:solidFill>
            <a:srgbClr val="00653E"/>
          </a:solidFill>
          <a:ln>
            <a:noFill/>
          </a:ln>
        </p:spPr>
        <p:txBody>
          <a:bodyPr wrap="none" anchor="ctr"/>
          <a:lstStyle>
            <a:lvl1pPr defTabSz="4176713" latinLnBrk="1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394075" indent="-1306513" defTabSz="4176713" latinLnBrk="1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5221288" indent="-1044575" defTabSz="4176713" latinLnBrk="1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7308850" indent="-1044575" defTabSz="4176713" latinLnBrk="1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9396413" indent="-1042988" defTabSz="4176713" latinLnBrk="1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98536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03108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07680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12252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107" b="1" dirty="0">
                <a:solidFill>
                  <a:schemeClr val="bg1"/>
                </a:solidFill>
                <a:latin typeface="Helvetica" panose="020B0604020202030204" pitchFamily="34" charset="0"/>
                <a:ea typeface="돋움" panose="020B0600000101010101" pitchFamily="50" charset="-127"/>
                <a:cs typeface="Helvetica" panose="020B0604020202030204" pitchFamily="34" charset="0"/>
              </a:rPr>
              <a:t> Ⅳ. Results &amp; Conclusion</a:t>
            </a:r>
            <a:endParaRPr lang="ko-KR" altLang="en-US" sz="3107" b="1" dirty="0">
              <a:solidFill>
                <a:schemeClr val="bg1"/>
              </a:solidFill>
              <a:latin typeface="Helvetica" panose="020B0604020202030204" pitchFamily="34" charset="0"/>
              <a:ea typeface="돋움" panose="020B0600000101010101" pitchFamily="50" charset="-127"/>
              <a:cs typeface="Helvetica" panose="020B0604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9CFE25-EE06-4691-BA59-D02392BF3786}"/>
              </a:ext>
            </a:extLst>
          </p:cNvPr>
          <p:cNvSpPr txBox="1"/>
          <p:nvPr/>
        </p:nvSpPr>
        <p:spPr>
          <a:xfrm>
            <a:off x="10961256" y="6676525"/>
            <a:ext cx="10116853" cy="1489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 defTabSz="2949595" latinLnBrk="1">
              <a:spcBef>
                <a:spcPts val="706"/>
              </a:spcBef>
              <a:buAutoNum type="arabicPeriod"/>
            </a:pPr>
            <a:r>
              <a:rPr lang="en-US" altLang="ko-KR" sz="2400" b="1" dirty="0" err="1">
                <a:latin typeface="Consolas" panose="020B0609020204030204" pitchFamily="49" charset="0"/>
                <a:cs typeface="Helvetica" panose="020B0604020202020204" pitchFamily="34" charset="0"/>
              </a:rPr>
              <a:t>deepnet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: R-based,</a:t>
            </a:r>
            <a:r>
              <a:rPr lang="en-US" altLang="ko-K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enable the implementation of various deep learning architectures such as RBM, DBN, and AE </a:t>
            </a:r>
          </a:p>
          <a:p>
            <a:pPr marL="360000" indent="-360000" algn="just" defTabSz="2949595" latinLnBrk="1">
              <a:spcBef>
                <a:spcPts val="706"/>
              </a:spcBef>
              <a:buAutoNum type="arabicPeriod"/>
            </a:pPr>
            <a:endParaRPr lang="en-US" altLang="ko-KR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000" indent="-360000" algn="just" defTabSz="2949595" latinLnBrk="1">
              <a:spcBef>
                <a:spcPts val="706"/>
              </a:spcBef>
              <a:buAutoNum type="arabicPeriod"/>
            </a:pPr>
            <a:endParaRPr lang="en-US" altLang="ko-K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000" indent="-360000" algn="just" defTabSz="2949595" latinLnBrk="1">
              <a:spcBef>
                <a:spcPts val="706"/>
              </a:spcBef>
              <a:buAutoNum type="arabicPeriod"/>
            </a:pPr>
            <a:endParaRPr lang="en-US" altLang="ko-K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000" indent="-360000" algn="just" defTabSz="2949595" latinLnBrk="1">
              <a:spcBef>
                <a:spcPts val="706"/>
              </a:spcBef>
              <a:buAutoNum type="arabicPeriod"/>
            </a:pPr>
            <a:r>
              <a:rPr lang="en-US" altLang="ko-KR" sz="2400" b="1" dirty="0" err="1">
                <a:latin typeface="Consolas" panose="020B0609020204030204" pitchFamily="49" charset="0"/>
                <a:cs typeface="Helvetica" panose="020B0604020202020204" pitchFamily="34" charset="0"/>
              </a:rPr>
              <a:t>NeuralNetTools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algn="just" defTabSz="2949595" latinLnBrk="1">
              <a:spcBef>
                <a:spcPts val="706"/>
              </a:spcBef>
            </a:pP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  : R-based, visualization and </a:t>
            </a:r>
          </a:p>
          <a:p>
            <a:pPr algn="just" defTabSz="2949595" latinLnBrk="1">
              <a:spcBef>
                <a:spcPts val="706"/>
              </a:spcBef>
            </a:pP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  analysis tool for neural networks</a:t>
            </a:r>
          </a:p>
          <a:p>
            <a:pPr algn="just" defTabSz="2949595" latinLnBrk="1">
              <a:spcBef>
                <a:spcPts val="706"/>
              </a:spcBef>
            </a:pPr>
            <a:endParaRPr lang="en-US" altLang="ko-K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 algn="just" defTabSz="2949595" latinLnBrk="1">
              <a:spcBef>
                <a:spcPts val="706"/>
              </a:spcBef>
              <a:buFont typeface="+mj-lt"/>
              <a:buAutoNum type="arabicPeriod" startAt="3"/>
            </a:pPr>
            <a:r>
              <a:rPr lang="en-US" altLang="ko-KR" sz="2400" b="1" dirty="0" err="1">
                <a:latin typeface="Consolas" panose="020B0609020204030204" pitchFamily="49" charset="0"/>
                <a:cs typeface="Helvetica" panose="020B0604020202020204" pitchFamily="34" charset="0"/>
              </a:rPr>
              <a:t>automl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: R-based, allow automatic machine learning and tunes the model within the user-specified options</a:t>
            </a:r>
          </a:p>
          <a:p>
            <a:pPr marL="360000" indent="-360000" algn="just" defTabSz="2949595" latinLnBrk="1">
              <a:spcBef>
                <a:spcPts val="706"/>
              </a:spcBef>
              <a:buAutoNum type="arabicPeriod" startAt="3"/>
            </a:pPr>
            <a:endParaRPr lang="en-US" altLang="ko-K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000" indent="-360000" algn="just" defTabSz="2949595" latinLnBrk="1">
              <a:spcBef>
                <a:spcPts val="706"/>
              </a:spcBef>
              <a:buAutoNum type="arabicPeriod" startAt="3"/>
            </a:pPr>
            <a:endParaRPr lang="en-US" altLang="ko-KR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000" indent="-360000" algn="just" defTabSz="2949595" latinLnBrk="1">
              <a:spcBef>
                <a:spcPts val="706"/>
              </a:spcBef>
              <a:buAutoNum type="arabicPeriod" startAt="3"/>
            </a:pPr>
            <a:r>
              <a:rPr lang="en-US" altLang="ko-KR" sz="2400" b="1" dirty="0">
                <a:latin typeface="Consolas" panose="020B0609020204030204" pitchFamily="49" charset="0"/>
                <a:cs typeface="Helvetica" panose="020B0604020202020204" pitchFamily="34" charset="0"/>
              </a:rPr>
              <a:t>autoencoder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algn="just" defTabSz="2949595" latinLnBrk="1">
              <a:spcBef>
                <a:spcPts val="706"/>
              </a:spcBef>
            </a:pP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   : R-based, enable the implementation </a:t>
            </a:r>
          </a:p>
          <a:p>
            <a:pPr algn="just" defTabSz="2949595" latinLnBrk="1">
              <a:spcBef>
                <a:spcPts val="706"/>
              </a:spcBef>
            </a:pP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   of sparse autoencoder, visualize </a:t>
            </a:r>
          </a:p>
          <a:p>
            <a:pPr algn="just" defTabSz="2949595" latinLnBrk="1">
              <a:spcBef>
                <a:spcPts val="706"/>
              </a:spcBef>
            </a:pP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   features learned by autoencoder</a:t>
            </a:r>
          </a:p>
          <a:p>
            <a:pPr marL="360000" indent="-360000" algn="just" defTabSz="2949595" latinLnBrk="1">
              <a:spcBef>
                <a:spcPts val="706"/>
              </a:spcBef>
              <a:buAutoNum type="arabicPeriod" startAt="3"/>
            </a:pPr>
            <a:endParaRPr lang="en-US" altLang="ko-K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000" indent="-360000" algn="just" defTabSz="2949595" latinLnBrk="1">
              <a:spcBef>
                <a:spcPts val="706"/>
              </a:spcBef>
              <a:buAutoNum type="arabicPeriod" startAt="3"/>
            </a:pPr>
            <a:endParaRPr lang="en-US" altLang="ko-K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 algn="just" defTabSz="2949595" latinLnBrk="1">
              <a:spcBef>
                <a:spcPts val="706"/>
              </a:spcBef>
              <a:buFont typeface="+mj-lt"/>
              <a:buAutoNum type="arabicPeriod" startAt="5"/>
            </a:pPr>
            <a:r>
              <a:rPr lang="en-US" altLang="ko-KR" sz="2400" b="1" dirty="0" err="1">
                <a:latin typeface="Consolas" panose="020B0609020204030204" pitchFamily="49" charset="0"/>
                <a:cs typeface="Helvetica" panose="020B0604020202020204" pitchFamily="34" charset="0"/>
              </a:rPr>
              <a:t>keras</a:t>
            </a:r>
            <a:r>
              <a:rPr lang="en-US" altLang="ko-KR" sz="2400" b="1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: Python based, run on CPU or on GPU, use </a:t>
            </a:r>
            <a:r>
              <a:rPr lang="en-US" altLang="ko-KR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tensorflow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as backend tensor calculation, provide a user-friendly API, support arbitrary network architectures, provide built-in CNN, RNN, and any combination of both networks</a:t>
            </a:r>
          </a:p>
          <a:p>
            <a:pPr marL="457200" indent="-457200" algn="just" defTabSz="2949595" latinLnBrk="1">
              <a:spcBef>
                <a:spcPts val="706"/>
              </a:spcBef>
              <a:buFont typeface="+mj-lt"/>
              <a:buAutoNum type="arabicPeriod" startAt="5"/>
            </a:pPr>
            <a:endParaRPr lang="en-US" altLang="ko-K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000" indent="-360000" algn="just" defTabSz="2949595" latinLnBrk="1">
              <a:spcBef>
                <a:spcPts val="706"/>
              </a:spcBef>
              <a:buAutoNum type="arabicPeriod" startAt="5"/>
            </a:pPr>
            <a:endParaRPr lang="en-US" altLang="ko-K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000" indent="-360000" algn="just" defTabSz="2949595" latinLnBrk="1">
              <a:spcBef>
                <a:spcPts val="706"/>
              </a:spcBef>
              <a:buAutoNum type="arabicPeriod" startAt="5"/>
            </a:pPr>
            <a:r>
              <a:rPr lang="en-US" altLang="ko-KR" sz="2400" b="1" dirty="0" err="1">
                <a:latin typeface="Consolas" panose="020B0609020204030204" pitchFamily="49" charset="0"/>
                <a:cs typeface="Helvetica" panose="020B0604020202020204" pitchFamily="34" charset="0"/>
              </a:rPr>
              <a:t>RcppDL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: based on </a:t>
            </a:r>
            <a:r>
              <a:rPr lang="en-US" altLang="ko-KR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Rcpp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, allow implementation of basic machine learning methods such as DA, SDA, RBM, and DBN</a:t>
            </a:r>
          </a:p>
          <a:p>
            <a:pPr marL="360000" indent="-360000" algn="just" defTabSz="2949595" latinLnBrk="1">
              <a:spcBef>
                <a:spcPts val="706"/>
              </a:spcBef>
              <a:buAutoNum type="arabicPeriod" startAt="5"/>
            </a:pPr>
            <a:endParaRPr lang="en-US" altLang="ko-K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000" indent="-360000" algn="just" defTabSz="2949595" latinLnBrk="1">
              <a:spcBef>
                <a:spcPts val="706"/>
              </a:spcBef>
              <a:buAutoNum type="arabicPeriod" startAt="5"/>
            </a:pPr>
            <a:endParaRPr lang="en-US" altLang="ko-K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000" indent="-360000" algn="just" defTabSz="2949595" latinLnBrk="1">
              <a:spcBef>
                <a:spcPts val="706"/>
              </a:spcBef>
              <a:buAutoNum type="arabicPeriod" startAt="5"/>
            </a:pPr>
            <a:r>
              <a:rPr lang="en-US" altLang="ko-KR" sz="2400" b="1" dirty="0" err="1">
                <a:latin typeface="Consolas" panose="020B0609020204030204" pitchFamily="49" charset="0"/>
                <a:cs typeface="Helvetica" panose="020B0604020202020204" pitchFamily="34" charset="0"/>
              </a:rPr>
              <a:t>mxnet</a:t>
            </a:r>
            <a:r>
              <a:rPr lang="en-US" altLang="ko-KR" sz="2400" b="1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: based on </a:t>
            </a:r>
            <a:r>
              <a:rPr lang="en-US" altLang="ko-KR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Rcpp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, flexible and efficient tool for computing deep learning models</a:t>
            </a:r>
          </a:p>
          <a:p>
            <a:pPr marL="360000" indent="-360000" algn="just" defTabSz="2949595" latinLnBrk="1">
              <a:spcBef>
                <a:spcPts val="706"/>
              </a:spcBef>
              <a:buAutoNum type="arabicPeriod" startAt="5"/>
            </a:pPr>
            <a:endParaRPr lang="en-US" altLang="ko-K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000" indent="-360000" algn="just" defTabSz="2949595" latinLnBrk="1">
              <a:spcBef>
                <a:spcPts val="706"/>
              </a:spcBef>
              <a:buAutoNum type="arabicPeriod" startAt="5"/>
            </a:pPr>
            <a:endParaRPr lang="en-US" altLang="ko-K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0000" indent="-360000" algn="just" defTabSz="2949595" latinLnBrk="1">
              <a:spcBef>
                <a:spcPts val="706"/>
              </a:spcBef>
              <a:buAutoNum type="arabicPeriod" startAt="5"/>
            </a:pPr>
            <a:r>
              <a:rPr lang="en-US" altLang="ko-KR" sz="2400" b="1" dirty="0">
                <a:latin typeface="Consolas" panose="020B0609020204030204" pitchFamily="49" charset="0"/>
                <a:cs typeface="Helvetica" panose="020B0604020202020204" pitchFamily="34" charset="0"/>
              </a:rPr>
              <a:t>h2o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: based on JAVA, offer various supervised/unsupervised machine learning algorithms and deep neural networks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E8289D6-E15F-45AD-BCF7-F5ECB7289C42}"/>
              </a:ext>
            </a:extLst>
          </p:cNvPr>
          <p:cNvSpPr/>
          <p:nvPr/>
        </p:nvSpPr>
        <p:spPr bwMode="auto">
          <a:xfrm>
            <a:off x="8059900" y="8688029"/>
            <a:ext cx="714637" cy="1869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575" tIns="32287" rIns="64575" bIns="32287" numCol="1" rtlCol="0" anchor="t" anchorCtr="0" compatLnSpc="1">
            <a:prstTxWarp prst="textNoShape">
              <a:avLst/>
            </a:prstTxWarp>
          </a:bodyPr>
          <a:lstStyle/>
          <a:p>
            <a:pPr defTabSz="2949595" eaLnBrk="1" latinLnBrk="1" hangingPunct="1"/>
            <a:endParaRPr lang="ko-KR" altLang="en-US" sz="5791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763170-EDDD-46FC-A430-5508B44BF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69" y="8874997"/>
            <a:ext cx="3717415" cy="18587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A6F78A-60CD-4A6D-B7F0-4BB023405CAD}"/>
              </a:ext>
            </a:extLst>
          </p:cNvPr>
          <p:cNvSpPr txBox="1"/>
          <p:nvPr/>
        </p:nvSpPr>
        <p:spPr>
          <a:xfrm>
            <a:off x="4147916" y="8804194"/>
            <a:ext cx="6237334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lvl="1" indent="-360000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made up of 3 layers – input layer, hidden layer, output layer</a:t>
            </a:r>
          </a:p>
          <a:p>
            <a:pPr marL="522900" lvl="1" indent="-342900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uses fully-connected layers resulting in large amount of computation</a:t>
            </a:r>
          </a:p>
          <a:p>
            <a:pPr marL="540000" lvl="1" indent="-360000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optimized by back-propagation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FF5B-15C9-41D1-BBA6-56A4FD8C3CD3}"/>
              </a:ext>
            </a:extLst>
          </p:cNvPr>
          <p:cNvSpPr txBox="1"/>
          <p:nvPr/>
        </p:nvSpPr>
        <p:spPr>
          <a:xfrm>
            <a:off x="305515" y="8342529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indent="-360000">
              <a:buFont typeface="+mj-lt"/>
              <a:buAutoNum type="arabicPeriod"/>
            </a:pPr>
            <a:r>
              <a:rPr lang="en-US" altLang="ko-KR" sz="2400" b="1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DNN (Deep Neural Network)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6CB59-01F0-4F67-B47F-064F688D7A28}"/>
              </a:ext>
            </a:extLst>
          </p:cNvPr>
          <p:cNvSpPr txBox="1"/>
          <p:nvPr/>
        </p:nvSpPr>
        <p:spPr>
          <a:xfrm>
            <a:off x="252883" y="10967284"/>
            <a:ext cx="56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indent="-360000">
              <a:buFont typeface="+mj-lt"/>
              <a:buAutoNum type="arabicPeriod" startAt="2"/>
            </a:pPr>
            <a:r>
              <a:rPr lang="en-US" altLang="ko-KR" sz="2400" b="1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CNN (Convolution Neural Network)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03F37-A62B-41B7-8CAD-3B86C4164C52}"/>
              </a:ext>
            </a:extLst>
          </p:cNvPr>
          <p:cNvSpPr txBox="1"/>
          <p:nvPr/>
        </p:nvSpPr>
        <p:spPr>
          <a:xfrm>
            <a:off x="252883" y="11428949"/>
            <a:ext cx="10132367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80000" lvl="8" indent="-360000" algn="just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formed by a convolution layer, pooling layer, fully-connected layer</a:t>
            </a:r>
          </a:p>
          <a:p>
            <a:pPr marL="6480000" lvl="8" indent="-360000" algn="just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often used in analyzing visual imagery or speech recognition</a:t>
            </a:r>
          </a:p>
          <a:p>
            <a:pPr marL="540000" lvl="8" indent="-360000" algn="just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significantly reduces the number of parameters; filters share same weights </a:t>
            </a:r>
          </a:p>
          <a:p>
            <a:pPr marL="540000" indent="-360000" algn="just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tuning the model is possible by choosing optimal hyperparameters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8EB5AC-D9A6-4936-94B0-37B99B7F29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53"/>
          <a:stretch/>
        </p:blipFill>
        <p:spPr>
          <a:xfrm>
            <a:off x="430501" y="11510858"/>
            <a:ext cx="6038393" cy="2037057"/>
          </a:xfrm>
          <a:prstGeom prst="rect">
            <a:avLst/>
          </a:prstGeom>
        </p:spPr>
      </p:pic>
      <p:sp>
        <p:nvSpPr>
          <p:cNvPr id="25" name="Text Box 15">
            <a:extLst>
              <a:ext uri="{FF2B5EF4-FFF2-40B4-BE49-F238E27FC236}">
                <a16:creationId xmlns:a16="http://schemas.microsoft.com/office/drawing/2014/main" id="{5A16EB65-E27B-4D80-9024-51B363B2C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38" y="22921078"/>
            <a:ext cx="6066921" cy="208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176713" latinLnBrk="1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394075" indent="-1306513" defTabSz="4176713" latinLnBrk="1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5221288" indent="-1044575" defTabSz="4176713" latinLnBrk="1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7308850" indent="-1044575" defTabSz="4176713" latinLnBrk="1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9396413" indent="-1042988" defTabSz="4176713" latinLnBrk="1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98536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03108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07680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12252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60000" indent="-360000" algn="just">
              <a:spcBef>
                <a:spcPts val="706"/>
              </a:spcBef>
              <a:buFont typeface="+mj-lt"/>
              <a:buAutoNum type="arabicPeriod" startAt="6"/>
            </a:pPr>
            <a:r>
              <a:rPr lang="en-US" altLang="ko-KR" sz="2400" b="1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AE (Auto-Encoder)</a:t>
            </a:r>
          </a:p>
          <a:p>
            <a:pPr marL="540000" indent="-360000" algn="just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reconstructs original data</a:t>
            </a:r>
          </a:p>
          <a:p>
            <a:pPr marL="540000" indent="-360000" algn="just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consisted of an encoder and decoder</a:t>
            </a:r>
          </a:p>
          <a:p>
            <a:pPr marL="540000" indent="-360000" algn="just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reduce dimensionality, compress data, and finds most important features</a:t>
            </a:r>
            <a:endParaRPr lang="en-US" altLang="ko-KR" sz="2400" dirty="0">
              <a:latin typeface="Helvetica" panose="020B0604020202020204" pitchFamily="34" charset="0"/>
              <a:ea typeface="돋움" panose="020B0600000101010101" pitchFamily="50" charset="-127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80494-C749-4C9A-83B0-B8C5240304A4}"/>
              </a:ext>
            </a:extLst>
          </p:cNvPr>
          <p:cNvSpPr txBox="1"/>
          <p:nvPr/>
        </p:nvSpPr>
        <p:spPr>
          <a:xfrm>
            <a:off x="305515" y="17027103"/>
            <a:ext cx="10079732" cy="131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spcBef>
                <a:spcPts val="706"/>
              </a:spcBef>
              <a:buFont typeface="+mj-lt"/>
              <a:buAutoNum type="arabicPeriod" startAt="4"/>
            </a:pPr>
            <a:r>
              <a:rPr lang="en-US" altLang="ko-KR" sz="2400" b="1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LSTM (Long Short-term Memory)</a:t>
            </a:r>
          </a:p>
          <a:p>
            <a:pPr marL="540000" indent="-360000" algn="just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overcomes vanishing gradient problem in RNN</a:t>
            </a:r>
          </a:p>
          <a:p>
            <a:pPr marL="540000" indent="-360000" algn="just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the hidden state has 3 gates; forget gate, input gate, output gate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A4DE6F-70F1-416B-A076-0BEFA86C60FB}"/>
              </a:ext>
            </a:extLst>
          </p:cNvPr>
          <p:cNvSpPr txBox="1"/>
          <p:nvPr/>
        </p:nvSpPr>
        <p:spPr>
          <a:xfrm>
            <a:off x="311156" y="18647310"/>
            <a:ext cx="10074083" cy="131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spcBef>
                <a:spcPts val="706"/>
              </a:spcBef>
              <a:buFont typeface="+mj-lt"/>
              <a:buAutoNum type="arabicPeriod" startAt="5"/>
            </a:pPr>
            <a:r>
              <a:rPr lang="en-US" altLang="ko-KR" sz="2400" b="1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GRU (Gated Recurrent Units)</a:t>
            </a:r>
          </a:p>
          <a:p>
            <a:pPr marL="540000" indent="-360000" algn="just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deep neural network derived from RNN and LSTM</a:t>
            </a:r>
          </a:p>
          <a:p>
            <a:pPr marL="540000" indent="-360000" algn="just">
              <a:spcBef>
                <a:spcPts val="706"/>
              </a:spcBef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ea typeface="돋움" panose="020B0600000101010101" pitchFamily="50" charset="-127"/>
                <a:cs typeface="Helvetica" panose="020B0604020202020204" pitchFamily="34" charset="0"/>
              </a:rPr>
              <a:t>2 gates; reset gate, update gate</a:t>
            </a:r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4C198C2A-0360-47CD-94F2-E7D0C6481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01" y="25366310"/>
            <a:ext cx="10080903" cy="167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176713" latinLnBrk="1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394075" indent="-1306513" defTabSz="4176713" latinLnBrk="1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5221288" indent="-1044575" defTabSz="4176713" latinLnBrk="1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7308850" indent="-1044575" defTabSz="4176713" latinLnBrk="1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9396413" indent="-1042988" defTabSz="4176713" latinLnBrk="1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98536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03108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07680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12252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60000" indent="-360000">
              <a:buFont typeface="+mj-lt"/>
              <a:buAutoNum type="arabicPeriod" startAt="7"/>
            </a:pPr>
            <a:r>
              <a:rPr lang="en-US" altLang="ko-K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RBM (Restricted Boltzmann Machine)</a:t>
            </a:r>
          </a:p>
          <a:p>
            <a:pPr marL="540000" indent="-360000" algn="just"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shallow 2 layer neural net; one visible layer, one hidden layer</a:t>
            </a:r>
          </a:p>
          <a:p>
            <a:pPr marL="540000" indent="-360000" algn="just"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feature extractor whose goal is to recreate the input as accurately as possible, based on KL Divergence method</a:t>
            </a:r>
            <a:endParaRPr lang="ko-KR" alt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3ECAAC2E-EB67-4643-B014-9A7C11F08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36" y="27203369"/>
            <a:ext cx="5573805" cy="269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176713" latinLnBrk="1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394075" indent="-1306513" defTabSz="4176713" latinLnBrk="1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5221288" indent="-1044575" defTabSz="4176713" latinLnBrk="1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7308850" indent="-1044575" defTabSz="4176713" latinLnBrk="1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9396413" indent="-1042988" defTabSz="4176713" latinLnBrk="1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98536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03108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07680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1225213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60000" indent="-360000" algn="just">
              <a:buFont typeface="+mj-lt"/>
              <a:buAutoNum type="arabicPeriod" startAt="8"/>
            </a:pPr>
            <a:r>
              <a:rPr lang="en-US" altLang="ko-K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DBN (Deep Belief Network)</a:t>
            </a:r>
          </a:p>
          <a:p>
            <a:pPr marL="540000" indent="-360000" algn="just"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formed by stacking RBMs</a:t>
            </a:r>
          </a:p>
          <a:p>
            <a:pPr marL="540000" indent="-360000" algn="just"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works by fine-tuning the entire input in succession; solves vanishing gradient problem</a:t>
            </a:r>
          </a:p>
          <a:p>
            <a:pPr marL="540000" indent="-360000" algn="just"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capable of detecting patterns in the data</a:t>
            </a:r>
            <a:endParaRPr lang="ko-KR" alt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FD988DB-D536-4D9D-98BD-8D863EB25C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10"/>
          <a:stretch/>
        </p:blipFill>
        <p:spPr>
          <a:xfrm>
            <a:off x="5878142" y="27062107"/>
            <a:ext cx="4620588" cy="269378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4DCBE0F-C82F-4DF9-878A-92289F928A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48"/>
          <a:stretch/>
        </p:blipFill>
        <p:spPr>
          <a:xfrm>
            <a:off x="6371260" y="23058618"/>
            <a:ext cx="4255443" cy="203800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2D9D00E-CB0A-45A8-878D-5DC525629522}"/>
              </a:ext>
            </a:extLst>
          </p:cNvPr>
          <p:cNvSpPr txBox="1"/>
          <p:nvPr/>
        </p:nvSpPr>
        <p:spPr>
          <a:xfrm>
            <a:off x="10956270" y="3256088"/>
            <a:ext cx="10116853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949595" eaLnBrk="1" latinLnBrk="1" hangingPunct="1">
              <a:spcBef>
                <a:spcPts val="706"/>
              </a:spcBef>
            </a:pPr>
            <a:r>
              <a:rPr lang="en-US" altLang="ko-K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Data Description</a:t>
            </a:r>
          </a:p>
          <a:p>
            <a:pPr algn="just" defTabSz="2949595" eaLnBrk="1" latinLnBrk="1" hangingPunct="1">
              <a:spcBef>
                <a:spcPts val="706"/>
              </a:spcBef>
            </a:pP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 The data used in the paper is a bank marketing data related with direct marketing campaigns of Portuguese banking institution. The data is consisted of 45,211 observations and 17 variables. The target variable is a binary variable indicating whether the client has subscribed a term deposit or not.</a:t>
            </a:r>
          </a:p>
          <a:p>
            <a:pPr algn="just" defTabSz="2949595" eaLnBrk="1" latinLnBrk="1" hangingPunct="1">
              <a:spcBef>
                <a:spcPts val="706"/>
              </a:spcBef>
            </a:pPr>
            <a:r>
              <a:rPr lang="en-US" altLang="ko-K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DNN model</a:t>
            </a:r>
          </a:p>
          <a:p>
            <a:pPr algn="just" defTabSz="2949595" eaLnBrk="1" latinLnBrk="1" hangingPunct="1">
              <a:spcBef>
                <a:spcPts val="706"/>
              </a:spcBef>
            </a:pPr>
            <a:r>
              <a:rPr lang="en-US" altLang="ko-K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3 hidden layers with 20, 40, 10 nodes in each layer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E76C910-B400-4985-8521-0EB07FAD8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54120"/>
              </p:ext>
            </p:extLst>
          </p:nvPr>
        </p:nvGraphicFramePr>
        <p:xfrm>
          <a:off x="10909146" y="22209432"/>
          <a:ext cx="10224000" cy="408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90973712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30475425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0383693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6589693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44268076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845354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5030708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8535590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99998474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71044085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27404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based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DNN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CNN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RNN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LSTM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GRU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AE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RBM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DBN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viz.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1724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Consolas" panose="020B0609020204030204" pitchFamily="49" charset="0"/>
                        </a:rPr>
                        <a:t>deepnet</a:t>
                      </a:r>
                      <a:endParaRPr lang="ko-KR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9200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Consolas" panose="020B0609020204030204" pitchFamily="49" charset="0"/>
                        </a:rPr>
                        <a:t>NeuralNetTools</a:t>
                      </a:r>
                      <a:endParaRPr lang="ko-KR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141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Consolas" panose="020B0609020204030204" pitchFamily="49" charset="0"/>
                        </a:rPr>
                        <a:t>automl</a:t>
                      </a:r>
                      <a:endParaRPr lang="ko-KR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8722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autoencoder</a:t>
                      </a:r>
                      <a:endParaRPr lang="ko-KR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7157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Consolas" panose="020B0609020204030204" pitchFamily="49" charset="0"/>
                        </a:rPr>
                        <a:t>keras</a:t>
                      </a:r>
                      <a:endParaRPr lang="ko-KR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Python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7394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Consolas" panose="020B0609020204030204" pitchFamily="49" charset="0"/>
                        </a:rPr>
                        <a:t>RcppDL</a:t>
                      </a:r>
                      <a:endParaRPr lang="ko-KR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Rcpp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5058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Consolas" panose="020B0609020204030204" pitchFamily="49" charset="0"/>
                        </a:rPr>
                        <a:t>mxnet</a:t>
                      </a:r>
                      <a:endParaRPr lang="ko-KR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Rcpp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8616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h2o</a:t>
                      </a:r>
                      <a:endParaRPr lang="ko-KR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JAVA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248945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B3A955C-5640-4D96-8017-C655AC83E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883" y="20085767"/>
            <a:ext cx="10325958" cy="276022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B9DB81-725F-43F9-9FCA-2D3E5505B464}"/>
              </a:ext>
            </a:extLst>
          </p:cNvPr>
          <p:cNvSpPr/>
          <p:nvPr/>
        </p:nvSpPr>
        <p:spPr>
          <a:xfrm>
            <a:off x="11282565" y="7522038"/>
            <a:ext cx="9670547" cy="89911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altLang="ko-KR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DBN accuracy : 72.5%		computation time : 46.35 seconds</a:t>
            </a:r>
          </a:p>
          <a:p>
            <a:pPr lvl="1" algn="just"/>
            <a:r>
              <a:rPr lang="en-US" altLang="ko-KR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SAE accuracy : 85.2%		computation time : 8 seconds</a:t>
            </a:r>
            <a:endParaRPr lang="ko-KR" altLang="en-US" sz="2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1F4FF-E6F9-4A69-9A13-9CCAF6FA39C3}"/>
              </a:ext>
            </a:extLst>
          </p:cNvPr>
          <p:cNvSpPr/>
          <p:nvPr/>
        </p:nvSpPr>
        <p:spPr>
          <a:xfrm>
            <a:off x="11282562" y="11289090"/>
            <a:ext cx="9670547" cy="5696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altLang="ko-KR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DNN accuracy : 80.3%		computation time : 7.23 minutes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6763A5C-1C95-4540-B142-EF8038EA3754}"/>
              </a:ext>
            </a:extLst>
          </p:cNvPr>
          <p:cNvSpPr/>
          <p:nvPr/>
        </p:nvSpPr>
        <p:spPr>
          <a:xfrm>
            <a:off x="11282562" y="16231552"/>
            <a:ext cx="9670547" cy="569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altLang="ko-KR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DNN accuracy : 81.2%		computation time : 8.25 seconds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05D3E0-7F70-4EFB-AF4C-96BB1844312C}"/>
              </a:ext>
            </a:extLst>
          </p:cNvPr>
          <p:cNvSpPr/>
          <p:nvPr/>
        </p:nvSpPr>
        <p:spPr>
          <a:xfrm>
            <a:off x="11282562" y="13808119"/>
            <a:ext cx="5102786" cy="5696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altLang="ko-KR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computation time : 2.06 minutes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BF58131-BE6B-483A-A6A8-A0249C62EA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86859" y="12083400"/>
            <a:ext cx="4366250" cy="2292603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86C9BB71-A3D1-4834-ADBB-661B14CFFD12}"/>
              </a:ext>
            </a:extLst>
          </p:cNvPr>
          <p:cNvSpPr/>
          <p:nvPr/>
        </p:nvSpPr>
        <p:spPr>
          <a:xfrm>
            <a:off x="11282562" y="18005415"/>
            <a:ext cx="9670547" cy="569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altLang="ko-KR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RBM </a:t>
            </a:r>
            <a:r>
              <a:rPr lang="en-US" altLang="ko-KR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rmse</a:t>
            </a:r>
            <a:r>
              <a:rPr lang="en-US" altLang="ko-KR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: 0.3113			computation time : 13.23 seconds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D891FA8-8D32-4DF6-8E90-C3B6E1FA4C0E}"/>
              </a:ext>
            </a:extLst>
          </p:cNvPr>
          <p:cNvSpPr/>
          <p:nvPr/>
        </p:nvSpPr>
        <p:spPr>
          <a:xfrm>
            <a:off x="11282563" y="19810515"/>
            <a:ext cx="9670547" cy="569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altLang="ko-KR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DNN accuracy : 59.8%		computation time : 22.53 seconds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A61D6E-BC3F-484B-A0EC-4AE95EF98E94}"/>
              </a:ext>
            </a:extLst>
          </p:cNvPr>
          <p:cNvSpPr/>
          <p:nvPr/>
        </p:nvSpPr>
        <p:spPr>
          <a:xfrm>
            <a:off x="11282562" y="21473424"/>
            <a:ext cx="9670547" cy="569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altLang="ko-KR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DNN accuracy : 88.6%		computation time : 1.16 seconds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41D29AF2-4603-4B47-8625-2BB0BB66D39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5735500" y="8513884"/>
            <a:ext cx="5337623" cy="194144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7B9F7ED-B5D0-4E40-8734-CF65B84B326E}"/>
              </a:ext>
            </a:extLst>
          </p:cNvPr>
          <p:cNvSpPr txBox="1"/>
          <p:nvPr/>
        </p:nvSpPr>
        <p:spPr>
          <a:xfrm>
            <a:off x="10959919" y="27132068"/>
            <a:ext cx="10116853" cy="2767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949595" latinLnBrk="1">
              <a:spcBef>
                <a:spcPts val="706"/>
              </a:spcBef>
            </a:pP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 According to the results derived from the Portuguese bank data, we were able to compare the performance of various R functions for deep learning. The </a:t>
            </a:r>
            <a:r>
              <a:rPr lang="en-US" altLang="ko-KR" sz="2400" dirty="0">
                <a:latin typeface="Consolas" panose="020B0609020204030204" pitchFamily="49" charset="0"/>
                <a:cs typeface="Helvetica" panose="020B0604020202020204" pitchFamily="34" charset="0"/>
              </a:rPr>
              <a:t>h2o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package showed the best performance among all the packages in terms of both accuracy and computation time.</a:t>
            </a:r>
          </a:p>
          <a:p>
            <a:pPr algn="just" defTabSz="2949595" latinLnBrk="1">
              <a:spcBef>
                <a:spcPts val="706"/>
              </a:spcBef>
            </a:pP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 Most of the packages support the basic DNN model and </a:t>
            </a:r>
            <a:r>
              <a:rPr lang="en-US" altLang="ko-KR" sz="2400" dirty="0" err="1">
                <a:latin typeface="Consolas" panose="020B0609020204030204" pitchFamily="49" charset="0"/>
                <a:cs typeface="Helvetica" panose="020B0604020202020204" pitchFamily="34" charset="0"/>
              </a:rPr>
              <a:t>keras</a:t>
            </a:r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 supports the most models. Visualization of filters or structure of the deep learning models are also provided by some packages.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8757</TotalTime>
  <Words>1065</Words>
  <Application>Microsoft Office PowerPoint</Application>
  <PresentationFormat>사용자 지정</PresentationFormat>
  <Paragraphs>136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굴림</vt:lpstr>
      <vt:lpstr>돋움</vt:lpstr>
      <vt:lpstr>맑은 고딕</vt:lpstr>
      <vt:lpstr>Arial</vt:lpstr>
      <vt:lpstr>Calibri</vt:lpstr>
      <vt:lpstr>Calibri Light</vt:lpstr>
      <vt:lpstr>Consolas</vt:lpstr>
      <vt:lpstr>Helvetica</vt:lpstr>
      <vt:lpstr>Times New Roman</vt:lpstr>
      <vt:lpstr>Wingdings</vt:lpstr>
      <vt:lpstr>기본 디자인</vt:lpstr>
      <vt:lpstr>PowerPoint 프레젠테이션</vt:lpstr>
    </vt:vector>
  </TitlesOfParts>
  <Company>비모수함수추정연구실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nai3</dc:creator>
  <cp:lastModifiedBy>Park JeongMin</cp:lastModifiedBy>
  <cp:revision>382</cp:revision>
  <cp:lastPrinted>2019-05-16T15:12:49Z</cp:lastPrinted>
  <dcterms:created xsi:type="dcterms:W3CDTF">2005-11-30T02:47:13Z</dcterms:created>
  <dcterms:modified xsi:type="dcterms:W3CDTF">2019-11-23T02:32:06Z</dcterms:modified>
</cp:coreProperties>
</file>