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5" r:id="rId2"/>
  </p:sldIdLst>
  <p:sldSz cx="30279975" cy="42808525"/>
  <p:notesSz cx="6797675" cy="9926638"/>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061"/>
    <a:srgbClr val="000000"/>
    <a:srgbClr val="B9CDE5"/>
    <a:srgbClr val="EEC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2044" autoAdjust="0"/>
  </p:normalViewPr>
  <p:slideViewPr>
    <p:cSldViewPr>
      <p:cViewPr>
        <p:scale>
          <a:sx n="33" d="100"/>
          <a:sy n="33" d="100"/>
        </p:scale>
        <p:origin x="16" y="-124"/>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341" cy="4968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744" y="0"/>
            <a:ext cx="2945341" cy="496888"/>
          </a:xfrm>
          <a:prstGeom prst="rect">
            <a:avLst/>
          </a:prstGeom>
        </p:spPr>
        <p:txBody>
          <a:bodyPr vert="horz" lIns="91440" tIns="45720" rIns="91440" bIns="45720" rtlCol="0"/>
          <a:lstStyle>
            <a:lvl1pPr algn="r">
              <a:defRPr sz="1200"/>
            </a:lvl1pPr>
          </a:lstStyle>
          <a:p>
            <a:fld id="{62A7A271-E027-4839-B2A6-C3D4993991B2}" type="datetimeFigureOut">
              <a:rPr lang="ko-KR" altLang="en-US" smtClean="0"/>
              <a:t>2019-07-04</a:t>
            </a:fld>
            <a:endParaRPr lang="ko-KR" altLang="en-US"/>
          </a:p>
        </p:txBody>
      </p:sp>
      <p:sp>
        <p:nvSpPr>
          <p:cNvPr id="4" name="슬라이드 이미지 개체 틀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1" y="4776789"/>
            <a:ext cx="5438776" cy="3908425"/>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9429750"/>
            <a:ext cx="2945341" cy="496888"/>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744" y="9429750"/>
            <a:ext cx="2945341" cy="496888"/>
          </a:xfrm>
          <a:prstGeom prst="rect">
            <a:avLst/>
          </a:prstGeom>
        </p:spPr>
        <p:txBody>
          <a:bodyPr vert="horz" lIns="91440" tIns="45720" rIns="91440" bIns="45720" rtlCol="0" anchor="b"/>
          <a:lstStyle>
            <a:lvl1pPr algn="r">
              <a:defRPr sz="1200"/>
            </a:lvl1pPr>
          </a:lstStyle>
          <a:p>
            <a:fld id="{7550BE2A-9D6C-424B-ACE9-596A9C990B60}" type="slidenum">
              <a:rPr lang="ko-KR" altLang="en-US" smtClean="0"/>
              <a:t>‹#›</a:t>
            </a:fld>
            <a:endParaRPr lang="ko-KR" altLang="en-US"/>
          </a:p>
        </p:txBody>
      </p:sp>
    </p:spTree>
    <p:extLst>
      <p:ext uri="{BB962C8B-B14F-4D97-AF65-F5344CB8AC3E}">
        <p14:creationId xmlns:p14="http://schemas.microsoft.com/office/powerpoint/2010/main" val="3318160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F24E595E-43F4-4AFC-B95C-1220B471384E}" type="slidenum">
              <a:rPr lang="ko-KR" altLang="en-US" smtClean="0"/>
              <a:pPr/>
              <a:t>1</a:t>
            </a:fld>
            <a:endParaRPr lang="ko-KR" altLang="en-US"/>
          </a:p>
        </p:txBody>
      </p:sp>
    </p:spTree>
    <p:extLst>
      <p:ext uri="{BB962C8B-B14F-4D97-AF65-F5344CB8AC3E}">
        <p14:creationId xmlns:p14="http://schemas.microsoft.com/office/powerpoint/2010/main" val="326414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8" y="13298392"/>
            <a:ext cx="25737979" cy="9176087"/>
          </a:xfrm>
        </p:spPr>
        <p:txBody>
          <a:bodyPr/>
          <a:lstStyle/>
          <a:p>
            <a:r>
              <a:rPr lang="ko-KR" altLang="en-US"/>
              <a:t>마스터 제목 스타일 편집</a:t>
            </a:r>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102778438" y="7570770"/>
            <a:ext cx="31893854" cy="16127517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7086357" y="7570770"/>
            <a:ext cx="95187416" cy="16127517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8"/>
          </a:xfrm>
        </p:spPr>
        <p:txBody>
          <a:bodyPr anchor="t"/>
          <a:lstStyle>
            <a:lvl1pPr algn="l">
              <a:defRPr sz="18300" b="1" cap="all"/>
            </a:lvl1pPr>
          </a:lstStyle>
          <a:p>
            <a:r>
              <a:rPr lang="ko-KR" altLang="en-US"/>
              <a:t>마스터 제목 스타일 편집</a:t>
            </a:r>
          </a:p>
        </p:txBody>
      </p:sp>
      <p:sp>
        <p:nvSpPr>
          <p:cNvPr id="3" name="텍스트 개체 틀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7086357" y="44106657"/>
            <a:ext cx="63540637" cy="12473928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71131659" y="44106657"/>
            <a:ext cx="63540633" cy="12473928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513999" y="1714327"/>
            <a:ext cx="27251978" cy="7134755"/>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a:t>마스터 텍스트 스타일을 편집합니다</a:t>
            </a:r>
          </a:p>
        </p:txBody>
      </p:sp>
      <p:sp>
        <p:nvSpPr>
          <p:cNvPr id="4" name="내용 개체 틀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a:t>마스터 텍스트 스타일을 편집합니다</a:t>
            </a:r>
          </a:p>
        </p:txBody>
      </p:sp>
      <p:sp>
        <p:nvSpPr>
          <p:cNvPr id="6" name="내용 개체 틀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0" y="1704413"/>
            <a:ext cx="9961903" cy="7253667"/>
          </a:xfrm>
        </p:spPr>
        <p:txBody>
          <a:bodyPr anchor="b"/>
          <a:lstStyle>
            <a:lvl1pPr algn="l">
              <a:defRPr sz="9100" b="1"/>
            </a:lvl1pPr>
          </a:lstStyle>
          <a:p>
            <a:r>
              <a:rPr lang="ko-KR" altLang="en-US"/>
              <a:t>마스터 제목 스타일 편집</a:t>
            </a:r>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7"/>
            <a:ext cx="18167985" cy="3537652"/>
          </a:xfrm>
        </p:spPr>
        <p:txBody>
          <a:bodyPr anchor="b"/>
          <a:lstStyle>
            <a:lvl1pPr algn="l">
              <a:defRPr sz="9100" b="1"/>
            </a:lvl1pPr>
          </a:lstStyle>
          <a:p>
            <a:r>
              <a:rPr lang="ko-KR" altLang="en-US"/>
              <a:t>마스터 제목 스타일 편집</a:t>
            </a:r>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516BE61-9FBE-4556-9D85-EE37FC0CC750}" type="datetimeFigureOut">
              <a:rPr lang="ko-KR" altLang="en-US" smtClean="0"/>
              <a:pPr/>
              <a:t>2019-07-04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C052B97-ED3B-4CC5-8D8D-705095C8C56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3999" y="1714327"/>
            <a:ext cx="27251978" cy="7134755"/>
          </a:xfrm>
          <a:prstGeom prst="rect">
            <a:avLst/>
          </a:prstGeom>
        </p:spPr>
        <p:txBody>
          <a:bodyPr vert="horz" lIns="417643" tIns="208822" rIns="417643" bIns="208822" rtlCol="0" anchor="ctr">
            <a:normAutofit/>
          </a:bodyPr>
          <a:lstStyle/>
          <a:p>
            <a:r>
              <a:rPr lang="ko-KR" altLang="en-US"/>
              <a:t>마스터 제목 스타일 편집</a:t>
            </a:r>
          </a:p>
        </p:txBody>
      </p:sp>
      <p:sp>
        <p:nvSpPr>
          <p:cNvPr id="3" name="텍스트 개체 틀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513998" y="39677164"/>
            <a:ext cx="7065328" cy="2279157"/>
          </a:xfrm>
          <a:prstGeom prst="rect">
            <a:avLst/>
          </a:prstGeom>
        </p:spPr>
        <p:txBody>
          <a:bodyPr vert="horz" lIns="417643" tIns="208822" rIns="417643" bIns="208822" rtlCol="0" anchor="ctr"/>
          <a:lstStyle>
            <a:lvl1pPr algn="l">
              <a:defRPr sz="5500">
                <a:solidFill>
                  <a:schemeClr val="tx1">
                    <a:tint val="75000"/>
                  </a:schemeClr>
                </a:solidFill>
              </a:defRPr>
            </a:lvl1pPr>
          </a:lstStyle>
          <a:p>
            <a:fld id="{C516BE61-9FBE-4556-9D85-EE37FC0CC750}" type="datetimeFigureOut">
              <a:rPr lang="ko-KR" altLang="en-US" smtClean="0"/>
              <a:pPr/>
              <a:t>2019-07-04</a:t>
            </a:fld>
            <a:endParaRPr lang="ko-KR" altLang="en-US"/>
          </a:p>
        </p:txBody>
      </p:sp>
      <p:sp>
        <p:nvSpPr>
          <p:cNvPr id="5" name="바닥글 개체 틀 4"/>
          <p:cNvSpPr>
            <a:spLocks noGrp="1"/>
          </p:cNvSpPr>
          <p:nvPr>
            <p:ph type="ftr" sz="quarter" idx="3"/>
          </p:nvPr>
        </p:nvSpPr>
        <p:spPr>
          <a:xfrm>
            <a:off x="10345658" y="39677164"/>
            <a:ext cx="9588659" cy="2279157"/>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7"/>
          </a:xfrm>
          <a:prstGeom prst="rect">
            <a:avLst/>
          </a:prstGeom>
        </p:spPr>
        <p:txBody>
          <a:bodyPr vert="horz" lIns="417643" tIns="208822" rIns="417643" bIns="208822" rtlCol="0" anchor="ctr"/>
          <a:lstStyle>
            <a:lvl1pPr algn="r">
              <a:defRPr sz="5500">
                <a:solidFill>
                  <a:schemeClr val="tx1">
                    <a:tint val="75000"/>
                  </a:schemeClr>
                </a:solidFill>
              </a:defRPr>
            </a:lvl1pPr>
          </a:lstStyle>
          <a:p>
            <a:fld id="{8C052B97-ED3B-4CC5-8D8D-705095C8C56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A4D0114D-6F1E-49E1-A281-5A41E925BD9B}"/>
              </a:ext>
            </a:extLst>
          </p:cNvPr>
          <p:cNvSpPr/>
          <p:nvPr/>
        </p:nvSpPr>
        <p:spPr>
          <a:xfrm>
            <a:off x="355831" y="248714"/>
            <a:ext cx="29643260" cy="47857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0" y="774548"/>
            <a:ext cx="30279975" cy="2123658"/>
          </a:xfrm>
          <a:prstGeom prst="rect">
            <a:avLst/>
          </a:prstGeom>
          <a:noFill/>
        </p:spPr>
        <p:txBody>
          <a:bodyPr wrap="square" rtlCol="0">
            <a:spAutoFit/>
          </a:bodyPr>
          <a:lstStyle/>
          <a:p>
            <a:pPr algn="ctr"/>
            <a:r>
              <a:rPr lang="en-US" altLang="ko-KR" sz="6600" b="1" dirty="0">
                <a:solidFill>
                  <a:schemeClr val="tx2">
                    <a:lumMod val="50000"/>
                  </a:schemeClr>
                </a:solidFill>
                <a:latin typeface="+mj-lt"/>
              </a:rPr>
              <a:t>Modeling Churn using Logistic, SVM, Random Forest, DNN</a:t>
            </a:r>
          </a:p>
          <a:p>
            <a:pPr algn="ctr"/>
            <a:r>
              <a:rPr lang="en-US" altLang="ko-KR" sz="6600" b="1" dirty="0">
                <a:solidFill>
                  <a:schemeClr val="tx2">
                    <a:lumMod val="50000"/>
                  </a:schemeClr>
                </a:solidFill>
                <a:latin typeface="+mj-lt"/>
              </a:rPr>
              <a:t> And Forecasting, Visualizing with R Shiny</a:t>
            </a:r>
            <a:endParaRPr lang="ko-KR" altLang="en-US" sz="6600" b="1" dirty="0">
              <a:solidFill>
                <a:schemeClr val="tx2">
                  <a:lumMod val="50000"/>
                </a:schemeClr>
              </a:solidFill>
              <a:latin typeface="+mj-lt"/>
            </a:endParaRPr>
          </a:p>
        </p:txBody>
      </p:sp>
      <p:sp>
        <p:nvSpPr>
          <p:cNvPr id="6" name="TextBox 5"/>
          <p:cNvSpPr txBox="1"/>
          <p:nvPr/>
        </p:nvSpPr>
        <p:spPr>
          <a:xfrm>
            <a:off x="0" y="3042222"/>
            <a:ext cx="30279975" cy="1754326"/>
          </a:xfrm>
          <a:prstGeom prst="rect">
            <a:avLst/>
          </a:prstGeom>
          <a:noFill/>
        </p:spPr>
        <p:txBody>
          <a:bodyPr wrap="square" rtlCol="0">
            <a:spAutoFit/>
          </a:bodyPr>
          <a:lstStyle/>
          <a:p>
            <a:pPr algn="ctr">
              <a:lnSpc>
                <a:spcPct val="150000"/>
              </a:lnSpc>
            </a:pPr>
            <a:r>
              <a:rPr lang="en-US" altLang="ko-KR" sz="4000" b="1" dirty="0" err="1">
                <a:solidFill>
                  <a:srgbClr val="002060"/>
                </a:solidFill>
                <a:latin typeface="+mn-ea"/>
              </a:rPr>
              <a:t>Yeon-Jeong</a:t>
            </a:r>
            <a:r>
              <a:rPr lang="en-US" altLang="ko-KR" sz="4000" b="1" dirty="0">
                <a:solidFill>
                  <a:srgbClr val="002060"/>
                </a:solidFill>
                <a:latin typeface="+mn-ea"/>
              </a:rPr>
              <a:t> Kim, </a:t>
            </a:r>
            <a:r>
              <a:rPr lang="en-US" altLang="ko-KR" sz="4000" b="1" dirty="0" err="1">
                <a:solidFill>
                  <a:srgbClr val="002060"/>
                </a:solidFill>
              </a:rPr>
              <a:t>Myung</a:t>
            </a:r>
            <a:r>
              <a:rPr lang="en-US" altLang="ko-KR" sz="4000" b="1" dirty="0">
                <a:solidFill>
                  <a:srgbClr val="002060"/>
                </a:solidFill>
              </a:rPr>
              <a:t>-Ji </a:t>
            </a:r>
            <a:r>
              <a:rPr lang="en-US" altLang="ko-KR" sz="4000" b="1" dirty="0" err="1">
                <a:solidFill>
                  <a:srgbClr val="002060"/>
                </a:solidFill>
              </a:rPr>
              <a:t>Ko</a:t>
            </a:r>
            <a:r>
              <a:rPr lang="en-US" altLang="ko-KR" sz="4000" b="1" dirty="0">
                <a:solidFill>
                  <a:srgbClr val="002060"/>
                </a:solidFill>
              </a:rPr>
              <a:t>, </a:t>
            </a:r>
            <a:r>
              <a:rPr lang="en-US" altLang="ko-KR" sz="4000" b="1" dirty="0" err="1">
                <a:solidFill>
                  <a:srgbClr val="002060"/>
                </a:solidFill>
              </a:rPr>
              <a:t>Jeong</a:t>
            </a:r>
            <a:r>
              <a:rPr lang="en-US" altLang="ko-KR" sz="4000" b="1" dirty="0">
                <a:solidFill>
                  <a:srgbClr val="002060"/>
                </a:solidFill>
              </a:rPr>
              <a:t>-Min Park, </a:t>
            </a:r>
            <a:r>
              <a:rPr lang="en-US" altLang="ko-KR" sz="4000" b="1" dirty="0" err="1">
                <a:solidFill>
                  <a:srgbClr val="002060"/>
                </a:solidFill>
              </a:rPr>
              <a:t>Eun</a:t>
            </a:r>
            <a:r>
              <a:rPr lang="en-US" altLang="ko-KR" sz="4000" b="1" dirty="0">
                <a:solidFill>
                  <a:srgbClr val="002060"/>
                </a:solidFill>
              </a:rPr>
              <a:t>-Kyung Lee</a:t>
            </a:r>
            <a:endParaRPr lang="en-US" altLang="ko-KR" sz="4000" b="1" dirty="0">
              <a:solidFill>
                <a:srgbClr val="002060"/>
              </a:solidFill>
              <a:latin typeface="+mn-ea"/>
            </a:endParaRPr>
          </a:p>
          <a:p>
            <a:pPr algn="ctr">
              <a:lnSpc>
                <a:spcPct val="150000"/>
              </a:lnSpc>
            </a:pPr>
            <a:r>
              <a:rPr lang="en-US" altLang="ko-KR" sz="3200" b="1" dirty="0">
                <a:solidFill>
                  <a:srgbClr val="002060"/>
                </a:solidFill>
                <a:latin typeface="+mn-ea"/>
              </a:rPr>
              <a:t>Department of Statistics, </a:t>
            </a:r>
            <a:r>
              <a:rPr lang="en-US" altLang="ko-KR" sz="3200" b="1" dirty="0" err="1">
                <a:solidFill>
                  <a:srgbClr val="002060"/>
                </a:solidFill>
                <a:latin typeface="+mn-ea"/>
              </a:rPr>
              <a:t>Ewha</a:t>
            </a:r>
            <a:r>
              <a:rPr lang="en-US" altLang="ko-KR" sz="3200" b="1" dirty="0">
                <a:solidFill>
                  <a:srgbClr val="002060"/>
                </a:solidFill>
                <a:latin typeface="+mn-ea"/>
              </a:rPr>
              <a:t> </a:t>
            </a:r>
            <a:r>
              <a:rPr lang="en-US" altLang="ko-KR" sz="3200" b="1" dirty="0" err="1">
                <a:solidFill>
                  <a:srgbClr val="002060"/>
                </a:solidFill>
                <a:latin typeface="+mn-ea"/>
              </a:rPr>
              <a:t>Womans</a:t>
            </a:r>
            <a:r>
              <a:rPr lang="en-US" altLang="ko-KR" sz="3200" b="1" dirty="0">
                <a:solidFill>
                  <a:srgbClr val="002060"/>
                </a:solidFill>
                <a:latin typeface="+mn-ea"/>
              </a:rPr>
              <a:t> University, Seoul, Korea</a:t>
            </a:r>
          </a:p>
        </p:txBody>
      </p:sp>
      <p:cxnSp>
        <p:nvCxnSpPr>
          <p:cNvPr id="13" name="직선 연결선 12"/>
          <p:cNvCxnSpPr/>
          <p:nvPr/>
        </p:nvCxnSpPr>
        <p:spPr>
          <a:xfrm rot="5400000" flipH="1" flipV="1">
            <a:off x="-3467522" y="24201018"/>
            <a:ext cx="37192062" cy="22961"/>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5568615" y="6786638"/>
            <a:ext cx="13600112" cy="707886"/>
          </a:xfrm>
          <a:prstGeom prst="rect">
            <a:avLst/>
          </a:prstGeom>
          <a:solidFill>
            <a:schemeClr val="bg1"/>
          </a:solidFill>
        </p:spPr>
        <p:txBody>
          <a:bodyPr wrap="square" rtlCol="0">
            <a:spAutoFit/>
          </a:bodyPr>
          <a:lstStyle/>
          <a:p>
            <a:r>
              <a:rPr lang="en-US" altLang="ko-KR" sz="4000" b="1" dirty="0">
                <a:solidFill>
                  <a:schemeClr val="accent1">
                    <a:lumMod val="50000"/>
                  </a:schemeClr>
                </a:solidFill>
                <a:latin typeface="+mn-ea"/>
                <a:cs typeface="Arial" pitchFamily="34" charset="0"/>
              </a:rPr>
              <a:t>1. Variable Importance Plot</a:t>
            </a:r>
            <a:endParaRPr lang="ko-KR" altLang="en-US" sz="4000" b="1" dirty="0">
              <a:solidFill>
                <a:schemeClr val="accent1">
                  <a:lumMod val="50000"/>
                </a:schemeClr>
              </a:solidFill>
              <a:latin typeface="+mn-ea"/>
              <a:cs typeface="Arial" pitchFamily="34" charset="0"/>
            </a:endParaRPr>
          </a:p>
        </p:txBody>
      </p:sp>
      <p:sp>
        <p:nvSpPr>
          <p:cNvPr id="124" name="TextBox 123"/>
          <p:cNvSpPr txBox="1"/>
          <p:nvPr/>
        </p:nvSpPr>
        <p:spPr>
          <a:xfrm>
            <a:off x="522363" y="5545026"/>
            <a:ext cx="14185576" cy="923330"/>
          </a:xfrm>
          <a:prstGeom prst="rect">
            <a:avLst/>
          </a:prstGeom>
          <a:solidFill>
            <a:schemeClr val="accent1"/>
          </a:solidFill>
        </p:spPr>
        <p:txBody>
          <a:bodyPr wrap="square" rtlCol="0">
            <a:spAutoFit/>
          </a:bodyPr>
          <a:lstStyle/>
          <a:p>
            <a:pPr algn="ctr"/>
            <a:r>
              <a:rPr lang="en-US" altLang="ko-KR" sz="5400" b="1" dirty="0">
                <a:solidFill>
                  <a:schemeClr val="bg1"/>
                </a:solidFill>
                <a:latin typeface="+mn-ea"/>
                <a:cs typeface="Arial" pitchFamily="34" charset="0"/>
              </a:rPr>
              <a:t>Churn dataset</a:t>
            </a:r>
            <a:endParaRPr lang="ko-KR" altLang="en-US" sz="5400" b="1" dirty="0">
              <a:solidFill>
                <a:schemeClr val="bg1"/>
              </a:solidFill>
              <a:latin typeface="+mn-ea"/>
              <a:cs typeface="Arial" pitchFamily="34" charset="0"/>
            </a:endParaRPr>
          </a:p>
        </p:txBody>
      </p:sp>
      <p:sp>
        <p:nvSpPr>
          <p:cNvPr id="125" name="TextBox 124"/>
          <p:cNvSpPr txBox="1"/>
          <p:nvPr/>
        </p:nvSpPr>
        <p:spPr>
          <a:xfrm>
            <a:off x="524455" y="6563040"/>
            <a:ext cx="14183484" cy="4031873"/>
          </a:xfrm>
          <a:prstGeom prst="rect">
            <a:avLst/>
          </a:prstGeom>
          <a:solidFill>
            <a:schemeClr val="bg1"/>
          </a:solidFill>
        </p:spPr>
        <p:txBody>
          <a:bodyPr wrap="square" rtlCol="0">
            <a:spAutoFit/>
          </a:bodyPr>
          <a:lstStyle/>
          <a:p>
            <a:pPr algn="just"/>
            <a:r>
              <a:rPr lang="en-US" altLang="ko-KR" sz="3200" b="1" dirty="0">
                <a:solidFill>
                  <a:srgbClr val="254061"/>
                </a:solidFill>
              </a:rPr>
              <a:t> Customer churn occurs when a customer does not like the service of an existing institution or feels that the service of another institution is better. From the agency's perspective, it is more economical to retain existing customers than to attract other customers, so forecasting customer churn is more important than ever. In this study, we obtained</a:t>
            </a:r>
            <a:r>
              <a:rPr lang="ko-KR" altLang="en-US" sz="3200" b="1" dirty="0">
                <a:solidFill>
                  <a:srgbClr val="254061"/>
                </a:solidFill>
              </a:rPr>
              <a:t> </a:t>
            </a:r>
            <a:r>
              <a:rPr lang="en-US" altLang="ko-KR" sz="3200" b="1" dirty="0">
                <a:solidFill>
                  <a:srgbClr val="254061"/>
                </a:solidFill>
              </a:rPr>
              <a:t>data from Kaggle and conducted visualization to identify the characteristics of variables of mobile carrier termination data. Also, we made some statistical models using R.</a:t>
            </a:r>
            <a:endParaRPr lang="en-US" altLang="ko-KR" sz="3200" b="1" dirty="0">
              <a:solidFill>
                <a:srgbClr val="254061"/>
              </a:solidFill>
              <a:latin typeface="+mn-ea"/>
              <a:cs typeface="Arial" pitchFamily="34" charset="0"/>
            </a:endParaRPr>
          </a:p>
        </p:txBody>
      </p:sp>
      <p:sp>
        <p:nvSpPr>
          <p:cNvPr id="127" name="TextBox 126"/>
          <p:cNvSpPr txBox="1"/>
          <p:nvPr/>
        </p:nvSpPr>
        <p:spPr>
          <a:xfrm>
            <a:off x="528210" y="10674953"/>
            <a:ext cx="14185576" cy="923330"/>
          </a:xfrm>
          <a:prstGeom prst="rect">
            <a:avLst/>
          </a:prstGeom>
          <a:solidFill>
            <a:schemeClr val="accent1"/>
          </a:solidFill>
        </p:spPr>
        <p:txBody>
          <a:bodyPr wrap="square" rtlCol="0">
            <a:spAutoFit/>
          </a:bodyPr>
          <a:lstStyle/>
          <a:p>
            <a:pPr algn="ctr"/>
            <a:r>
              <a:rPr lang="en-US" altLang="ko-KR" sz="5400" b="1" dirty="0">
                <a:solidFill>
                  <a:schemeClr val="bg1"/>
                </a:solidFill>
                <a:latin typeface="+mn-ea"/>
                <a:cs typeface="Arial" pitchFamily="34" charset="0"/>
              </a:rPr>
              <a:t>Explore some variables</a:t>
            </a:r>
            <a:endParaRPr lang="ko-KR" altLang="en-US" sz="5400" b="1" dirty="0">
              <a:solidFill>
                <a:schemeClr val="bg1"/>
              </a:solidFill>
              <a:latin typeface="+mn-ea"/>
              <a:cs typeface="Arial" pitchFamily="34" charset="0"/>
            </a:endParaRPr>
          </a:p>
        </p:txBody>
      </p:sp>
      <p:sp>
        <p:nvSpPr>
          <p:cNvPr id="128" name="TextBox 127"/>
          <p:cNvSpPr txBox="1"/>
          <p:nvPr/>
        </p:nvSpPr>
        <p:spPr>
          <a:xfrm>
            <a:off x="800821" y="11987790"/>
            <a:ext cx="14183484" cy="584775"/>
          </a:xfrm>
          <a:prstGeom prst="rect">
            <a:avLst/>
          </a:prstGeom>
          <a:solidFill>
            <a:schemeClr val="bg1"/>
          </a:solidFill>
          <a:ln>
            <a:noFill/>
          </a:ln>
        </p:spPr>
        <p:txBody>
          <a:bodyPr wrap="square" rtlCol="0">
            <a:spAutoFit/>
          </a:bodyPr>
          <a:lstStyle/>
          <a:p>
            <a:pPr algn="just">
              <a:buFont typeface="Arial" pitchFamily="34" charset="0"/>
              <a:buChar char="•"/>
            </a:pPr>
            <a:endParaRPr lang="en-US" altLang="ko-KR" sz="3200" b="1" dirty="0">
              <a:solidFill>
                <a:schemeClr val="accent5">
                  <a:lumMod val="50000"/>
                </a:schemeClr>
              </a:solidFill>
              <a:latin typeface="+mn-ea"/>
              <a:cs typeface="Arial" pitchFamily="34" charset="0"/>
            </a:endParaRPr>
          </a:p>
        </p:txBody>
      </p:sp>
      <p:sp>
        <p:nvSpPr>
          <p:cNvPr id="139" name="TextBox 138"/>
          <p:cNvSpPr txBox="1"/>
          <p:nvPr/>
        </p:nvSpPr>
        <p:spPr>
          <a:xfrm>
            <a:off x="666379" y="20030295"/>
            <a:ext cx="14183484" cy="6463308"/>
          </a:xfrm>
          <a:prstGeom prst="rect">
            <a:avLst/>
          </a:prstGeom>
          <a:solidFill>
            <a:schemeClr val="bg1"/>
          </a:solidFill>
        </p:spPr>
        <p:txBody>
          <a:bodyPr wrap="square" rtlCol="0">
            <a:spAutoFit/>
          </a:bodyPr>
          <a:lstStyle/>
          <a:p>
            <a:pPr marL="514350" indent="-514350" algn="just"/>
            <a:r>
              <a:rPr lang="en-US" altLang="ko-KR" sz="3200" b="1" dirty="0">
                <a:solidFill>
                  <a:srgbClr val="254061"/>
                </a:solidFill>
                <a:latin typeface="+mn-ea"/>
                <a:cs typeface="Arial" pitchFamily="34" charset="0"/>
              </a:rPr>
              <a:t>1. Logistic Regression</a:t>
            </a:r>
          </a:p>
          <a:p>
            <a:pPr marL="514350" indent="-514350" algn="just"/>
            <a:r>
              <a:rPr lang="en-US" altLang="ko-KR" sz="3200" b="1" dirty="0">
                <a:solidFill>
                  <a:srgbClr val="254061"/>
                </a:solidFill>
                <a:latin typeface="+mn-ea"/>
                <a:cs typeface="Arial" pitchFamily="34" charset="0"/>
              </a:rPr>
              <a:t>  - A technique to predict the probability of an event by regressing the log odds ratio on independent variables </a:t>
            </a:r>
          </a:p>
          <a:p>
            <a:pPr marL="514350" indent="-514350" algn="just"/>
            <a:endParaRPr lang="en-US" altLang="ko-KR" sz="1000" b="1" dirty="0">
              <a:solidFill>
                <a:srgbClr val="254061"/>
              </a:solidFill>
              <a:latin typeface="+mn-ea"/>
              <a:cs typeface="Arial" pitchFamily="34" charset="0"/>
            </a:endParaRPr>
          </a:p>
          <a:p>
            <a:pPr marL="514350" indent="-514350" algn="just"/>
            <a:r>
              <a:rPr lang="en-US" altLang="ko-KR" sz="3200" b="1" dirty="0">
                <a:solidFill>
                  <a:srgbClr val="254061"/>
                </a:solidFill>
                <a:latin typeface="+mn-ea"/>
                <a:cs typeface="Arial" pitchFamily="34" charset="0"/>
              </a:rPr>
              <a:t>2. SVM (Support Vector Machine)</a:t>
            </a:r>
          </a:p>
          <a:p>
            <a:pPr marL="514350" indent="-514350" algn="just"/>
            <a:r>
              <a:rPr lang="en-US" altLang="ko-KR" sz="3200" b="1" dirty="0">
                <a:solidFill>
                  <a:srgbClr val="254061"/>
                </a:solidFill>
                <a:latin typeface="+mn-ea"/>
                <a:cs typeface="Arial" pitchFamily="34" charset="0"/>
              </a:rPr>
              <a:t>  - Machine learning technique for (non)linear Classification</a:t>
            </a:r>
          </a:p>
          <a:p>
            <a:pPr marL="514350" indent="-514350" algn="just"/>
            <a:r>
              <a:rPr lang="en-US" altLang="ko-KR" sz="3200" b="1" dirty="0">
                <a:solidFill>
                  <a:srgbClr val="254061"/>
                </a:solidFill>
                <a:latin typeface="+mn-ea"/>
                <a:cs typeface="Arial" pitchFamily="34" charset="0"/>
              </a:rPr>
              <a:t>3. </a:t>
            </a:r>
            <a:r>
              <a:rPr lang="en-US" altLang="ko-KR" sz="3200" b="1" dirty="0" err="1">
                <a:solidFill>
                  <a:srgbClr val="254061"/>
                </a:solidFill>
                <a:latin typeface="+mn-ea"/>
                <a:cs typeface="Arial" pitchFamily="34" charset="0"/>
              </a:rPr>
              <a:t>PPtree</a:t>
            </a:r>
            <a:endParaRPr lang="en-US" altLang="ko-KR" sz="3200" b="1" dirty="0">
              <a:solidFill>
                <a:srgbClr val="254061"/>
              </a:solidFill>
              <a:latin typeface="+mn-ea"/>
              <a:cs typeface="Arial" pitchFamily="34" charset="0"/>
            </a:endParaRPr>
          </a:p>
          <a:p>
            <a:pPr marL="514350" indent="-514350" algn="just"/>
            <a:r>
              <a:rPr lang="en-US" altLang="ko-KR" sz="3200" b="1" dirty="0">
                <a:solidFill>
                  <a:srgbClr val="254061"/>
                </a:solidFill>
                <a:latin typeface="+mn-ea"/>
                <a:cs typeface="Arial" pitchFamily="34" charset="0"/>
              </a:rPr>
              <a:t>  - Classification tree using projection pursuit to find good low-dimensional projections revealing separations between classes</a:t>
            </a:r>
          </a:p>
          <a:p>
            <a:pPr marL="514350" indent="-514350" algn="just"/>
            <a:endParaRPr lang="en-US" altLang="ko-KR" sz="1000" b="1" dirty="0">
              <a:solidFill>
                <a:srgbClr val="254061"/>
              </a:solidFill>
              <a:latin typeface="+mn-ea"/>
              <a:cs typeface="Arial" pitchFamily="34" charset="0"/>
            </a:endParaRPr>
          </a:p>
          <a:p>
            <a:pPr marL="514350" indent="-514350" algn="just"/>
            <a:r>
              <a:rPr lang="en-US" altLang="ko-KR" sz="3200" b="1" dirty="0">
                <a:solidFill>
                  <a:srgbClr val="254061"/>
                </a:solidFill>
                <a:latin typeface="+mn-ea"/>
                <a:cs typeface="Arial" pitchFamily="34" charset="0"/>
              </a:rPr>
              <a:t>4. </a:t>
            </a:r>
            <a:r>
              <a:rPr lang="en-US" altLang="ko-KR" sz="3200" b="1" dirty="0" err="1">
                <a:solidFill>
                  <a:srgbClr val="254061"/>
                </a:solidFill>
                <a:latin typeface="+mn-ea"/>
                <a:cs typeface="Arial" pitchFamily="34" charset="0"/>
              </a:rPr>
              <a:t>RandomForest</a:t>
            </a:r>
            <a:endParaRPr lang="en-US" altLang="ko-KR" sz="3200" b="1" dirty="0">
              <a:solidFill>
                <a:srgbClr val="254061"/>
              </a:solidFill>
              <a:latin typeface="+mn-ea"/>
              <a:cs typeface="Arial" pitchFamily="34" charset="0"/>
            </a:endParaRPr>
          </a:p>
          <a:p>
            <a:pPr marL="514350" indent="-514350" algn="just"/>
            <a:r>
              <a:rPr lang="en-US" altLang="ko-KR" sz="3200" b="1" dirty="0">
                <a:solidFill>
                  <a:srgbClr val="254061"/>
                </a:solidFill>
                <a:latin typeface="+mn-ea"/>
                <a:cs typeface="Arial" pitchFamily="34" charset="0"/>
              </a:rPr>
              <a:t>  - Bootstrap aggregating by constructing a multitude of decision trees</a:t>
            </a:r>
          </a:p>
          <a:p>
            <a:pPr marL="514350" indent="-514350" algn="just"/>
            <a:endParaRPr lang="en-US" altLang="ko-KR" sz="1000" b="1" dirty="0">
              <a:solidFill>
                <a:srgbClr val="254061"/>
              </a:solidFill>
              <a:latin typeface="+mn-ea"/>
              <a:cs typeface="Arial" pitchFamily="34" charset="0"/>
            </a:endParaRPr>
          </a:p>
          <a:p>
            <a:pPr marL="514350" indent="-514350" algn="just"/>
            <a:r>
              <a:rPr lang="en-US" altLang="ko-KR" sz="3200" b="1" dirty="0">
                <a:solidFill>
                  <a:srgbClr val="254061"/>
                </a:solidFill>
                <a:latin typeface="+mn-ea"/>
                <a:cs typeface="Arial" pitchFamily="34" charset="0"/>
              </a:rPr>
              <a:t>5. DNN (Deep Neural Network)</a:t>
            </a:r>
          </a:p>
          <a:p>
            <a:pPr marL="514350" indent="-514350" algn="just"/>
            <a:r>
              <a:rPr lang="en-US" altLang="ko-KR" sz="3200" b="1" dirty="0">
                <a:solidFill>
                  <a:srgbClr val="254061"/>
                </a:solidFill>
                <a:latin typeface="+mn-ea"/>
                <a:cs typeface="Arial" pitchFamily="34" charset="0"/>
              </a:rPr>
              <a:t>  - Neural network with more than two hidden layers</a:t>
            </a:r>
          </a:p>
        </p:txBody>
      </p:sp>
      <p:pic>
        <p:nvPicPr>
          <p:cNvPr id="19" name="그림 18">
            <a:extLst>
              <a:ext uri="{FF2B5EF4-FFF2-40B4-BE49-F238E27FC236}">
                <a16:creationId xmlns:a16="http://schemas.microsoft.com/office/drawing/2014/main" id="{8B966082-C1DE-4C72-AF4E-4235605CD3B1}"/>
              </a:ext>
            </a:extLst>
          </p:cNvPr>
          <p:cNvPicPr>
            <a:picLocks noChangeAspect="1"/>
          </p:cNvPicPr>
          <p:nvPr/>
        </p:nvPicPr>
        <p:blipFill rotWithShape="1">
          <a:blip r:embed="rId3"/>
          <a:srcRect l="263151" t="278747" r="-250068" b="-278747"/>
          <a:stretch/>
        </p:blipFill>
        <p:spPr>
          <a:xfrm>
            <a:off x="13434924" y="20343757"/>
            <a:ext cx="2963977" cy="2121009"/>
          </a:xfrm>
          <a:prstGeom prst="rect">
            <a:avLst/>
          </a:prstGeom>
        </p:spPr>
      </p:pic>
      <p:sp>
        <p:nvSpPr>
          <p:cNvPr id="133" name="TextBox 132">
            <a:extLst>
              <a:ext uri="{FF2B5EF4-FFF2-40B4-BE49-F238E27FC236}">
                <a16:creationId xmlns:a16="http://schemas.microsoft.com/office/drawing/2014/main" id="{B331546A-A7A4-4964-A50D-0D8008BE3666}"/>
              </a:ext>
            </a:extLst>
          </p:cNvPr>
          <p:cNvSpPr txBox="1"/>
          <p:nvPr/>
        </p:nvSpPr>
        <p:spPr>
          <a:xfrm>
            <a:off x="672226" y="26673040"/>
            <a:ext cx="13681520" cy="707886"/>
          </a:xfrm>
          <a:prstGeom prst="rect">
            <a:avLst/>
          </a:prstGeom>
          <a:noFill/>
        </p:spPr>
        <p:txBody>
          <a:bodyPr wrap="square" rtlCol="0">
            <a:spAutoFit/>
          </a:bodyPr>
          <a:lstStyle/>
          <a:p>
            <a:r>
              <a:rPr lang="en-US" altLang="ko-KR" sz="4000" b="1" dirty="0">
                <a:solidFill>
                  <a:srgbClr val="254061"/>
                </a:solidFill>
                <a:latin typeface="+mn-ea"/>
                <a:cs typeface="Arial" pitchFamily="34" charset="0"/>
              </a:rPr>
              <a:t>What is DNN?</a:t>
            </a:r>
            <a:endParaRPr lang="ko-KR" altLang="en-US" sz="4000" b="1" dirty="0">
              <a:solidFill>
                <a:srgbClr val="254061"/>
              </a:solidFill>
              <a:latin typeface="+mn-ea"/>
              <a:cs typeface="Arial" pitchFamily="34" charset="0"/>
            </a:endParaRPr>
          </a:p>
        </p:txBody>
      </p:sp>
      <p:graphicFrame>
        <p:nvGraphicFramePr>
          <p:cNvPr id="194" name="표 193">
            <a:extLst>
              <a:ext uri="{FF2B5EF4-FFF2-40B4-BE49-F238E27FC236}">
                <a16:creationId xmlns:a16="http://schemas.microsoft.com/office/drawing/2014/main" id="{CADF9ED1-2111-4A43-923A-0ED7CC353D23}"/>
              </a:ext>
            </a:extLst>
          </p:cNvPr>
          <p:cNvGraphicFramePr>
            <a:graphicFrameLocks noGrp="1"/>
          </p:cNvGraphicFramePr>
          <p:nvPr/>
        </p:nvGraphicFramePr>
        <p:xfrm>
          <a:off x="882403" y="32274414"/>
          <a:ext cx="13731823" cy="579120"/>
        </p:xfrm>
        <a:graphic>
          <a:graphicData uri="http://schemas.openxmlformats.org/drawingml/2006/table">
            <a:tbl>
              <a:tblPr firstRow="1" bandRow="1">
                <a:tableStyleId>{5940675A-B579-460E-94D1-54222C63F5DA}</a:tableStyleId>
              </a:tblPr>
              <a:tblGrid>
                <a:gridCol w="2060385">
                  <a:extLst>
                    <a:ext uri="{9D8B030D-6E8A-4147-A177-3AD203B41FA5}">
                      <a16:colId xmlns:a16="http://schemas.microsoft.com/office/drawing/2014/main" val="655539725"/>
                    </a:ext>
                  </a:extLst>
                </a:gridCol>
                <a:gridCol w="1501799">
                  <a:extLst>
                    <a:ext uri="{9D8B030D-6E8A-4147-A177-3AD203B41FA5}">
                      <a16:colId xmlns:a16="http://schemas.microsoft.com/office/drawing/2014/main" val="1879339172"/>
                    </a:ext>
                  </a:extLst>
                </a:gridCol>
                <a:gridCol w="3775480">
                  <a:extLst>
                    <a:ext uri="{9D8B030D-6E8A-4147-A177-3AD203B41FA5}">
                      <a16:colId xmlns:a16="http://schemas.microsoft.com/office/drawing/2014/main" val="871840300"/>
                    </a:ext>
                  </a:extLst>
                </a:gridCol>
                <a:gridCol w="2239400">
                  <a:extLst>
                    <a:ext uri="{9D8B030D-6E8A-4147-A177-3AD203B41FA5}">
                      <a16:colId xmlns:a16="http://schemas.microsoft.com/office/drawing/2014/main" val="2941735771"/>
                    </a:ext>
                  </a:extLst>
                </a:gridCol>
                <a:gridCol w="2376264">
                  <a:extLst>
                    <a:ext uri="{9D8B030D-6E8A-4147-A177-3AD203B41FA5}">
                      <a16:colId xmlns:a16="http://schemas.microsoft.com/office/drawing/2014/main" val="3457785906"/>
                    </a:ext>
                  </a:extLst>
                </a:gridCol>
                <a:gridCol w="1778495">
                  <a:extLst>
                    <a:ext uri="{9D8B030D-6E8A-4147-A177-3AD203B41FA5}">
                      <a16:colId xmlns:a16="http://schemas.microsoft.com/office/drawing/2014/main" val="2277256443"/>
                    </a:ext>
                  </a:extLst>
                </a:gridCol>
              </a:tblGrid>
              <a:tr h="154816">
                <a:tc>
                  <a:txBody>
                    <a:bodyPr/>
                    <a:lstStyle/>
                    <a:p>
                      <a:pPr latinLnBrk="1"/>
                      <a:r>
                        <a:rPr lang="en-US" altLang="ko-KR" sz="3200" b="1" dirty="0">
                          <a:solidFill>
                            <a:srgbClr val="254061"/>
                          </a:solidFill>
                        </a:rPr>
                        <a:t>Dropout :</a:t>
                      </a:r>
                      <a:endParaRPr lang="ko-KR" altLang="en-US" sz="3200" b="1" dirty="0">
                        <a:solidFill>
                          <a:srgbClr val="25406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3200" b="1" dirty="0">
                          <a:solidFill>
                            <a:srgbClr val="0070C0"/>
                          </a:solidFill>
                        </a:rPr>
                        <a:t>0.1</a:t>
                      </a:r>
                      <a:endParaRPr lang="ko-KR" altLang="en-US" sz="3200"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3200" b="1" dirty="0" err="1">
                          <a:solidFill>
                            <a:srgbClr val="254061"/>
                          </a:solidFill>
                        </a:rPr>
                        <a:t>Kernel_initializer</a:t>
                      </a:r>
                      <a:r>
                        <a:rPr lang="en-US" altLang="ko-KR" sz="3200" b="1" dirty="0">
                          <a:solidFill>
                            <a:srgbClr val="254061"/>
                          </a:solidFill>
                        </a:rPr>
                        <a:t> :</a:t>
                      </a:r>
                      <a:endParaRPr lang="ko-KR" altLang="en-US" sz="3200" b="1" dirty="0">
                        <a:solidFill>
                          <a:srgbClr val="25406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3200" b="1" dirty="0">
                          <a:solidFill>
                            <a:srgbClr val="0070C0"/>
                          </a:solidFill>
                        </a:rPr>
                        <a:t>Uniform</a:t>
                      </a:r>
                      <a:endParaRPr lang="ko-KR" altLang="en-US" sz="3200"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3200" b="1" dirty="0">
                          <a:solidFill>
                            <a:srgbClr val="254061"/>
                          </a:solidFill>
                        </a:rPr>
                        <a:t>Optimizer :</a:t>
                      </a:r>
                      <a:endParaRPr lang="ko-KR" altLang="en-US" sz="3200" b="1" dirty="0">
                        <a:solidFill>
                          <a:srgbClr val="25406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3200" b="1" dirty="0">
                          <a:solidFill>
                            <a:srgbClr val="0070C0"/>
                          </a:solidFill>
                        </a:rPr>
                        <a:t>Adam</a:t>
                      </a:r>
                      <a:endParaRPr lang="ko-KR" altLang="en-US" sz="3200" b="1"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9201644"/>
                  </a:ext>
                </a:extLst>
              </a:tr>
            </a:tbl>
          </a:graphicData>
        </a:graphic>
      </p:graphicFrame>
      <p:sp>
        <p:nvSpPr>
          <p:cNvPr id="233" name="TextBox 232">
            <a:extLst>
              <a:ext uri="{FF2B5EF4-FFF2-40B4-BE49-F238E27FC236}">
                <a16:creationId xmlns:a16="http://schemas.microsoft.com/office/drawing/2014/main" id="{5B2C9945-A695-41A5-9833-5940BFEF07DA}"/>
              </a:ext>
            </a:extLst>
          </p:cNvPr>
          <p:cNvSpPr txBox="1"/>
          <p:nvPr/>
        </p:nvSpPr>
        <p:spPr>
          <a:xfrm>
            <a:off x="666379" y="36682152"/>
            <a:ext cx="8474786" cy="707886"/>
          </a:xfrm>
          <a:prstGeom prst="rect">
            <a:avLst/>
          </a:prstGeom>
          <a:noFill/>
        </p:spPr>
        <p:txBody>
          <a:bodyPr wrap="square" rtlCol="0">
            <a:spAutoFit/>
          </a:bodyPr>
          <a:lstStyle/>
          <a:p>
            <a:r>
              <a:rPr lang="en-US" altLang="ko-KR" sz="4000" b="1" dirty="0">
                <a:solidFill>
                  <a:srgbClr val="254061"/>
                </a:solidFill>
                <a:latin typeface="+mn-ea"/>
                <a:cs typeface="Arial" pitchFamily="34" charset="0"/>
              </a:rPr>
              <a:t>Model Comparison</a:t>
            </a:r>
            <a:endParaRPr lang="ko-KR" altLang="en-US" sz="4000" b="1" dirty="0">
              <a:solidFill>
                <a:srgbClr val="254061"/>
              </a:solidFill>
              <a:latin typeface="+mn-ea"/>
              <a:cs typeface="Arial" pitchFamily="34" charset="0"/>
            </a:endParaRPr>
          </a:p>
        </p:txBody>
      </p:sp>
      <p:graphicFrame>
        <p:nvGraphicFramePr>
          <p:cNvPr id="15377" name="표 15376">
            <a:extLst>
              <a:ext uri="{FF2B5EF4-FFF2-40B4-BE49-F238E27FC236}">
                <a16:creationId xmlns:a16="http://schemas.microsoft.com/office/drawing/2014/main" id="{E6525DC0-8E1F-4FE0-A9C0-2820A9C777A8}"/>
              </a:ext>
            </a:extLst>
          </p:cNvPr>
          <p:cNvGraphicFramePr>
            <a:graphicFrameLocks noGrp="1"/>
          </p:cNvGraphicFramePr>
          <p:nvPr/>
        </p:nvGraphicFramePr>
        <p:xfrm>
          <a:off x="1325720" y="37635786"/>
          <a:ext cx="12590131" cy="4376274"/>
        </p:xfrm>
        <a:graphic>
          <a:graphicData uri="http://schemas.openxmlformats.org/drawingml/2006/table">
            <a:tbl>
              <a:tblPr firstRow="1" bandRow="1">
                <a:tableStyleId>{5940675A-B579-460E-94D1-54222C63F5DA}</a:tableStyleId>
              </a:tblPr>
              <a:tblGrid>
                <a:gridCol w="3288715">
                  <a:extLst>
                    <a:ext uri="{9D8B030D-6E8A-4147-A177-3AD203B41FA5}">
                      <a16:colId xmlns:a16="http://schemas.microsoft.com/office/drawing/2014/main" val="1699538088"/>
                    </a:ext>
                  </a:extLst>
                </a:gridCol>
                <a:gridCol w="2325354">
                  <a:extLst>
                    <a:ext uri="{9D8B030D-6E8A-4147-A177-3AD203B41FA5}">
                      <a16:colId xmlns:a16="http://schemas.microsoft.com/office/drawing/2014/main" val="2392048119"/>
                    </a:ext>
                  </a:extLst>
                </a:gridCol>
                <a:gridCol w="2325354">
                  <a:extLst>
                    <a:ext uri="{9D8B030D-6E8A-4147-A177-3AD203B41FA5}">
                      <a16:colId xmlns:a16="http://schemas.microsoft.com/office/drawing/2014/main" val="2355913665"/>
                    </a:ext>
                  </a:extLst>
                </a:gridCol>
                <a:gridCol w="2325354">
                  <a:extLst>
                    <a:ext uri="{9D8B030D-6E8A-4147-A177-3AD203B41FA5}">
                      <a16:colId xmlns:a16="http://schemas.microsoft.com/office/drawing/2014/main" val="612154945"/>
                    </a:ext>
                  </a:extLst>
                </a:gridCol>
                <a:gridCol w="2325354">
                  <a:extLst>
                    <a:ext uri="{9D8B030D-6E8A-4147-A177-3AD203B41FA5}">
                      <a16:colId xmlns:a16="http://schemas.microsoft.com/office/drawing/2014/main" val="980035266"/>
                    </a:ext>
                  </a:extLst>
                </a:gridCol>
              </a:tblGrid>
              <a:tr h="729379">
                <a:tc>
                  <a:txBody>
                    <a:bodyPr/>
                    <a:lstStyle/>
                    <a:p>
                      <a:pPr algn="ctr" latinLnBrk="1"/>
                      <a:endParaRPr lang="ko-KR" altLang="en-US" sz="3200" b="1" i="0" dirty="0">
                        <a:solidFill>
                          <a:srgbClr val="254061"/>
                        </a:solidFill>
                      </a:endParaRPr>
                    </a:p>
                  </a:txBody>
                  <a:tcPr anchor="ctr"/>
                </a:tc>
                <a:tc>
                  <a:txBody>
                    <a:bodyPr/>
                    <a:lstStyle/>
                    <a:p>
                      <a:pPr algn="ctr" latinLnBrk="1"/>
                      <a:r>
                        <a:rPr lang="en-US" altLang="ko-KR" sz="3200" b="1" dirty="0">
                          <a:solidFill>
                            <a:srgbClr val="254061"/>
                          </a:solidFill>
                        </a:rPr>
                        <a:t>accuracy</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recall</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precision</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F1-score</a:t>
                      </a:r>
                      <a:endParaRPr lang="ko-KR" altLang="en-US" sz="3200" b="1" dirty="0">
                        <a:solidFill>
                          <a:srgbClr val="254061"/>
                        </a:solidFill>
                      </a:endParaRPr>
                    </a:p>
                  </a:txBody>
                  <a:tcPr anchor="ctr"/>
                </a:tc>
                <a:extLst>
                  <a:ext uri="{0D108BD9-81ED-4DB2-BD59-A6C34878D82A}">
                    <a16:rowId xmlns:a16="http://schemas.microsoft.com/office/drawing/2014/main" val="1176580659"/>
                  </a:ext>
                </a:extLst>
              </a:tr>
              <a:tr h="729379">
                <a:tc>
                  <a:txBody>
                    <a:bodyPr/>
                    <a:lstStyle/>
                    <a:p>
                      <a:pPr algn="ctr" latinLnBrk="1"/>
                      <a:r>
                        <a:rPr lang="en-US" altLang="ko-KR" sz="3200" b="1" i="0" dirty="0">
                          <a:solidFill>
                            <a:srgbClr val="254061"/>
                          </a:solidFill>
                        </a:rPr>
                        <a:t>Logistic</a:t>
                      </a:r>
                      <a:endParaRPr lang="ko-KR" altLang="en-US" sz="3200" b="1" i="0" dirty="0">
                        <a:solidFill>
                          <a:srgbClr val="254061"/>
                        </a:solidFill>
                      </a:endParaRPr>
                    </a:p>
                  </a:txBody>
                  <a:tcPr anchor="ctr"/>
                </a:tc>
                <a:tc>
                  <a:txBody>
                    <a:bodyPr/>
                    <a:lstStyle/>
                    <a:p>
                      <a:pPr algn="ctr" latinLnBrk="1"/>
                      <a:r>
                        <a:rPr lang="en-US" altLang="ko-KR" sz="3200" b="1" dirty="0">
                          <a:solidFill>
                            <a:srgbClr val="254061"/>
                          </a:solidFill>
                        </a:rPr>
                        <a:t>0.790</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0.539</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0.601</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0.568</a:t>
                      </a:r>
                      <a:endParaRPr lang="ko-KR" altLang="en-US" sz="3200" b="1" dirty="0">
                        <a:solidFill>
                          <a:srgbClr val="254061"/>
                        </a:solidFill>
                      </a:endParaRPr>
                    </a:p>
                  </a:txBody>
                  <a:tcPr anchor="ctr"/>
                </a:tc>
                <a:extLst>
                  <a:ext uri="{0D108BD9-81ED-4DB2-BD59-A6C34878D82A}">
                    <a16:rowId xmlns:a16="http://schemas.microsoft.com/office/drawing/2014/main" val="3864989213"/>
                  </a:ext>
                </a:extLst>
              </a:tr>
              <a:tr h="729379">
                <a:tc>
                  <a:txBody>
                    <a:bodyPr/>
                    <a:lstStyle/>
                    <a:p>
                      <a:pPr algn="ctr" latinLnBrk="1"/>
                      <a:r>
                        <a:rPr lang="en-US" altLang="ko-KR" sz="3200" b="1" i="0" dirty="0">
                          <a:solidFill>
                            <a:srgbClr val="254061"/>
                          </a:solidFill>
                        </a:rPr>
                        <a:t>SVM</a:t>
                      </a:r>
                      <a:endParaRPr lang="ko-KR" altLang="en-US" sz="3200" b="1" i="0" dirty="0">
                        <a:solidFill>
                          <a:srgbClr val="254061"/>
                        </a:solidFill>
                      </a:endParaRPr>
                    </a:p>
                  </a:txBody>
                  <a:tcPr anchor="ctr"/>
                </a:tc>
                <a:tc>
                  <a:txBody>
                    <a:bodyPr/>
                    <a:lstStyle/>
                    <a:p>
                      <a:pPr algn="ctr" latinLnBrk="1"/>
                      <a:r>
                        <a:rPr lang="en-US" altLang="ko-KR" sz="3200" b="1" dirty="0">
                          <a:solidFill>
                            <a:srgbClr val="254061"/>
                          </a:solidFill>
                        </a:rPr>
                        <a:t>0.746</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0.317</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0.507</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0.390</a:t>
                      </a:r>
                      <a:endParaRPr lang="ko-KR" altLang="en-US" sz="3200" b="1" dirty="0">
                        <a:solidFill>
                          <a:srgbClr val="254061"/>
                        </a:solidFill>
                      </a:endParaRPr>
                    </a:p>
                  </a:txBody>
                  <a:tcPr anchor="ctr"/>
                </a:tc>
                <a:extLst>
                  <a:ext uri="{0D108BD9-81ED-4DB2-BD59-A6C34878D82A}">
                    <a16:rowId xmlns:a16="http://schemas.microsoft.com/office/drawing/2014/main" val="1588223550"/>
                  </a:ext>
                </a:extLst>
              </a:tr>
              <a:tr h="729379">
                <a:tc>
                  <a:txBody>
                    <a:bodyPr/>
                    <a:lstStyle/>
                    <a:p>
                      <a:pPr algn="ctr" latinLnBrk="1"/>
                      <a:r>
                        <a:rPr lang="en-US" altLang="ko-KR" sz="3200" b="1" i="0" dirty="0" err="1">
                          <a:solidFill>
                            <a:srgbClr val="254061"/>
                          </a:solidFill>
                        </a:rPr>
                        <a:t>PPtree</a:t>
                      </a:r>
                      <a:endParaRPr lang="ko-KR" altLang="en-US" sz="3200" b="1" i="0" dirty="0">
                        <a:solidFill>
                          <a:srgbClr val="254061"/>
                        </a:solidFill>
                      </a:endParaRPr>
                    </a:p>
                  </a:txBody>
                  <a:tcPr anchor="ctr"/>
                </a:tc>
                <a:tc>
                  <a:txBody>
                    <a:bodyPr/>
                    <a:lstStyle/>
                    <a:p>
                      <a:pPr algn="ctr" latinLnBrk="1"/>
                      <a:r>
                        <a:rPr lang="en-US" altLang="ko-KR" sz="3200" b="1" dirty="0">
                          <a:solidFill>
                            <a:srgbClr val="254061"/>
                          </a:solidFill>
                        </a:rPr>
                        <a:t>0.750</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0.753</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0.507</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0.606</a:t>
                      </a:r>
                      <a:endParaRPr lang="ko-KR" altLang="en-US" sz="3200" b="1" dirty="0">
                        <a:solidFill>
                          <a:srgbClr val="254061"/>
                        </a:solidFill>
                      </a:endParaRPr>
                    </a:p>
                  </a:txBody>
                  <a:tcPr anchor="ctr"/>
                </a:tc>
                <a:extLst>
                  <a:ext uri="{0D108BD9-81ED-4DB2-BD59-A6C34878D82A}">
                    <a16:rowId xmlns:a16="http://schemas.microsoft.com/office/drawing/2014/main" val="2604324873"/>
                  </a:ext>
                </a:extLst>
              </a:tr>
              <a:tr h="729379">
                <a:tc>
                  <a:txBody>
                    <a:bodyPr/>
                    <a:lstStyle/>
                    <a:p>
                      <a:pPr algn="ctr" latinLnBrk="1"/>
                      <a:r>
                        <a:rPr lang="en-US" altLang="ko-KR" sz="3200" b="1" i="0" dirty="0">
                          <a:solidFill>
                            <a:srgbClr val="254061"/>
                          </a:solidFill>
                        </a:rPr>
                        <a:t>Random Forest</a:t>
                      </a:r>
                      <a:endParaRPr lang="ko-KR" altLang="en-US" sz="3200" b="1" i="0" dirty="0">
                        <a:solidFill>
                          <a:srgbClr val="254061"/>
                        </a:solidFill>
                      </a:endParaRPr>
                    </a:p>
                  </a:txBody>
                  <a:tcPr anchor="ctr"/>
                </a:tc>
                <a:tc>
                  <a:txBody>
                    <a:bodyPr/>
                    <a:lstStyle/>
                    <a:p>
                      <a:pPr algn="ctr" latinLnBrk="1"/>
                      <a:r>
                        <a:rPr lang="en-US" altLang="ko-KR" sz="3200" b="1" dirty="0">
                          <a:solidFill>
                            <a:srgbClr val="254061"/>
                          </a:solidFill>
                        </a:rPr>
                        <a:t>0.792</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0.494</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0.616</a:t>
                      </a:r>
                      <a:endParaRPr lang="ko-KR" altLang="en-US" sz="3200" b="1" dirty="0">
                        <a:solidFill>
                          <a:srgbClr val="254061"/>
                        </a:solidFill>
                      </a:endParaRPr>
                    </a:p>
                  </a:txBody>
                  <a:tcPr anchor="ctr"/>
                </a:tc>
                <a:tc>
                  <a:txBody>
                    <a:bodyPr/>
                    <a:lstStyle/>
                    <a:p>
                      <a:pPr algn="ctr" latinLnBrk="1"/>
                      <a:r>
                        <a:rPr lang="en-US" altLang="ko-KR" sz="3200" b="1" dirty="0">
                          <a:solidFill>
                            <a:srgbClr val="254061"/>
                          </a:solidFill>
                        </a:rPr>
                        <a:t>0.549</a:t>
                      </a:r>
                      <a:endParaRPr lang="ko-KR" altLang="en-US" sz="3200" b="1" dirty="0">
                        <a:solidFill>
                          <a:srgbClr val="254061"/>
                        </a:solidFill>
                      </a:endParaRPr>
                    </a:p>
                  </a:txBody>
                  <a:tcPr anchor="ctr"/>
                </a:tc>
                <a:extLst>
                  <a:ext uri="{0D108BD9-81ED-4DB2-BD59-A6C34878D82A}">
                    <a16:rowId xmlns:a16="http://schemas.microsoft.com/office/drawing/2014/main" val="1761329516"/>
                  </a:ext>
                </a:extLst>
              </a:tr>
              <a:tr h="729379">
                <a:tc>
                  <a:txBody>
                    <a:bodyPr/>
                    <a:lstStyle/>
                    <a:p>
                      <a:pPr algn="ctr" latinLnBrk="1"/>
                      <a:r>
                        <a:rPr lang="en-US" altLang="ko-KR" sz="3200" b="1" i="0" dirty="0">
                          <a:solidFill>
                            <a:srgbClr val="254061"/>
                          </a:solidFill>
                        </a:rPr>
                        <a:t>DNN</a:t>
                      </a:r>
                      <a:endParaRPr lang="ko-KR" altLang="en-US" sz="3200" b="1" i="0" dirty="0">
                        <a:solidFill>
                          <a:srgbClr val="254061"/>
                        </a:solidFill>
                      </a:endParaRPr>
                    </a:p>
                  </a:txBody>
                  <a:tcPr anchor="ctr">
                    <a:solidFill>
                      <a:schemeClr val="accent1">
                        <a:lumMod val="20000"/>
                        <a:lumOff val="80000"/>
                      </a:schemeClr>
                    </a:solidFill>
                  </a:tcPr>
                </a:tc>
                <a:tc>
                  <a:txBody>
                    <a:bodyPr/>
                    <a:lstStyle/>
                    <a:p>
                      <a:pPr algn="ctr" latinLnBrk="1"/>
                      <a:r>
                        <a:rPr lang="en-US" altLang="ko-KR" sz="3200" b="1" dirty="0">
                          <a:solidFill>
                            <a:srgbClr val="254061"/>
                          </a:solidFill>
                        </a:rPr>
                        <a:t>0.802</a:t>
                      </a:r>
                      <a:endParaRPr lang="ko-KR" altLang="en-US" sz="3200" b="1" dirty="0">
                        <a:solidFill>
                          <a:srgbClr val="254061"/>
                        </a:solidFill>
                      </a:endParaRPr>
                    </a:p>
                  </a:txBody>
                  <a:tcPr anchor="ctr">
                    <a:solidFill>
                      <a:schemeClr val="accent1">
                        <a:lumMod val="20000"/>
                        <a:lumOff val="80000"/>
                      </a:schemeClr>
                    </a:solidFill>
                  </a:tcPr>
                </a:tc>
                <a:tc>
                  <a:txBody>
                    <a:bodyPr/>
                    <a:lstStyle/>
                    <a:p>
                      <a:pPr algn="ctr" latinLnBrk="1"/>
                      <a:r>
                        <a:rPr lang="en-US" altLang="ko-KR" sz="3200" b="1" dirty="0">
                          <a:solidFill>
                            <a:srgbClr val="254061"/>
                          </a:solidFill>
                        </a:rPr>
                        <a:t>0.519</a:t>
                      </a:r>
                      <a:endParaRPr lang="ko-KR" altLang="en-US" sz="3200" b="1" dirty="0">
                        <a:solidFill>
                          <a:srgbClr val="254061"/>
                        </a:solidFill>
                      </a:endParaRPr>
                    </a:p>
                  </a:txBody>
                  <a:tcPr anchor="ctr">
                    <a:solidFill>
                      <a:schemeClr val="accent1">
                        <a:lumMod val="20000"/>
                        <a:lumOff val="80000"/>
                      </a:schemeClr>
                    </a:solidFill>
                  </a:tcPr>
                </a:tc>
                <a:tc>
                  <a:txBody>
                    <a:bodyPr/>
                    <a:lstStyle/>
                    <a:p>
                      <a:pPr algn="ctr" latinLnBrk="1"/>
                      <a:r>
                        <a:rPr lang="en-US" altLang="ko-KR" sz="3200" b="1" dirty="0">
                          <a:solidFill>
                            <a:srgbClr val="254061"/>
                          </a:solidFill>
                        </a:rPr>
                        <a:t>0.693</a:t>
                      </a:r>
                      <a:endParaRPr lang="ko-KR" altLang="en-US" sz="3200" b="1" dirty="0">
                        <a:solidFill>
                          <a:srgbClr val="254061"/>
                        </a:solidFill>
                      </a:endParaRPr>
                    </a:p>
                  </a:txBody>
                  <a:tcPr anchor="ctr">
                    <a:solidFill>
                      <a:schemeClr val="accent1">
                        <a:lumMod val="20000"/>
                        <a:lumOff val="80000"/>
                      </a:schemeClr>
                    </a:solidFill>
                  </a:tcPr>
                </a:tc>
                <a:tc>
                  <a:txBody>
                    <a:bodyPr/>
                    <a:lstStyle/>
                    <a:p>
                      <a:pPr algn="ctr" latinLnBrk="1"/>
                      <a:r>
                        <a:rPr lang="en-US" altLang="ko-KR" sz="3200" b="1" dirty="0">
                          <a:solidFill>
                            <a:srgbClr val="254061"/>
                          </a:solidFill>
                        </a:rPr>
                        <a:t>0.594</a:t>
                      </a:r>
                      <a:endParaRPr lang="ko-KR" altLang="en-US" sz="3200" b="1" dirty="0">
                        <a:solidFill>
                          <a:srgbClr val="254061"/>
                        </a:solidFill>
                      </a:endParaRPr>
                    </a:p>
                  </a:txBody>
                  <a:tcPr anchor="ctr">
                    <a:solidFill>
                      <a:schemeClr val="accent1">
                        <a:lumMod val="20000"/>
                        <a:lumOff val="80000"/>
                      </a:schemeClr>
                    </a:solidFill>
                  </a:tcPr>
                </a:tc>
                <a:extLst>
                  <a:ext uri="{0D108BD9-81ED-4DB2-BD59-A6C34878D82A}">
                    <a16:rowId xmlns:a16="http://schemas.microsoft.com/office/drawing/2014/main" val="1721561177"/>
                  </a:ext>
                </a:extLst>
              </a:tr>
            </a:tbl>
          </a:graphicData>
        </a:graphic>
      </p:graphicFrame>
      <p:pic>
        <p:nvPicPr>
          <p:cNvPr id="3" name="그림 2">
            <a:extLst>
              <a:ext uri="{FF2B5EF4-FFF2-40B4-BE49-F238E27FC236}">
                <a16:creationId xmlns:a16="http://schemas.microsoft.com/office/drawing/2014/main" id="{190AD097-BB5A-4BE5-8DD5-3AA2B0229AE5}"/>
              </a:ext>
            </a:extLst>
          </p:cNvPr>
          <p:cNvPicPr>
            <a:picLocks noChangeAspect="1"/>
          </p:cNvPicPr>
          <p:nvPr/>
        </p:nvPicPr>
        <p:blipFill>
          <a:blip r:embed="rId4"/>
          <a:stretch>
            <a:fillRect/>
          </a:stretch>
        </p:blipFill>
        <p:spPr>
          <a:xfrm>
            <a:off x="19132120" y="7659048"/>
            <a:ext cx="7065405" cy="4241970"/>
          </a:xfrm>
          <a:prstGeom prst="rect">
            <a:avLst/>
          </a:prstGeom>
        </p:spPr>
      </p:pic>
      <p:sp>
        <p:nvSpPr>
          <p:cNvPr id="196" name="TextBox 195">
            <a:extLst>
              <a:ext uri="{FF2B5EF4-FFF2-40B4-BE49-F238E27FC236}">
                <a16:creationId xmlns:a16="http://schemas.microsoft.com/office/drawing/2014/main" id="{DF9F90A9-297E-49B9-9A74-9023E49920EC}"/>
              </a:ext>
            </a:extLst>
          </p:cNvPr>
          <p:cNvSpPr txBox="1"/>
          <p:nvPr/>
        </p:nvSpPr>
        <p:spPr>
          <a:xfrm>
            <a:off x="15572035" y="5545026"/>
            <a:ext cx="14185576" cy="923330"/>
          </a:xfrm>
          <a:prstGeom prst="rect">
            <a:avLst/>
          </a:prstGeom>
          <a:solidFill>
            <a:schemeClr val="accent1"/>
          </a:solidFill>
        </p:spPr>
        <p:txBody>
          <a:bodyPr wrap="square" rtlCol="0">
            <a:spAutoFit/>
          </a:bodyPr>
          <a:lstStyle/>
          <a:p>
            <a:pPr algn="ctr"/>
            <a:r>
              <a:rPr lang="en-US" altLang="ko-KR" sz="5400" b="1" dirty="0">
                <a:solidFill>
                  <a:schemeClr val="bg1"/>
                </a:solidFill>
                <a:latin typeface="+mn-ea"/>
                <a:cs typeface="Arial" pitchFamily="34" charset="0"/>
              </a:rPr>
              <a:t>Model visualization</a:t>
            </a:r>
            <a:endParaRPr lang="ko-KR" altLang="en-US" sz="5400" b="1" dirty="0">
              <a:solidFill>
                <a:schemeClr val="bg1"/>
              </a:solidFill>
              <a:latin typeface="+mn-ea"/>
              <a:cs typeface="Arial" pitchFamily="34" charset="0"/>
            </a:endParaRPr>
          </a:p>
        </p:txBody>
      </p:sp>
      <p:grpSp>
        <p:nvGrpSpPr>
          <p:cNvPr id="12" name="그룹 11">
            <a:extLst>
              <a:ext uri="{FF2B5EF4-FFF2-40B4-BE49-F238E27FC236}">
                <a16:creationId xmlns:a16="http://schemas.microsoft.com/office/drawing/2014/main" id="{4A7A1D2D-EC1C-411D-9ED1-3F84F73362F3}"/>
              </a:ext>
            </a:extLst>
          </p:cNvPr>
          <p:cNvGrpSpPr/>
          <p:nvPr/>
        </p:nvGrpSpPr>
        <p:grpSpPr>
          <a:xfrm>
            <a:off x="16371426" y="13179311"/>
            <a:ext cx="12586792" cy="3688447"/>
            <a:chOff x="15405057" y="12933357"/>
            <a:chExt cx="13390498" cy="4198813"/>
          </a:xfrm>
        </p:grpSpPr>
        <p:pic>
          <p:nvPicPr>
            <p:cNvPr id="9" name="그림 8">
              <a:extLst>
                <a:ext uri="{FF2B5EF4-FFF2-40B4-BE49-F238E27FC236}">
                  <a16:creationId xmlns:a16="http://schemas.microsoft.com/office/drawing/2014/main" id="{06187FFC-1B6F-4A97-B26A-DA0F89FD8A12}"/>
                </a:ext>
              </a:extLst>
            </p:cNvPr>
            <p:cNvPicPr>
              <a:picLocks noChangeAspect="1"/>
            </p:cNvPicPr>
            <p:nvPr/>
          </p:nvPicPr>
          <p:blipFill>
            <a:blip r:embed="rId5"/>
            <a:stretch>
              <a:fillRect/>
            </a:stretch>
          </p:blipFill>
          <p:spPr>
            <a:xfrm>
              <a:off x="15405057" y="13031959"/>
              <a:ext cx="4320000" cy="4100211"/>
            </a:xfrm>
            <a:prstGeom prst="rect">
              <a:avLst/>
            </a:prstGeom>
          </p:spPr>
        </p:pic>
        <p:pic>
          <p:nvPicPr>
            <p:cNvPr id="10" name="그림 9">
              <a:extLst>
                <a:ext uri="{FF2B5EF4-FFF2-40B4-BE49-F238E27FC236}">
                  <a16:creationId xmlns:a16="http://schemas.microsoft.com/office/drawing/2014/main" id="{1E2F2721-A5B0-4CBB-A932-F4D0D178F97F}"/>
                </a:ext>
              </a:extLst>
            </p:cNvPr>
            <p:cNvPicPr>
              <a:picLocks noChangeAspect="1"/>
            </p:cNvPicPr>
            <p:nvPr/>
          </p:nvPicPr>
          <p:blipFill>
            <a:blip r:embed="rId6"/>
            <a:stretch>
              <a:fillRect/>
            </a:stretch>
          </p:blipFill>
          <p:spPr>
            <a:xfrm>
              <a:off x="19942668" y="12933357"/>
              <a:ext cx="4320000" cy="4100211"/>
            </a:xfrm>
            <a:prstGeom prst="rect">
              <a:avLst/>
            </a:prstGeom>
          </p:spPr>
        </p:pic>
        <p:pic>
          <p:nvPicPr>
            <p:cNvPr id="11" name="그림 10">
              <a:extLst>
                <a:ext uri="{FF2B5EF4-FFF2-40B4-BE49-F238E27FC236}">
                  <a16:creationId xmlns:a16="http://schemas.microsoft.com/office/drawing/2014/main" id="{24D89E12-40E3-4C62-A02A-7F5BD1D063CC}"/>
                </a:ext>
              </a:extLst>
            </p:cNvPr>
            <p:cNvPicPr>
              <a:picLocks noChangeAspect="1"/>
            </p:cNvPicPr>
            <p:nvPr/>
          </p:nvPicPr>
          <p:blipFill>
            <a:blip r:embed="rId7"/>
            <a:stretch>
              <a:fillRect/>
            </a:stretch>
          </p:blipFill>
          <p:spPr>
            <a:xfrm>
              <a:off x="24475555" y="12933357"/>
              <a:ext cx="4320000" cy="4100211"/>
            </a:xfrm>
            <a:prstGeom prst="rect">
              <a:avLst/>
            </a:prstGeom>
          </p:spPr>
        </p:pic>
      </p:grpSp>
      <p:grpSp>
        <p:nvGrpSpPr>
          <p:cNvPr id="36" name="그룹 35">
            <a:extLst>
              <a:ext uri="{FF2B5EF4-FFF2-40B4-BE49-F238E27FC236}">
                <a16:creationId xmlns:a16="http://schemas.microsoft.com/office/drawing/2014/main" id="{4747AD3D-2444-4766-AF0B-40D0F5747F8D}"/>
              </a:ext>
            </a:extLst>
          </p:cNvPr>
          <p:cNvGrpSpPr/>
          <p:nvPr/>
        </p:nvGrpSpPr>
        <p:grpSpPr>
          <a:xfrm>
            <a:off x="306339" y="11899206"/>
            <a:ext cx="14730081" cy="6861051"/>
            <a:chOff x="197956" y="12365772"/>
            <a:chExt cx="14791870" cy="6487220"/>
          </a:xfrm>
        </p:grpSpPr>
        <p:pic>
          <p:nvPicPr>
            <p:cNvPr id="25" name="그림 24">
              <a:extLst>
                <a:ext uri="{FF2B5EF4-FFF2-40B4-BE49-F238E27FC236}">
                  <a16:creationId xmlns:a16="http://schemas.microsoft.com/office/drawing/2014/main" id="{D6A18E98-C027-4709-BE9A-4075E0286CDE}"/>
                </a:ext>
              </a:extLst>
            </p:cNvPr>
            <p:cNvPicPr>
              <a:picLocks noChangeAspect="1"/>
            </p:cNvPicPr>
            <p:nvPr/>
          </p:nvPicPr>
          <p:blipFill rotWithShape="1">
            <a:blip r:embed="rId8"/>
            <a:srcRect r="14850"/>
            <a:stretch/>
          </p:blipFill>
          <p:spPr>
            <a:xfrm>
              <a:off x="214961" y="12392354"/>
              <a:ext cx="4680000" cy="3299838"/>
            </a:xfrm>
            <a:prstGeom prst="rect">
              <a:avLst/>
            </a:prstGeom>
          </p:spPr>
        </p:pic>
        <p:pic>
          <p:nvPicPr>
            <p:cNvPr id="26" name="그림 25">
              <a:extLst>
                <a:ext uri="{FF2B5EF4-FFF2-40B4-BE49-F238E27FC236}">
                  <a16:creationId xmlns:a16="http://schemas.microsoft.com/office/drawing/2014/main" id="{3634DC9A-715E-4EAF-8D58-35535E22B331}"/>
                </a:ext>
              </a:extLst>
            </p:cNvPr>
            <p:cNvPicPr>
              <a:picLocks noChangeAspect="1"/>
            </p:cNvPicPr>
            <p:nvPr/>
          </p:nvPicPr>
          <p:blipFill rotWithShape="1">
            <a:blip r:embed="rId9"/>
            <a:srcRect r="14850"/>
            <a:stretch/>
          </p:blipFill>
          <p:spPr>
            <a:xfrm>
              <a:off x="4914851" y="12365772"/>
              <a:ext cx="4680000" cy="3299838"/>
            </a:xfrm>
            <a:prstGeom prst="rect">
              <a:avLst/>
            </a:prstGeom>
          </p:spPr>
        </p:pic>
        <p:pic>
          <p:nvPicPr>
            <p:cNvPr id="27" name="그림 26">
              <a:extLst>
                <a:ext uri="{FF2B5EF4-FFF2-40B4-BE49-F238E27FC236}">
                  <a16:creationId xmlns:a16="http://schemas.microsoft.com/office/drawing/2014/main" id="{F3973871-4AE2-459C-A735-0C7059F08A4B}"/>
                </a:ext>
              </a:extLst>
            </p:cNvPr>
            <p:cNvPicPr>
              <a:picLocks noChangeAspect="1"/>
            </p:cNvPicPr>
            <p:nvPr/>
          </p:nvPicPr>
          <p:blipFill>
            <a:blip r:embed="rId10"/>
            <a:stretch>
              <a:fillRect/>
            </a:stretch>
          </p:blipFill>
          <p:spPr>
            <a:xfrm>
              <a:off x="9725548" y="12390123"/>
              <a:ext cx="5258757" cy="3299837"/>
            </a:xfrm>
            <a:prstGeom prst="rect">
              <a:avLst/>
            </a:prstGeom>
          </p:spPr>
        </p:pic>
        <p:pic>
          <p:nvPicPr>
            <p:cNvPr id="30" name="그림 29">
              <a:extLst>
                <a:ext uri="{FF2B5EF4-FFF2-40B4-BE49-F238E27FC236}">
                  <a16:creationId xmlns:a16="http://schemas.microsoft.com/office/drawing/2014/main" id="{62CAFD71-EC28-4456-A2FF-2F35D9F8E1D7}"/>
                </a:ext>
              </a:extLst>
            </p:cNvPr>
            <p:cNvPicPr>
              <a:picLocks noChangeAspect="1"/>
            </p:cNvPicPr>
            <p:nvPr/>
          </p:nvPicPr>
          <p:blipFill rotWithShape="1">
            <a:blip r:embed="rId11"/>
            <a:srcRect l="3420" r="11686"/>
            <a:stretch/>
          </p:blipFill>
          <p:spPr>
            <a:xfrm>
              <a:off x="197956" y="15458586"/>
              <a:ext cx="4832128" cy="3353388"/>
            </a:xfrm>
            <a:prstGeom prst="rect">
              <a:avLst/>
            </a:prstGeom>
          </p:spPr>
        </p:pic>
        <p:pic>
          <p:nvPicPr>
            <p:cNvPr id="33" name="그림 32">
              <a:extLst>
                <a:ext uri="{FF2B5EF4-FFF2-40B4-BE49-F238E27FC236}">
                  <a16:creationId xmlns:a16="http://schemas.microsoft.com/office/drawing/2014/main" id="{0E24A967-1E95-412B-B625-2D0A3CCD3BEE}"/>
                </a:ext>
              </a:extLst>
            </p:cNvPr>
            <p:cNvPicPr>
              <a:picLocks noChangeAspect="1"/>
            </p:cNvPicPr>
            <p:nvPr/>
          </p:nvPicPr>
          <p:blipFill rotWithShape="1">
            <a:blip r:embed="rId12"/>
            <a:srcRect r="11922"/>
            <a:stretch/>
          </p:blipFill>
          <p:spPr>
            <a:xfrm>
              <a:off x="5058867" y="15499605"/>
              <a:ext cx="4680000" cy="3353387"/>
            </a:xfrm>
            <a:prstGeom prst="rect">
              <a:avLst/>
            </a:prstGeom>
          </p:spPr>
        </p:pic>
        <p:pic>
          <p:nvPicPr>
            <p:cNvPr id="34" name="그림 33">
              <a:extLst>
                <a:ext uri="{FF2B5EF4-FFF2-40B4-BE49-F238E27FC236}">
                  <a16:creationId xmlns:a16="http://schemas.microsoft.com/office/drawing/2014/main" id="{5B648CF0-B116-4621-92D7-126FFDFAF436}"/>
                </a:ext>
              </a:extLst>
            </p:cNvPr>
            <p:cNvPicPr>
              <a:picLocks noChangeAspect="1"/>
            </p:cNvPicPr>
            <p:nvPr/>
          </p:nvPicPr>
          <p:blipFill rotWithShape="1">
            <a:blip r:embed="rId13"/>
            <a:srcRect l="2970"/>
            <a:stretch/>
          </p:blipFill>
          <p:spPr>
            <a:xfrm>
              <a:off x="9952822" y="15499605"/>
              <a:ext cx="5037004" cy="3306985"/>
            </a:xfrm>
            <a:prstGeom prst="rect">
              <a:avLst/>
            </a:prstGeom>
          </p:spPr>
        </p:pic>
      </p:grpSp>
      <p:sp>
        <p:nvSpPr>
          <p:cNvPr id="130" name="TextBox 129"/>
          <p:cNvSpPr txBox="1"/>
          <p:nvPr/>
        </p:nvSpPr>
        <p:spPr>
          <a:xfrm>
            <a:off x="522363" y="18968764"/>
            <a:ext cx="14185576" cy="923330"/>
          </a:xfrm>
          <a:prstGeom prst="rect">
            <a:avLst/>
          </a:prstGeom>
          <a:solidFill>
            <a:schemeClr val="accent1"/>
          </a:solidFill>
        </p:spPr>
        <p:txBody>
          <a:bodyPr wrap="square" rtlCol="0">
            <a:spAutoFit/>
          </a:bodyPr>
          <a:lstStyle/>
          <a:p>
            <a:pPr algn="ctr"/>
            <a:r>
              <a:rPr lang="en-US" altLang="ko-KR" sz="5400" b="1" dirty="0">
                <a:solidFill>
                  <a:schemeClr val="bg1"/>
                </a:solidFill>
                <a:latin typeface="+mn-ea"/>
                <a:cs typeface="Arial" pitchFamily="34" charset="0"/>
              </a:rPr>
              <a:t>Modelling</a:t>
            </a:r>
            <a:endParaRPr lang="ko-KR" altLang="en-US" sz="5400" b="1" dirty="0">
              <a:solidFill>
                <a:schemeClr val="bg1"/>
              </a:solidFill>
              <a:latin typeface="+mn-ea"/>
              <a:cs typeface="Arial" pitchFamily="34" charset="0"/>
            </a:endParaRPr>
          </a:p>
        </p:txBody>
      </p:sp>
      <p:grpSp>
        <p:nvGrpSpPr>
          <p:cNvPr id="2" name="그룹 1">
            <a:extLst>
              <a:ext uri="{FF2B5EF4-FFF2-40B4-BE49-F238E27FC236}">
                <a16:creationId xmlns:a16="http://schemas.microsoft.com/office/drawing/2014/main" id="{DBA46D57-EA39-45F6-A51E-BBBC2FE2EA82}"/>
              </a:ext>
            </a:extLst>
          </p:cNvPr>
          <p:cNvGrpSpPr/>
          <p:nvPr/>
        </p:nvGrpSpPr>
        <p:grpSpPr>
          <a:xfrm>
            <a:off x="1759347" y="27436864"/>
            <a:ext cx="8407847" cy="4627964"/>
            <a:chOff x="1098427" y="25940766"/>
            <a:chExt cx="9181578" cy="5257500"/>
          </a:xfrm>
        </p:grpSpPr>
        <p:sp>
          <p:nvSpPr>
            <p:cNvPr id="254" name="TextBox 253">
              <a:extLst>
                <a:ext uri="{FF2B5EF4-FFF2-40B4-BE49-F238E27FC236}">
                  <a16:creationId xmlns:a16="http://schemas.microsoft.com/office/drawing/2014/main" id="{1809205D-995E-45A3-A062-829748A7E68B}"/>
                </a:ext>
              </a:extLst>
            </p:cNvPr>
            <p:cNvSpPr txBox="1"/>
            <p:nvPr/>
          </p:nvSpPr>
          <p:spPr>
            <a:xfrm>
              <a:off x="5229857" y="25940766"/>
              <a:ext cx="981138" cy="583334"/>
            </a:xfrm>
            <a:prstGeom prst="rect">
              <a:avLst/>
            </a:prstGeom>
            <a:noFill/>
          </p:spPr>
          <p:txBody>
            <a:bodyPr wrap="square" rtlCol="0">
              <a:spAutoFit/>
            </a:bodyPr>
            <a:lstStyle/>
            <a:p>
              <a:r>
                <a:rPr lang="en-US" altLang="ko-KR" sz="2800" b="1" dirty="0" err="1">
                  <a:solidFill>
                    <a:srgbClr val="254061"/>
                  </a:solidFill>
                </a:rPr>
                <a:t>relu</a:t>
              </a:r>
              <a:endParaRPr lang="ko-KR" altLang="en-US" sz="2400" b="1" dirty="0">
                <a:solidFill>
                  <a:srgbClr val="254061"/>
                </a:solidFill>
              </a:endParaRPr>
            </a:p>
          </p:txBody>
        </p:sp>
        <p:sp>
          <p:nvSpPr>
            <p:cNvPr id="197" name="타원 196">
              <a:extLst>
                <a:ext uri="{FF2B5EF4-FFF2-40B4-BE49-F238E27FC236}">
                  <a16:creationId xmlns:a16="http://schemas.microsoft.com/office/drawing/2014/main" id="{4170F9B8-3E1F-41BE-87A2-7F06168832EB}"/>
                </a:ext>
              </a:extLst>
            </p:cNvPr>
            <p:cNvSpPr/>
            <p:nvPr/>
          </p:nvSpPr>
          <p:spPr>
            <a:xfrm>
              <a:off x="9388061" y="27489143"/>
              <a:ext cx="891944" cy="800729"/>
            </a:xfrm>
            <a:prstGeom prst="ellipse">
              <a:avLst/>
            </a:prstGeom>
            <a:solidFill>
              <a:srgbClr val="EEC6B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tx1"/>
                  </a:solidFill>
                </a:rPr>
                <a:t>yes</a:t>
              </a:r>
              <a:endParaRPr lang="ko-KR" altLang="en-US" sz="2000" b="1" dirty="0">
                <a:solidFill>
                  <a:schemeClr val="tx1"/>
                </a:solidFill>
              </a:endParaRPr>
            </a:p>
          </p:txBody>
        </p:sp>
        <p:sp>
          <p:nvSpPr>
            <p:cNvPr id="198" name="타원 197">
              <a:extLst>
                <a:ext uri="{FF2B5EF4-FFF2-40B4-BE49-F238E27FC236}">
                  <a16:creationId xmlns:a16="http://schemas.microsoft.com/office/drawing/2014/main" id="{1F8AEAE0-2B89-43C9-8B9B-6730F6E49386}"/>
                </a:ext>
              </a:extLst>
            </p:cNvPr>
            <p:cNvSpPr/>
            <p:nvPr/>
          </p:nvSpPr>
          <p:spPr>
            <a:xfrm>
              <a:off x="9349286" y="29078346"/>
              <a:ext cx="891944" cy="800729"/>
            </a:xfrm>
            <a:prstGeom prst="ellipse">
              <a:avLst/>
            </a:prstGeom>
            <a:solidFill>
              <a:srgbClr val="EEC6B4"/>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a:solidFill>
                    <a:schemeClr val="tx1"/>
                  </a:solidFill>
                </a:rPr>
                <a:t>no</a:t>
              </a:r>
              <a:endParaRPr lang="ko-KR" altLang="en-US" sz="2000" b="1" dirty="0">
                <a:solidFill>
                  <a:schemeClr val="tx1"/>
                </a:solidFill>
              </a:endParaRPr>
            </a:p>
          </p:txBody>
        </p:sp>
        <p:cxnSp>
          <p:nvCxnSpPr>
            <p:cNvPr id="199" name="직선 연결선 198">
              <a:extLst>
                <a:ext uri="{FF2B5EF4-FFF2-40B4-BE49-F238E27FC236}">
                  <a16:creationId xmlns:a16="http://schemas.microsoft.com/office/drawing/2014/main" id="{B197795D-86B8-4FC3-8D2F-41CB75B1E6FA}"/>
                </a:ext>
              </a:extLst>
            </p:cNvPr>
            <p:cNvCxnSpPr>
              <a:cxnSpLocks/>
              <a:stCxn id="232" idx="6"/>
              <a:endCxn id="226" idx="2"/>
            </p:cNvCxnSpPr>
            <p:nvPr/>
          </p:nvCxnSpPr>
          <p:spPr>
            <a:xfrm flipV="1">
              <a:off x="1990371" y="26560210"/>
              <a:ext cx="1873083" cy="356372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0" name="직선 연결선 199">
              <a:extLst>
                <a:ext uri="{FF2B5EF4-FFF2-40B4-BE49-F238E27FC236}">
                  <a16:creationId xmlns:a16="http://schemas.microsoft.com/office/drawing/2014/main" id="{3D7C8E42-9E9C-4496-9BE3-269A53DB9D18}"/>
                </a:ext>
              </a:extLst>
            </p:cNvPr>
            <p:cNvCxnSpPr>
              <a:cxnSpLocks/>
              <a:stCxn id="232" idx="6"/>
              <a:endCxn id="227" idx="2"/>
            </p:cNvCxnSpPr>
            <p:nvPr/>
          </p:nvCxnSpPr>
          <p:spPr>
            <a:xfrm flipV="1">
              <a:off x="1990371" y="27537068"/>
              <a:ext cx="1873083" cy="258687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1" name="직선 연결선 200">
              <a:extLst>
                <a:ext uri="{FF2B5EF4-FFF2-40B4-BE49-F238E27FC236}">
                  <a16:creationId xmlns:a16="http://schemas.microsoft.com/office/drawing/2014/main" id="{C79BCA17-4C5A-4F9D-8D46-C5C96771D852}"/>
                </a:ext>
              </a:extLst>
            </p:cNvPr>
            <p:cNvCxnSpPr>
              <a:cxnSpLocks/>
              <a:stCxn id="232" idx="6"/>
              <a:endCxn id="228" idx="2"/>
            </p:cNvCxnSpPr>
            <p:nvPr/>
          </p:nvCxnSpPr>
          <p:spPr>
            <a:xfrm flipV="1">
              <a:off x="1990371" y="28513926"/>
              <a:ext cx="1873083" cy="161001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2" name="직선 연결선 201">
              <a:extLst>
                <a:ext uri="{FF2B5EF4-FFF2-40B4-BE49-F238E27FC236}">
                  <a16:creationId xmlns:a16="http://schemas.microsoft.com/office/drawing/2014/main" id="{E46336C4-C58A-4E7A-B22B-E6BF595A143C}"/>
                </a:ext>
              </a:extLst>
            </p:cNvPr>
            <p:cNvCxnSpPr>
              <a:cxnSpLocks/>
            </p:cNvCxnSpPr>
            <p:nvPr/>
          </p:nvCxnSpPr>
          <p:spPr>
            <a:xfrm>
              <a:off x="4764733" y="26531760"/>
              <a:ext cx="1863744" cy="98065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3" name="직선 연결선 202">
              <a:extLst>
                <a:ext uri="{FF2B5EF4-FFF2-40B4-BE49-F238E27FC236}">
                  <a16:creationId xmlns:a16="http://schemas.microsoft.com/office/drawing/2014/main" id="{BA44FA89-015E-4BD0-A50A-190C850F930A}"/>
                </a:ext>
              </a:extLst>
            </p:cNvPr>
            <p:cNvCxnSpPr>
              <a:cxnSpLocks/>
              <a:stCxn id="231" idx="6"/>
              <a:endCxn id="229" idx="2"/>
            </p:cNvCxnSpPr>
            <p:nvPr/>
          </p:nvCxnSpPr>
          <p:spPr>
            <a:xfrm>
              <a:off x="1990371" y="28241948"/>
              <a:ext cx="1873083" cy="255595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CE33F738-3C1A-4251-B4C9-29FF9BF9E9CF}"/>
                </a:ext>
              </a:extLst>
            </p:cNvPr>
            <p:cNvCxnSpPr>
              <a:cxnSpLocks/>
              <a:stCxn id="230" idx="6"/>
              <a:endCxn id="229" idx="2"/>
            </p:cNvCxnSpPr>
            <p:nvPr/>
          </p:nvCxnSpPr>
          <p:spPr>
            <a:xfrm>
              <a:off x="1990371" y="27265090"/>
              <a:ext cx="1873083" cy="353281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5" name="직선 연결선 204">
              <a:extLst>
                <a:ext uri="{FF2B5EF4-FFF2-40B4-BE49-F238E27FC236}">
                  <a16:creationId xmlns:a16="http://schemas.microsoft.com/office/drawing/2014/main" id="{5DAC927F-A082-4E36-AF89-BF679FAD38BB}"/>
                </a:ext>
              </a:extLst>
            </p:cNvPr>
            <p:cNvCxnSpPr>
              <a:cxnSpLocks/>
              <a:stCxn id="231" idx="6"/>
              <a:endCxn id="228" idx="2"/>
            </p:cNvCxnSpPr>
            <p:nvPr/>
          </p:nvCxnSpPr>
          <p:spPr>
            <a:xfrm>
              <a:off x="1990371" y="28241948"/>
              <a:ext cx="1873083" cy="27197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6" name="직선 연결선 205">
              <a:extLst>
                <a:ext uri="{FF2B5EF4-FFF2-40B4-BE49-F238E27FC236}">
                  <a16:creationId xmlns:a16="http://schemas.microsoft.com/office/drawing/2014/main" id="{F91DDF79-8089-4B6A-9ED1-8947EBB90DFF}"/>
                </a:ext>
              </a:extLst>
            </p:cNvPr>
            <p:cNvCxnSpPr>
              <a:cxnSpLocks/>
            </p:cNvCxnSpPr>
            <p:nvPr/>
          </p:nvCxnSpPr>
          <p:spPr>
            <a:xfrm>
              <a:off x="2101488" y="27265451"/>
              <a:ext cx="1761966" cy="2484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33680D28-0277-4B27-9030-9C79FAABB24E}"/>
                </a:ext>
              </a:extLst>
            </p:cNvPr>
            <p:cNvCxnSpPr>
              <a:cxnSpLocks/>
              <a:stCxn id="230" idx="6"/>
              <a:endCxn id="226" idx="2"/>
            </p:cNvCxnSpPr>
            <p:nvPr/>
          </p:nvCxnSpPr>
          <p:spPr>
            <a:xfrm flipV="1">
              <a:off x="1990371" y="26560210"/>
              <a:ext cx="1873083" cy="7048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8" name="직선 연결선 207">
              <a:extLst>
                <a:ext uri="{FF2B5EF4-FFF2-40B4-BE49-F238E27FC236}">
                  <a16:creationId xmlns:a16="http://schemas.microsoft.com/office/drawing/2014/main" id="{9478DD48-A643-40F5-BE81-3EFAC05E3424}"/>
                </a:ext>
              </a:extLst>
            </p:cNvPr>
            <p:cNvCxnSpPr>
              <a:cxnSpLocks/>
              <a:stCxn id="230" idx="6"/>
              <a:endCxn id="228" idx="2"/>
            </p:cNvCxnSpPr>
            <p:nvPr/>
          </p:nvCxnSpPr>
          <p:spPr>
            <a:xfrm>
              <a:off x="1990371" y="27265090"/>
              <a:ext cx="1873083" cy="124883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9" name="직선 연결선 208">
              <a:extLst>
                <a:ext uri="{FF2B5EF4-FFF2-40B4-BE49-F238E27FC236}">
                  <a16:creationId xmlns:a16="http://schemas.microsoft.com/office/drawing/2014/main" id="{E318B70A-301C-46C5-AD55-89E99AB45BDB}"/>
                </a:ext>
              </a:extLst>
            </p:cNvPr>
            <p:cNvCxnSpPr>
              <a:cxnSpLocks/>
              <a:stCxn id="231" idx="6"/>
              <a:endCxn id="226" idx="2"/>
            </p:cNvCxnSpPr>
            <p:nvPr/>
          </p:nvCxnSpPr>
          <p:spPr>
            <a:xfrm flipV="1">
              <a:off x="1990371" y="26560210"/>
              <a:ext cx="1873083" cy="16817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0" name="직선 연결선 209">
              <a:extLst>
                <a:ext uri="{FF2B5EF4-FFF2-40B4-BE49-F238E27FC236}">
                  <a16:creationId xmlns:a16="http://schemas.microsoft.com/office/drawing/2014/main" id="{ACCF6A18-A8CE-425C-ADA1-90BF3D93B521}"/>
                </a:ext>
              </a:extLst>
            </p:cNvPr>
            <p:cNvCxnSpPr>
              <a:cxnSpLocks/>
              <a:stCxn id="231" idx="6"/>
              <a:endCxn id="227" idx="2"/>
            </p:cNvCxnSpPr>
            <p:nvPr/>
          </p:nvCxnSpPr>
          <p:spPr>
            <a:xfrm flipV="1">
              <a:off x="1990371" y="27537069"/>
              <a:ext cx="1873083" cy="70488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1" name="직선 연결선 210">
              <a:extLst>
                <a:ext uri="{FF2B5EF4-FFF2-40B4-BE49-F238E27FC236}">
                  <a16:creationId xmlns:a16="http://schemas.microsoft.com/office/drawing/2014/main" id="{AEE2CC8D-F737-49CC-9B82-09B98CA7428E}"/>
                </a:ext>
              </a:extLst>
            </p:cNvPr>
            <p:cNvCxnSpPr>
              <a:cxnSpLocks/>
            </p:cNvCxnSpPr>
            <p:nvPr/>
          </p:nvCxnSpPr>
          <p:spPr>
            <a:xfrm>
              <a:off x="4718207" y="27516262"/>
              <a:ext cx="1910272" cy="97301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2" name="직선 연결선 211">
              <a:extLst>
                <a:ext uri="{FF2B5EF4-FFF2-40B4-BE49-F238E27FC236}">
                  <a16:creationId xmlns:a16="http://schemas.microsoft.com/office/drawing/2014/main" id="{B24FD8F0-7909-4838-9F43-642F18090D16}"/>
                </a:ext>
              </a:extLst>
            </p:cNvPr>
            <p:cNvCxnSpPr>
              <a:cxnSpLocks/>
              <a:stCxn id="228" idx="6"/>
              <a:endCxn id="250" idx="2"/>
            </p:cNvCxnSpPr>
            <p:nvPr/>
          </p:nvCxnSpPr>
          <p:spPr>
            <a:xfrm>
              <a:off x="4755397" y="28513926"/>
              <a:ext cx="1863689" cy="228397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3" name="직선 연결선 212">
              <a:extLst>
                <a:ext uri="{FF2B5EF4-FFF2-40B4-BE49-F238E27FC236}">
                  <a16:creationId xmlns:a16="http://schemas.microsoft.com/office/drawing/2014/main" id="{F1862DEC-96B7-46AD-B374-DAF743AF0C04}"/>
                </a:ext>
              </a:extLst>
            </p:cNvPr>
            <p:cNvCxnSpPr>
              <a:cxnSpLocks/>
              <a:stCxn id="226" idx="6"/>
            </p:cNvCxnSpPr>
            <p:nvPr/>
          </p:nvCxnSpPr>
          <p:spPr>
            <a:xfrm flipV="1">
              <a:off x="4755397" y="26539426"/>
              <a:ext cx="1885121" cy="2078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4" name="직선 연결선 213">
              <a:extLst>
                <a:ext uri="{FF2B5EF4-FFF2-40B4-BE49-F238E27FC236}">
                  <a16:creationId xmlns:a16="http://schemas.microsoft.com/office/drawing/2014/main" id="{6A16133E-4DBD-4C92-9F02-B58BE1C76588}"/>
                </a:ext>
              </a:extLst>
            </p:cNvPr>
            <p:cNvCxnSpPr>
              <a:cxnSpLocks/>
              <a:stCxn id="226" idx="6"/>
            </p:cNvCxnSpPr>
            <p:nvPr/>
          </p:nvCxnSpPr>
          <p:spPr>
            <a:xfrm>
              <a:off x="4755397" y="26560210"/>
              <a:ext cx="1873082" cy="192906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5" name="직선 연결선 214">
              <a:extLst>
                <a:ext uri="{FF2B5EF4-FFF2-40B4-BE49-F238E27FC236}">
                  <a16:creationId xmlns:a16="http://schemas.microsoft.com/office/drawing/2014/main" id="{F5538E5F-8E88-4804-869E-B70D5E3A4523}"/>
                </a:ext>
              </a:extLst>
            </p:cNvPr>
            <p:cNvCxnSpPr>
              <a:cxnSpLocks/>
              <a:stCxn id="226" idx="6"/>
              <a:endCxn id="250" idx="2"/>
            </p:cNvCxnSpPr>
            <p:nvPr/>
          </p:nvCxnSpPr>
          <p:spPr>
            <a:xfrm>
              <a:off x="4755397" y="26560210"/>
              <a:ext cx="1863689" cy="42376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6" name="직선 연결선 215">
              <a:extLst>
                <a:ext uri="{FF2B5EF4-FFF2-40B4-BE49-F238E27FC236}">
                  <a16:creationId xmlns:a16="http://schemas.microsoft.com/office/drawing/2014/main" id="{55426A45-C80D-4386-A07D-6B92BA597E1F}"/>
                </a:ext>
              </a:extLst>
            </p:cNvPr>
            <p:cNvCxnSpPr>
              <a:cxnSpLocks/>
            </p:cNvCxnSpPr>
            <p:nvPr/>
          </p:nvCxnSpPr>
          <p:spPr>
            <a:xfrm>
              <a:off x="4755396" y="27520844"/>
              <a:ext cx="1885122" cy="386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7" name="직선 연결선 216">
              <a:extLst>
                <a:ext uri="{FF2B5EF4-FFF2-40B4-BE49-F238E27FC236}">
                  <a16:creationId xmlns:a16="http://schemas.microsoft.com/office/drawing/2014/main" id="{F2D4EF86-3F35-4573-9EE7-692764965C7B}"/>
                </a:ext>
              </a:extLst>
            </p:cNvPr>
            <p:cNvCxnSpPr>
              <a:cxnSpLocks/>
              <a:stCxn id="228" idx="6"/>
            </p:cNvCxnSpPr>
            <p:nvPr/>
          </p:nvCxnSpPr>
          <p:spPr>
            <a:xfrm flipV="1">
              <a:off x="4755397" y="28476987"/>
              <a:ext cx="1885121" cy="3694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8" name="직선 연결선 217">
              <a:extLst>
                <a:ext uri="{FF2B5EF4-FFF2-40B4-BE49-F238E27FC236}">
                  <a16:creationId xmlns:a16="http://schemas.microsoft.com/office/drawing/2014/main" id="{C0D1F6EF-9305-4F31-9459-8083E3765331}"/>
                </a:ext>
              </a:extLst>
            </p:cNvPr>
            <p:cNvCxnSpPr>
              <a:cxnSpLocks/>
            </p:cNvCxnSpPr>
            <p:nvPr/>
          </p:nvCxnSpPr>
          <p:spPr>
            <a:xfrm>
              <a:off x="4740522" y="30749274"/>
              <a:ext cx="1885122" cy="386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9" name="직선 연결선 218">
              <a:extLst>
                <a:ext uri="{FF2B5EF4-FFF2-40B4-BE49-F238E27FC236}">
                  <a16:creationId xmlns:a16="http://schemas.microsoft.com/office/drawing/2014/main" id="{BF5F7061-3315-4F3B-9982-95F91A660DF6}"/>
                </a:ext>
              </a:extLst>
            </p:cNvPr>
            <p:cNvCxnSpPr>
              <a:cxnSpLocks/>
              <a:stCxn id="229" idx="6"/>
            </p:cNvCxnSpPr>
            <p:nvPr/>
          </p:nvCxnSpPr>
          <p:spPr>
            <a:xfrm flipV="1">
              <a:off x="4755397" y="27524032"/>
              <a:ext cx="1885121" cy="327386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0" name="직선 연결선 219">
              <a:extLst>
                <a:ext uri="{FF2B5EF4-FFF2-40B4-BE49-F238E27FC236}">
                  <a16:creationId xmlns:a16="http://schemas.microsoft.com/office/drawing/2014/main" id="{D0BE261B-9090-4660-BBAA-CD5629AF541C}"/>
                </a:ext>
              </a:extLst>
            </p:cNvPr>
            <p:cNvCxnSpPr>
              <a:cxnSpLocks/>
              <a:stCxn id="229" idx="6"/>
            </p:cNvCxnSpPr>
            <p:nvPr/>
          </p:nvCxnSpPr>
          <p:spPr>
            <a:xfrm flipV="1">
              <a:off x="4755397" y="26565250"/>
              <a:ext cx="1873082" cy="423265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1" name="직선 연결선 220">
              <a:extLst>
                <a:ext uri="{FF2B5EF4-FFF2-40B4-BE49-F238E27FC236}">
                  <a16:creationId xmlns:a16="http://schemas.microsoft.com/office/drawing/2014/main" id="{7B3D2A8D-DA02-42B5-85AF-F1CDBB100DB4}"/>
                </a:ext>
              </a:extLst>
            </p:cNvPr>
            <p:cNvCxnSpPr>
              <a:cxnSpLocks/>
              <a:stCxn id="229" idx="6"/>
              <a:endCxn id="249" idx="2"/>
            </p:cNvCxnSpPr>
            <p:nvPr/>
          </p:nvCxnSpPr>
          <p:spPr>
            <a:xfrm flipV="1">
              <a:off x="4755397" y="28513927"/>
              <a:ext cx="1863689" cy="22839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2" name="직선 연결선 221">
              <a:extLst>
                <a:ext uri="{FF2B5EF4-FFF2-40B4-BE49-F238E27FC236}">
                  <a16:creationId xmlns:a16="http://schemas.microsoft.com/office/drawing/2014/main" id="{978130E2-7DF6-4D35-B96B-41DCABEA4FBC}"/>
                </a:ext>
              </a:extLst>
            </p:cNvPr>
            <p:cNvCxnSpPr>
              <a:cxnSpLocks/>
              <a:stCxn id="228" idx="6"/>
            </p:cNvCxnSpPr>
            <p:nvPr/>
          </p:nvCxnSpPr>
          <p:spPr>
            <a:xfrm flipV="1">
              <a:off x="4755397" y="27512419"/>
              <a:ext cx="1873082" cy="10015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3" name="직선 연결선 222">
              <a:extLst>
                <a:ext uri="{FF2B5EF4-FFF2-40B4-BE49-F238E27FC236}">
                  <a16:creationId xmlns:a16="http://schemas.microsoft.com/office/drawing/2014/main" id="{BDB2ED7E-CD80-4AC8-97E1-4F39251E061B}"/>
                </a:ext>
              </a:extLst>
            </p:cNvPr>
            <p:cNvCxnSpPr>
              <a:cxnSpLocks/>
            </p:cNvCxnSpPr>
            <p:nvPr/>
          </p:nvCxnSpPr>
          <p:spPr>
            <a:xfrm flipV="1">
              <a:off x="4731361" y="26579518"/>
              <a:ext cx="1873083" cy="97685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4" name="직선 연결선 223">
              <a:extLst>
                <a:ext uri="{FF2B5EF4-FFF2-40B4-BE49-F238E27FC236}">
                  <a16:creationId xmlns:a16="http://schemas.microsoft.com/office/drawing/2014/main" id="{E0A83BB7-5BA4-42EB-8BA8-ED7A78793CED}"/>
                </a:ext>
              </a:extLst>
            </p:cNvPr>
            <p:cNvCxnSpPr>
              <a:cxnSpLocks/>
              <a:stCxn id="228" idx="6"/>
            </p:cNvCxnSpPr>
            <p:nvPr/>
          </p:nvCxnSpPr>
          <p:spPr>
            <a:xfrm flipV="1">
              <a:off x="4755397" y="26535561"/>
              <a:ext cx="1873082" cy="197836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5" name="직선 연결선 224">
              <a:extLst>
                <a:ext uri="{FF2B5EF4-FFF2-40B4-BE49-F238E27FC236}">
                  <a16:creationId xmlns:a16="http://schemas.microsoft.com/office/drawing/2014/main" id="{2F3903E3-7357-4783-BA5B-C80691DAC0E5}"/>
                </a:ext>
              </a:extLst>
            </p:cNvPr>
            <p:cNvCxnSpPr>
              <a:cxnSpLocks/>
              <a:stCxn id="250" idx="2"/>
              <a:endCxn id="227" idx="6"/>
            </p:cNvCxnSpPr>
            <p:nvPr/>
          </p:nvCxnSpPr>
          <p:spPr>
            <a:xfrm flipH="1" flipV="1">
              <a:off x="4755397" y="27537068"/>
              <a:ext cx="1863689" cy="326083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6" name="타원 225">
              <a:extLst>
                <a:ext uri="{FF2B5EF4-FFF2-40B4-BE49-F238E27FC236}">
                  <a16:creationId xmlns:a16="http://schemas.microsoft.com/office/drawing/2014/main" id="{4BC1234D-445F-4537-B114-B2DFCB83CFBA}"/>
                </a:ext>
              </a:extLst>
            </p:cNvPr>
            <p:cNvSpPr/>
            <p:nvPr/>
          </p:nvSpPr>
          <p:spPr>
            <a:xfrm>
              <a:off x="3863453" y="26159846"/>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7" name="타원 226">
              <a:extLst>
                <a:ext uri="{FF2B5EF4-FFF2-40B4-BE49-F238E27FC236}">
                  <a16:creationId xmlns:a16="http://schemas.microsoft.com/office/drawing/2014/main" id="{82D77B2C-BC1D-45CF-B199-E73320D62282}"/>
                </a:ext>
              </a:extLst>
            </p:cNvPr>
            <p:cNvSpPr/>
            <p:nvPr/>
          </p:nvSpPr>
          <p:spPr>
            <a:xfrm>
              <a:off x="3863453" y="27136704"/>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8" name="타원 227">
              <a:extLst>
                <a:ext uri="{FF2B5EF4-FFF2-40B4-BE49-F238E27FC236}">
                  <a16:creationId xmlns:a16="http://schemas.microsoft.com/office/drawing/2014/main" id="{7E95DC1C-05D9-4F75-8C48-6DEA897A3D08}"/>
                </a:ext>
              </a:extLst>
            </p:cNvPr>
            <p:cNvSpPr/>
            <p:nvPr/>
          </p:nvSpPr>
          <p:spPr>
            <a:xfrm>
              <a:off x="3863453" y="28113562"/>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0" name="타원 229">
              <a:extLst>
                <a:ext uri="{FF2B5EF4-FFF2-40B4-BE49-F238E27FC236}">
                  <a16:creationId xmlns:a16="http://schemas.microsoft.com/office/drawing/2014/main" id="{8FFB59F0-9BFE-436B-A1CE-58432D12C205}"/>
                </a:ext>
              </a:extLst>
            </p:cNvPr>
            <p:cNvSpPr/>
            <p:nvPr/>
          </p:nvSpPr>
          <p:spPr>
            <a:xfrm>
              <a:off x="1098427" y="26864726"/>
              <a:ext cx="891944" cy="800729"/>
            </a:xfrm>
            <a:prstGeom prst="ellipse">
              <a:avLst/>
            </a:prstGeom>
            <a:solidFill>
              <a:schemeClr val="accent3">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solidFill>
                  <a:schemeClr val="tx1"/>
                </a:solidFill>
              </a:endParaRPr>
            </a:p>
          </p:txBody>
        </p:sp>
        <p:sp>
          <p:nvSpPr>
            <p:cNvPr id="231" name="타원 230">
              <a:extLst>
                <a:ext uri="{FF2B5EF4-FFF2-40B4-BE49-F238E27FC236}">
                  <a16:creationId xmlns:a16="http://schemas.microsoft.com/office/drawing/2014/main" id="{CE816503-7EF5-4420-9DED-D3506009DA74}"/>
                </a:ext>
              </a:extLst>
            </p:cNvPr>
            <p:cNvSpPr/>
            <p:nvPr/>
          </p:nvSpPr>
          <p:spPr>
            <a:xfrm>
              <a:off x="1098427" y="27841584"/>
              <a:ext cx="891944" cy="800729"/>
            </a:xfrm>
            <a:prstGeom prst="ellipse">
              <a:avLst/>
            </a:prstGeom>
            <a:solidFill>
              <a:schemeClr val="accent3">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34" name="직선 연결선 233">
              <a:extLst>
                <a:ext uri="{FF2B5EF4-FFF2-40B4-BE49-F238E27FC236}">
                  <a16:creationId xmlns:a16="http://schemas.microsoft.com/office/drawing/2014/main" id="{5C1374D5-A452-47B9-BFC3-251041C9CAC6}"/>
                </a:ext>
              </a:extLst>
            </p:cNvPr>
            <p:cNvCxnSpPr>
              <a:cxnSpLocks/>
              <a:stCxn id="250" idx="6"/>
              <a:endCxn id="197" idx="2"/>
            </p:cNvCxnSpPr>
            <p:nvPr/>
          </p:nvCxnSpPr>
          <p:spPr>
            <a:xfrm flipV="1">
              <a:off x="7511029" y="27889507"/>
              <a:ext cx="1877032" cy="290839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5" name="직선 연결선 234">
              <a:extLst>
                <a:ext uri="{FF2B5EF4-FFF2-40B4-BE49-F238E27FC236}">
                  <a16:creationId xmlns:a16="http://schemas.microsoft.com/office/drawing/2014/main" id="{1B06F3BA-B324-4E22-847C-0702C859E261}"/>
                </a:ext>
              </a:extLst>
            </p:cNvPr>
            <p:cNvCxnSpPr>
              <a:cxnSpLocks/>
              <a:stCxn id="249" idx="6"/>
              <a:endCxn id="197" idx="2"/>
            </p:cNvCxnSpPr>
            <p:nvPr/>
          </p:nvCxnSpPr>
          <p:spPr>
            <a:xfrm flipV="1">
              <a:off x="7511029" y="27889507"/>
              <a:ext cx="1877032" cy="62441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6" name="직선 연결선 235">
              <a:extLst>
                <a:ext uri="{FF2B5EF4-FFF2-40B4-BE49-F238E27FC236}">
                  <a16:creationId xmlns:a16="http://schemas.microsoft.com/office/drawing/2014/main" id="{2A17F816-915E-4DFE-8C6B-507D016C72E7}"/>
                </a:ext>
              </a:extLst>
            </p:cNvPr>
            <p:cNvCxnSpPr>
              <a:cxnSpLocks/>
              <a:stCxn id="248" idx="6"/>
              <a:endCxn id="197" idx="2"/>
            </p:cNvCxnSpPr>
            <p:nvPr/>
          </p:nvCxnSpPr>
          <p:spPr>
            <a:xfrm>
              <a:off x="7511029" y="27537069"/>
              <a:ext cx="1877032" cy="352439"/>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7" name="직선 연결선 236">
              <a:extLst>
                <a:ext uri="{FF2B5EF4-FFF2-40B4-BE49-F238E27FC236}">
                  <a16:creationId xmlns:a16="http://schemas.microsoft.com/office/drawing/2014/main" id="{791B713C-70F6-4CE6-94E6-20FE55F82423}"/>
                </a:ext>
              </a:extLst>
            </p:cNvPr>
            <p:cNvCxnSpPr>
              <a:cxnSpLocks/>
              <a:stCxn id="247" idx="6"/>
              <a:endCxn id="197" idx="2"/>
            </p:cNvCxnSpPr>
            <p:nvPr/>
          </p:nvCxnSpPr>
          <p:spPr>
            <a:xfrm>
              <a:off x="7511029" y="26560210"/>
              <a:ext cx="1877032" cy="132929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8" name="직선 연결선 237">
              <a:extLst>
                <a:ext uri="{FF2B5EF4-FFF2-40B4-BE49-F238E27FC236}">
                  <a16:creationId xmlns:a16="http://schemas.microsoft.com/office/drawing/2014/main" id="{756F04A9-492A-4B87-B467-F970BC2246D2}"/>
                </a:ext>
              </a:extLst>
            </p:cNvPr>
            <p:cNvCxnSpPr>
              <a:cxnSpLocks/>
              <a:stCxn id="247" idx="6"/>
              <a:endCxn id="198" idx="2"/>
            </p:cNvCxnSpPr>
            <p:nvPr/>
          </p:nvCxnSpPr>
          <p:spPr>
            <a:xfrm>
              <a:off x="7511029" y="26560210"/>
              <a:ext cx="1838257" cy="29185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9" name="직선 연결선 238">
              <a:extLst>
                <a:ext uri="{FF2B5EF4-FFF2-40B4-BE49-F238E27FC236}">
                  <a16:creationId xmlns:a16="http://schemas.microsoft.com/office/drawing/2014/main" id="{D900CEE6-20FB-4FE2-A06C-F20CFB73A755}"/>
                </a:ext>
              </a:extLst>
            </p:cNvPr>
            <p:cNvCxnSpPr>
              <a:cxnSpLocks/>
              <a:stCxn id="248" idx="6"/>
              <a:endCxn id="198" idx="2"/>
            </p:cNvCxnSpPr>
            <p:nvPr/>
          </p:nvCxnSpPr>
          <p:spPr>
            <a:xfrm>
              <a:off x="7511029" y="27537069"/>
              <a:ext cx="1838257" cy="194164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0" name="직선 연결선 239">
              <a:extLst>
                <a:ext uri="{FF2B5EF4-FFF2-40B4-BE49-F238E27FC236}">
                  <a16:creationId xmlns:a16="http://schemas.microsoft.com/office/drawing/2014/main" id="{7B1CE1A7-4483-4C22-A56A-C319722DC974}"/>
                </a:ext>
              </a:extLst>
            </p:cNvPr>
            <p:cNvCxnSpPr>
              <a:cxnSpLocks/>
              <a:stCxn id="249" idx="6"/>
              <a:endCxn id="198" idx="2"/>
            </p:cNvCxnSpPr>
            <p:nvPr/>
          </p:nvCxnSpPr>
          <p:spPr>
            <a:xfrm>
              <a:off x="7511029" y="28513926"/>
              <a:ext cx="1838257" cy="96478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1" name="직선 연결선 240">
              <a:extLst>
                <a:ext uri="{FF2B5EF4-FFF2-40B4-BE49-F238E27FC236}">
                  <a16:creationId xmlns:a16="http://schemas.microsoft.com/office/drawing/2014/main" id="{8601D5A9-7CFF-4C9F-8773-40B34154DD9A}"/>
                </a:ext>
              </a:extLst>
            </p:cNvPr>
            <p:cNvCxnSpPr>
              <a:cxnSpLocks/>
              <a:stCxn id="250" idx="6"/>
              <a:endCxn id="198" idx="2"/>
            </p:cNvCxnSpPr>
            <p:nvPr/>
          </p:nvCxnSpPr>
          <p:spPr>
            <a:xfrm flipV="1">
              <a:off x="7511029" y="29478711"/>
              <a:ext cx="1838257" cy="131919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BD576973-46D9-46B0-BCB0-1BCA6607BDF0}"/>
                    </a:ext>
                  </a:extLst>
                </p:cNvPr>
                <p:cNvSpPr txBox="1"/>
                <p:nvPr/>
              </p:nvSpPr>
              <p:spPr>
                <a:xfrm>
                  <a:off x="1336264" y="26976197"/>
                  <a:ext cx="535166" cy="5147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1" i="1" smtClean="0">
                                <a:latin typeface="Cambria Math" panose="02040503050406030204" pitchFamily="18" charset="0"/>
                              </a:rPr>
                            </m:ctrlPr>
                          </m:sSubPr>
                          <m:e>
                            <m:r>
                              <a:rPr lang="en-US" altLang="ko-KR" sz="2400" b="1" i="1" smtClean="0">
                                <a:latin typeface="Cambria Math" panose="02040503050406030204" pitchFamily="18" charset="0"/>
                              </a:rPr>
                              <m:t>𝒙</m:t>
                            </m:r>
                          </m:e>
                          <m:sub>
                            <m:r>
                              <a:rPr lang="en-US" altLang="ko-KR" sz="2400" b="1" i="1" smtClean="0">
                                <a:latin typeface="Cambria Math" panose="02040503050406030204" pitchFamily="18" charset="0"/>
                              </a:rPr>
                              <m:t>𝟏</m:t>
                            </m:r>
                          </m:sub>
                        </m:sSub>
                      </m:oMath>
                    </m:oMathPara>
                  </a14:m>
                  <a:endParaRPr lang="ko-KR" altLang="en-US" sz="3600" b="1" i="1" dirty="0"/>
                </a:p>
              </p:txBody>
            </p:sp>
          </mc:Choice>
          <mc:Fallback xmlns="">
            <p:sp>
              <p:nvSpPr>
                <p:cNvPr id="242" name="TextBox 241">
                  <a:extLst>
                    <a:ext uri="{FF2B5EF4-FFF2-40B4-BE49-F238E27FC236}">
                      <a16:creationId xmlns:a16="http://schemas.microsoft.com/office/drawing/2014/main" id="{BD576973-46D9-46B0-BCB0-1BCA6607BDF0}"/>
                    </a:ext>
                  </a:extLst>
                </p:cNvPr>
                <p:cNvSpPr txBox="1">
                  <a:spLocks noRot="1" noChangeAspect="1" noMove="1" noResize="1" noEditPoints="1" noAdjustHandles="1" noChangeArrowheads="1" noChangeShapeType="1" noTextEdit="1"/>
                </p:cNvSpPr>
                <p:nvPr/>
              </p:nvSpPr>
              <p:spPr>
                <a:xfrm>
                  <a:off x="1336264" y="26976197"/>
                  <a:ext cx="535166" cy="514707"/>
                </a:xfrm>
                <a:prstGeom prst="rect">
                  <a:avLst/>
                </a:prstGeom>
                <a:blipFill>
                  <a:blip r:embed="rId14"/>
                  <a:stretch>
                    <a:fillRect b="-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E0E4EA23-9986-4272-B040-F412CA4FF327}"/>
                    </a:ext>
                  </a:extLst>
                </p:cNvPr>
                <p:cNvSpPr txBox="1"/>
                <p:nvPr/>
              </p:nvSpPr>
              <p:spPr>
                <a:xfrm>
                  <a:off x="1295411" y="27968489"/>
                  <a:ext cx="535166" cy="5147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1" i="1" smtClean="0">
                                <a:latin typeface="Cambria Math" panose="02040503050406030204" pitchFamily="18" charset="0"/>
                              </a:rPr>
                            </m:ctrlPr>
                          </m:sSubPr>
                          <m:e>
                            <m:r>
                              <a:rPr lang="en-US" altLang="ko-KR" sz="2400" b="1" i="1" smtClean="0">
                                <a:latin typeface="Cambria Math" panose="02040503050406030204" pitchFamily="18" charset="0"/>
                              </a:rPr>
                              <m:t>𝒙</m:t>
                            </m:r>
                          </m:e>
                          <m:sub>
                            <m:r>
                              <a:rPr lang="en-US" altLang="ko-KR" sz="2400" b="1" i="1" smtClean="0">
                                <a:latin typeface="Cambria Math" panose="02040503050406030204" pitchFamily="18" charset="0"/>
                              </a:rPr>
                              <m:t>𝟐</m:t>
                            </m:r>
                          </m:sub>
                        </m:sSub>
                      </m:oMath>
                    </m:oMathPara>
                  </a14:m>
                  <a:endParaRPr lang="ko-KR" altLang="en-US" sz="3600" b="1" dirty="0"/>
                </a:p>
              </p:txBody>
            </p:sp>
          </mc:Choice>
          <mc:Fallback xmlns="">
            <p:sp>
              <p:nvSpPr>
                <p:cNvPr id="243" name="TextBox 242">
                  <a:extLst>
                    <a:ext uri="{FF2B5EF4-FFF2-40B4-BE49-F238E27FC236}">
                      <a16:creationId xmlns:a16="http://schemas.microsoft.com/office/drawing/2014/main" id="{E0E4EA23-9986-4272-B040-F412CA4FF327}"/>
                    </a:ext>
                  </a:extLst>
                </p:cNvPr>
                <p:cNvSpPr txBox="1">
                  <a:spLocks noRot="1" noChangeAspect="1" noMove="1" noResize="1" noEditPoints="1" noAdjustHandles="1" noChangeArrowheads="1" noChangeShapeType="1" noTextEdit="1"/>
                </p:cNvSpPr>
                <p:nvPr/>
              </p:nvSpPr>
              <p:spPr>
                <a:xfrm>
                  <a:off x="1295411" y="27968489"/>
                  <a:ext cx="535166" cy="514707"/>
                </a:xfrm>
                <a:prstGeom prst="rect">
                  <a:avLst/>
                </a:prstGeom>
                <a:blipFill>
                  <a:blip r:embed="rId15"/>
                  <a:stretch>
                    <a:fillRect b="-6757"/>
                  </a:stretch>
                </a:blipFill>
              </p:spPr>
              <p:txBody>
                <a:bodyPr/>
                <a:lstStyle/>
                <a:p>
                  <a:r>
                    <a:rPr lang="ko-KR" altLang="en-US">
                      <a:noFill/>
                    </a:rPr>
                    <a:t> </a:t>
                  </a:r>
                </a:p>
              </p:txBody>
            </p:sp>
          </mc:Fallback>
        </mc:AlternateContent>
        <p:sp>
          <p:nvSpPr>
            <p:cNvPr id="245" name="TextBox 244">
              <a:extLst>
                <a:ext uri="{FF2B5EF4-FFF2-40B4-BE49-F238E27FC236}">
                  <a16:creationId xmlns:a16="http://schemas.microsoft.com/office/drawing/2014/main" id="{DF4A8627-57FB-45D6-80DE-93BDA0AE599E}"/>
                </a:ext>
              </a:extLst>
            </p:cNvPr>
            <p:cNvSpPr txBox="1"/>
            <p:nvPr/>
          </p:nvSpPr>
          <p:spPr>
            <a:xfrm>
              <a:off x="2178547" y="26229714"/>
              <a:ext cx="981138" cy="584776"/>
            </a:xfrm>
            <a:prstGeom prst="rect">
              <a:avLst/>
            </a:prstGeom>
            <a:noFill/>
          </p:spPr>
          <p:txBody>
            <a:bodyPr wrap="square" rtlCol="0">
              <a:spAutoFit/>
            </a:bodyPr>
            <a:lstStyle/>
            <a:p>
              <a:r>
                <a:rPr lang="en-US" altLang="ko-KR" sz="2800" b="1" dirty="0" err="1">
                  <a:solidFill>
                    <a:srgbClr val="254061"/>
                  </a:solidFill>
                </a:rPr>
                <a:t>relu</a:t>
              </a:r>
              <a:endParaRPr lang="ko-KR" altLang="en-US" sz="2800" b="1" dirty="0">
                <a:solidFill>
                  <a:srgbClr val="254061"/>
                </a:solidFill>
              </a:endParaRPr>
            </a:p>
          </p:txBody>
        </p:sp>
        <p:sp>
          <p:nvSpPr>
            <p:cNvPr id="246" name="TextBox 245">
              <a:extLst>
                <a:ext uri="{FF2B5EF4-FFF2-40B4-BE49-F238E27FC236}">
                  <a16:creationId xmlns:a16="http://schemas.microsoft.com/office/drawing/2014/main" id="{5B2C7397-23AB-48C3-A8E6-3EBD62E6CBD2}"/>
                </a:ext>
              </a:extLst>
            </p:cNvPr>
            <p:cNvSpPr txBox="1"/>
            <p:nvPr/>
          </p:nvSpPr>
          <p:spPr>
            <a:xfrm>
              <a:off x="8299227" y="26509035"/>
              <a:ext cx="1975078" cy="584775"/>
            </a:xfrm>
            <a:prstGeom prst="rect">
              <a:avLst/>
            </a:prstGeom>
            <a:noFill/>
          </p:spPr>
          <p:txBody>
            <a:bodyPr wrap="square" rtlCol="0">
              <a:spAutoFit/>
            </a:bodyPr>
            <a:lstStyle/>
            <a:p>
              <a:r>
                <a:rPr lang="en-US" altLang="ko-KR" sz="2800" b="1" dirty="0">
                  <a:solidFill>
                    <a:srgbClr val="254061"/>
                  </a:solidFill>
                </a:rPr>
                <a:t>sigmoid</a:t>
              </a:r>
              <a:endParaRPr lang="ko-KR" altLang="en-US" sz="2400" b="1" dirty="0">
                <a:solidFill>
                  <a:srgbClr val="254061"/>
                </a:solidFill>
              </a:endParaRPr>
            </a:p>
          </p:txBody>
        </p:sp>
        <p:sp>
          <p:nvSpPr>
            <p:cNvPr id="247" name="타원 246">
              <a:extLst>
                <a:ext uri="{FF2B5EF4-FFF2-40B4-BE49-F238E27FC236}">
                  <a16:creationId xmlns:a16="http://schemas.microsoft.com/office/drawing/2014/main" id="{2EC184B3-7240-42E4-9F8C-06220CFC7C0D}"/>
                </a:ext>
              </a:extLst>
            </p:cNvPr>
            <p:cNvSpPr/>
            <p:nvPr/>
          </p:nvSpPr>
          <p:spPr>
            <a:xfrm>
              <a:off x="6619086" y="26159846"/>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8" name="타원 247">
              <a:extLst>
                <a:ext uri="{FF2B5EF4-FFF2-40B4-BE49-F238E27FC236}">
                  <a16:creationId xmlns:a16="http://schemas.microsoft.com/office/drawing/2014/main" id="{013C8CEA-ADC1-43A2-B14E-7A608CA354D3}"/>
                </a:ext>
              </a:extLst>
            </p:cNvPr>
            <p:cNvSpPr/>
            <p:nvPr/>
          </p:nvSpPr>
          <p:spPr>
            <a:xfrm>
              <a:off x="6619086" y="27136704"/>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9" name="타원 248">
              <a:extLst>
                <a:ext uri="{FF2B5EF4-FFF2-40B4-BE49-F238E27FC236}">
                  <a16:creationId xmlns:a16="http://schemas.microsoft.com/office/drawing/2014/main" id="{79F4326F-48D8-4E53-AC27-7086A78C298F}"/>
                </a:ext>
              </a:extLst>
            </p:cNvPr>
            <p:cNvSpPr/>
            <p:nvPr/>
          </p:nvSpPr>
          <p:spPr>
            <a:xfrm>
              <a:off x="6619086" y="28113562"/>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0" name="타원 249">
              <a:extLst>
                <a:ext uri="{FF2B5EF4-FFF2-40B4-BE49-F238E27FC236}">
                  <a16:creationId xmlns:a16="http://schemas.microsoft.com/office/drawing/2014/main" id="{A60C92E1-DA89-45B7-B6DC-7A4F4DEAAF7D}"/>
                </a:ext>
              </a:extLst>
            </p:cNvPr>
            <p:cNvSpPr/>
            <p:nvPr/>
          </p:nvSpPr>
          <p:spPr>
            <a:xfrm>
              <a:off x="6619086" y="30397537"/>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1" name="TextBox 250">
              <a:extLst>
                <a:ext uri="{FF2B5EF4-FFF2-40B4-BE49-F238E27FC236}">
                  <a16:creationId xmlns:a16="http://schemas.microsoft.com/office/drawing/2014/main" id="{092066A8-B22D-407B-80A9-5D8CB1C4A383}"/>
                </a:ext>
              </a:extLst>
            </p:cNvPr>
            <p:cNvSpPr txBox="1"/>
            <p:nvPr/>
          </p:nvSpPr>
          <p:spPr>
            <a:xfrm>
              <a:off x="1421755" y="28926304"/>
              <a:ext cx="452301" cy="673162"/>
            </a:xfrm>
            <a:prstGeom prst="rect">
              <a:avLst/>
            </a:prstGeom>
            <a:noFill/>
          </p:spPr>
          <p:txBody>
            <a:bodyPr vert="eaVert" wrap="square" rtlCol="0">
              <a:spAutoFit/>
            </a:bodyPr>
            <a:lstStyle/>
            <a:p>
              <a:r>
                <a:rPr lang="en-US" altLang="ko-KR" sz="2800" dirty="0"/>
                <a:t>. . .</a:t>
              </a:r>
            </a:p>
          </p:txBody>
        </p:sp>
        <p:sp>
          <p:nvSpPr>
            <p:cNvPr id="252" name="TextBox 251">
              <a:extLst>
                <a:ext uri="{FF2B5EF4-FFF2-40B4-BE49-F238E27FC236}">
                  <a16:creationId xmlns:a16="http://schemas.microsoft.com/office/drawing/2014/main" id="{B330822E-E61A-40F1-8906-A3879B6163DA}"/>
                </a:ext>
              </a:extLst>
            </p:cNvPr>
            <p:cNvSpPr txBox="1"/>
            <p:nvPr/>
          </p:nvSpPr>
          <p:spPr>
            <a:xfrm>
              <a:off x="4191978" y="29442824"/>
              <a:ext cx="452301" cy="673162"/>
            </a:xfrm>
            <a:prstGeom prst="rect">
              <a:avLst/>
            </a:prstGeom>
            <a:noFill/>
          </p:spPr>
          <p:txBody>
            <a:bodyPr vert="eaVert" wrap="square" rtlCol="0">
              <a:spAutoFit/>
            </a:bodyPr>
            <a:lstStyle/>
            <a:p>
              <a:r>
                <a:rPr lang="en-US" altLang="ko-KR" sz="2800" dirty="0"/>
                <a:t>. . .</a:t>
              </a:r>
            </a:p>
          </p:txBody>
        </p:sp>
        <p:sp>
          <p:nvSpPr>
            <p:cNvPr id="253" name="TextBox 252">
              <a:extLst>
                <a:ext uri="{FF2B5EF4-FFF2-40B4-BE49-F238E27FC236}">
                  <a16:creationId xmlns:a16="http://schemas.microsoft.com/office/drawing/2014/main" id="{32E78E95-0DE4-4039-BAE6-BD21A1C23540}"/>
                </a:ext>
              </a:extLst>
            </p:cNvPr>
            <p:cNvSpPr txBox="1"/>
            <p:nvPr/>
          </p:nvSpPr>
          <p:spPr>
            <a:xfrm>
              <a:off x="6930197" y="29392576"/>
              <a:ext cx="452301" cy="673162"/>
            </a:xfrm>
            <a:prstGeom prst="rect">
              <a:avLst/>
            </a:prstGeom>
            <a:noFill/>
          </p:spPr>
          <p:txBody>
            <a:bodyPr vert="eaVert" wrap="square" rtlCol="0">
              <a:spAutoFit/>
            </a:bodyPr>
            <a:lstStyle/>
            <a:p>
              <a:r>
                <a:rPr lang="en-US" altLang="ko-KR" sz="2800" dirty="0"/>
                <a:t>. . .</a:t>
              </a:r>
            </a:p>
          </p:txBody>
        </p:sp>
        <p:cxnSp>
          <p:nvCxnSpPr>
            <p:cNvPr id="255" name="직선 연결선 254">
              <a:extLst>
                <a:ext uri="{FF2B5EF4-FFF2-40B4-BE49-F238E27FC236}">
                  <a16:creationId xmlns:a16="http://schemas.microsoft.com/office/drawing/2014/main" id="{8F6E66C8-C418-4FAA-9EC2-FE90F30DD791}"/>
                </a:ext>
              </a:extLst>
            </p:cNvPr>
            <p:cNvCxnSpPr>
              <a:cxnSpLocks/>
              <a:endCxn id="229" idx="2"/>
            </p:cNvCxnSpPr>
            <p:nvPr/>
          </p:nvCxnSpPr>
          <p:spPr>
            <a:xfrm>
              <a:off x="2014407" y="30172679"/>
              <a:ext cx="1849046" cy="62522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9" name="타원 228">
              <a:extLst>
                <a:ext uri="{FF2B5EF4-FFF2-40B4-BE49-F238E27FC236}">
                  <a16:creationId xmlns:a16="http://schemas.microsoft.com/office/drawing/2014/main" id="{D7498549-4BE3-4D04-A791-B00F24253F06}"/>
                </a:ext>
              </a:extLst>
            </p:cNvPr>
            <p:cNvSpPr/>
            <p:nvPr/>
          </p:nvSpPr>
          <p:spPr>
            <a:xfrm>
              <a:off x="3863453" y="30397537"/>
              <a:ext cx="891944" cy="800729"/>
            </a:xfrm>
            <a:prstGeom prst="ellipse">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2" name="타원 231">
              <a:extLst>
                <a:ext uri="{FF2B5EF4-FFF2-40B4-BE49-F238E27FC236}">
                  <a16:creationId xmlns:a16="http://schemas.microsoft.com/office/drawing/2014/main" id="{DBE38C2B-0475-4085-B583-4146C0FAA6A2}"/>
                </a:ext>
              </a:extLst>
            </p:cNvPr>
            <p:cNvSpPr/>
            <p:nvPr/>
          </p:nvSpPr>
          <p:spPr>
            <a:xfrm>
              <a:off x="1098427" y="29723575"/>
              <a:ext cx="891944" cy="800729"/>
            </a:xfrm>
            <a:prstGeom prst="ellipse">
              <a:avLst/>
            </a:prstGeom>
            <a:solidFill>
              <a:schemeClr val="accent3">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1EDF6143-2F0D-4A98-8153-6E7EE3853A06}"/>
                    </a:ext>
                  </a:extLst>
                </p:cNvPr>
                <p:cNvSpPr txBox="1"/>
                <p:nvPr/>
              </p:nvSpPr>
              <p:spPr>
                <a:xfrm>
                  <a:off x="1243181" y="29858592"/>
                  <a:ext cx="535166" cy="5147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400" b="1" i="1" smtClean="0">
                                <a:latin typeface="Cambria Math" panose="02040503050406030204" pitchFamily="18" charset="0"/>
                              </a:rPr>
                            </m:ctrlPr>
                          </m:sSubPr>
                          <m:e>
                            <m:r>
                              <a:rPr lang="en-US" altLang="ko-KR" sz="2400" b="1" i="1" smtClean="0">
                                <a:latin typeface="Cambria Math" panose="02040503050406030204" pitchFamily="18" charset="0"/>
                              </a:rPr>
                              <m:t>𝒙</m:t>
                            </m:r>
                          </m:e>
                          <m:sub>
                            <m:r>
                              <a:rPr lang="en-US" altLang="ko-KR" sz="2400" b="1" i="1" smtClean="0">
                                <a:latin typeface="Cambria Math" panose="02040503050406030204" pitchFamily="18" charset="0"/>
                              </a:rPr>
                              <m:t>𝟏𝟗</m:t>
                            </m:r>
                          </m:sub>
                        </m:sSub>
                      </m:oMath>
                    </m:oMathPara>
                  </a14:m>
                  <a:endParaRPr lang="ko-KR" altLang="en-US" sz="2400" b="1" dirty="0"/>
                </a:p>
              </p:txBody>
            </p:sp>
          </mc:Choice>
          <mc:Fallback xmlns="">
            <p:sp>
              <p:nvSpPr>
                <p:cNvPr id="244" name="TextBox 243">
                  <a:extLst>
                    <a:ext uri="{FF2B5EF4-FFF2-40B4-BE49-F238E27FC236}">
                      <a16:creationId xmlns:a16="http://schemas.microsoft.com/office/drawing/2014/main" id="{1EDF6143-2F0D-4A98-8153-6E7EE3853A06}"/>
                    </a:ext>
                  </a:extLst>
                </p:cNvPr>
                <p:cNvSpPr txBox="1">
                  <a:spLocks noRot="1" noChangeAspect="1" noMove="1" noResize="1" noEditPoints="1" noAdjustHandles="1" noChangeArrowheads="1" noChangeShapeType="1" noTextEdit="1"/>
                </p:cNvSpPr>
                <p:nvPr/>
              </p:nvSpPr>
              <p:spPr>
                <a:xfrm>
                  <a:off x="1243181" y="29858592"/>
                  <a:ext cx="535166" cy="514707"/>
                </a:xfrm>
                <a:prstGeom prst="rect">
                  <a:avLst/>
                </a:prstGeom>
                <a:blipFill>
                  <a:blip r:embed="rId16"/>
                  <a:stretch>
                    <a:fillRect r="-24691" b="-6757"/>
                  </a:stretch>
                </a:blipFill>
              </p:spPr>
              <p:txBody>
                <a:bodyPr/>
                <a:lstStyle/>
                <a:p>
                  <a:r>
                    <a:rPr lang="ko-KR" altLang="en-US">
                      <a:noFill/>
                    </a:rPr>
                    <a:t> </a:t>
                  </a:r>
                </a:p>
              </p:txBody>
            </p:sp>
          </mc:Fallback>
        </mc:AlternateContent>
      </p:grpSp>
      <p:grpSp>
        <p:nvGrpSpPr>
          <p:cNvPr id="46" name="그룹 45">
            <a:extLst>
              <a:ext uri="{FF2B5EF4-FFF2-40B4-BE49-F238E27FC236}">
                <a16:creationId xmlns:a16="http://schemas.microsoft.com/office/drawing/2014/main" id="{5BA88CB5-06D5-4419-9988-C7F6681F389B}"/>
              </a:ext>
            </a:extLst>
          </p:cNvPr>
          <p:cNvGrpSpPr/>
          <p:nvPr/>
        </p:nvGrpSpPr>
        <p:grpSpPr>
          <a:xfrm>
            <a:off x="10925255" y="28071614"/>
            <a:ext cx="3134612" cy="3016392"/>
            <a:chOff x="11235690" y="27027634"/>
            <a:chExt cx="3472249" cy="3328181"/>
          </a:xfrm>
        </p:grpSpPr>
        <p:sp>
          <p:nvSpPr>
            <p:cNvPr id="257" name="타원 256">
              <a:extLst>
                <a:ext uri="{FF2B5EF4-FFF2-40B4-BE49-F238E27FC236}">
                  <a16:creationId xmlns:a16="http://schemas.microsoft.com/office/drawing/2014/main" id="{42AB5FA4-81B4-4431-9E29-23916E8D2818}"/>
                </a:ext>
              </a:extLst>
            </p:cNvPr>
            <p:cNvSpPr/>
            <p:nvPr/>
          </p:nvSpPr>
          <p:spPr>
            <a:xfrm>
              <a:off x="11459835" y="28479248"/>
              <a:ext cx="394049" cy="377393"/>
            </a:xfrm>
            <a:prstGeom prst="ellipse">
              <a:avLst/>
            </a:prstGeom>
            <a:solidFill>
              <a:srgbClr val="B9CDE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8" name="타원 257">
              <a:extLst>
                <a:ext uri="{FF2B5EF4-FFF2-40B4-BE49-F238E27FC236}">
                  <a16:creationId xmlns:a16="http://schemas.microsoft.com/office/drawing/2014/main" id="{25E76E89-5607-4CE5-8EAA-4FA2F5800FB7}"/>
                </a:ext>
              </a:extLst>
            </p:cNvPr>
            <p:cNvSpPr/>
            <p:nvPr/>
          </p:nvSpPr>
          <p:spPr>
            <a:xfrm>
              <a:off x="11459835" y="27693009"/>
              <a:ext cx="394049" cy="377393"/>
            </a:xfrm>
            <a:prstGeom prst="ellipse">
              <a:avLst/>
            </a:prstGeom>
            <a:solidFill>
              <a:schemeClr val="accent3">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9" name="타원 258">
              <a:extLst>
                <a:ext uri="{FF2B5EF4-FFF2-40B4-BE49-F238E27FC236}">
                  <a16:creationId xmlns:a16="http://schemas.microsoft.com/office/drawing/2014/main" id="{7D7969FE-852D-48E8-A7FC-AF034970A350}"/>
                </a:ext>
              </a:extLst>
            </p:cNvPr>
            <p:cNvSpPr/>
            <p:nvPr/>
          </p:nvSpPr>
          <p:spPr>
            <a:xfrm>
              <a:off x="11459835" y="29267701"/>
              <a:ext cx="394049" cy="377393"/>
            </a:xfrm>
            <a:prstGeom prst="ellipse">
              <a:avLst/>
            </a:prstGeom>
            <a:solidFill>
              <a:srgbClr val="EEC6B4"/>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0" name="TextBox 259">
              <a:extLst>
                <a:ext uri="{FF2B5EF4-FFF2-40B4-BE49-F238E27FC236}">
                  <a16:creationId xmlns:a16="http://schemas.microsoft.com/office/drawing/2014/main" id="{73AB5211-7F62-4035-9E84-A46EF73020D5}"/>
                </a:ext>
              </a:extLst>
            </p:cNvPr>
            <p:cNvSpPr txBox="1"/>
            <p:nvPr/>
          </p:nvSpPr>
          <p:spPr>
            <a:xfrm>
              <a:off x="12035899" y="27578702"/>
              <a:ext cx="2549633" cy="461665"/>
            </a:xfrm>
            <a:prstGeom prst="rect">
              <a:avLst/>
            </a:prstGeom>
            <a:noFill/>
          </p:spPr>
          <p:txBody>
            <a:bodyPr wrap="square" rtlCol="0">
              <a:spAutoFit/>
            </a:bodyPr>
            <a:lstStyle/>
            <a:p>
              <a:r>
                <a:rPr lang="en-US" altLang="ko-KR" sz="2400" b="1" dirty="0">
                  <a:solidFill>
                    <a:srgbClr val="254061"/>
                  </a:solidFill>
                </a:rPr>
                <a:t>Input Node</a:t>
              </a:r>
              <a:endParaRPr lang="ko-KR" altLang="en-US" sz="1800" b="1" dirty="0">
                <a:solidFill>
                  <a:srgbClr val="254061"/>
                </a:solidFill>
              </a:endParaRPr>
            </a:p>
          </p:txBody>
        </p:sp>
        <p:sp>
          <p:nvSpPr>
            <p:cNvPr id="261" name="TextBox 260">
              <a:extLst>
                <a:ext uri="{FF2B5EF4-FFF2-40B4-BE49-F238E27FC236}">
                  <a16:creationId xmlns:a16="http://schemas.microsoft.com/office/drawing/2014/main" id="{80F99691-E532-4C92-85E8-DD4BC546A6C6}"/>
                </a:ext>
              </a:extLst>
            </p:cNvPr>
            <p:cNvSpPr txBox="1"/>
            <p:nvPr/>
          </p:nvSpPr>
          <p:spPr>
            <a:xfrm>
              <a:off x="12035899" y="28389954"/>
              <a:ext cx="2549633" cy="461665"/>
            </a:xfrm>
            <a:prstGeom prst="rect">
              <a:avLst/>
            </a:prstGeom>
            <a:noFill/>
          </p:spPr>
          <p:txBody>
            <a:bodyPr wrap="square" rtlCol="0">
              <a:spAutoFit/>
            </a:bodyPr>
            <a:lstStyle/>
            <a:p>
              <a:r>
                <a:rPr lang="en-US" altLang="ko-KR" sz="2400" b="1" dirty="0">
                  <a:solidFill>
                    <a:srgbClr val="254061"/>
                  </a:solidFill>
                </a:rPr>
                <a:t>Hidden Node</a:t>
              </a:r>
              <a:endParaRPr lang="ko-KR" altLang="en-US" sz="1800" b="1" dirty="0">
                <a:solidFill>
                  <a:srgbClr val="254061"/>
                </a:solidFill>
              </a:endParaRPr>
            </a:p>
          </p:txBody>
        </p:sp>
        <p:sp>
          <p:nvSpPr>
            <p:cNvPr id="262" name="TextBox 261">
              <a:extLst>
                <a:ext uri="{FF2B5EF4-FFF2-40B4-BE49-F238E27FC236}">
                  <a16:creationId xmlns:a16="http://schemas.microsoft.com/office/drawing/2014/main" id="{09B06426-995D-4900-9DE0-F0E0F8D47FA6}"/>
                </a:ext>
              </a:extLst>
            </p:cNvPr>
            <p:cNvSpPr txBox="1"/>
            <p:nvPr/>
          </p:nvSpPr>
          <p:spPr>
            <a:xfrm>
              <a:off x="12035899" y="29162878"/>
              <a:ext cx="2549633" cy="461665"/>
            </a:xfrm>
            <a:prstGeom prst="rect">
              <a:avLst/>
            </a:prstGeom>
            <a:noFill/>
          </p:spPr>
          <p:txBody>
            <a:bodyPr wrap="square" rtlCol="0">
              <a:spAutoFit/>
            </a:bodyPr>
            <a:lstStyle/>
            <a:p>
              <a:r>
                <a:rPr lang="en-US" altLang="ko-KR" sz="2400" b="1" dirty="0">
                  <a:solidFill>
                    <a:srgbClr val="254061"/>
                  </a:solidFill>
                </a:rPr>
                <a:t>Output Node</a:t>
              </a:r>
              <a:endParaRPr lang="ko-KR" altLang="en-US" sz="1800" b="1" dirty="0">
                <a:solidFill>
                  <a:srgbClr val="254061"/>
                </a:solidFill>
              </a:endParaRPr>
            </a:p>
          </p:txBody>
        </p:sp>
        <p:sp>
          <p:nvSpPr>
            <p:cNvPr id="81" name="직사각형 80">
              <a:extLst>
                <a:ext uri="{FF2B5EF4-FFF2-40B4-BE49-F238E27FC236}">
                  <a16:creationId xmlns:a16="http://schemas.microsoft.com/office/drawing/2014/main" id="{ACDDBA90-2D7F-431E-9C87-3AE39986844D}"/>
                </a:ext>
              </a:extLst>
            </p:cNvPr>
            <p:cNvSpPr/>
            <p:nvPr/>
          </p:nvSpPr>
          <p:spPr>
            <a:xfrm>
              <a:off x="11235690" y="27027634"/>
              <a:ext cx="3472249" cy="3328181"/>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82" name="그림 81">
            <a:extLst>
              <a:ext uri="{FF2B5EF4-FFF2-40B4-BE49-F238E27FC236}">
                <a16:creationId xmlns:a16="http://schemas.microsoft.com/office/drawing/2014/main" id="{BB3604BD-D5AD-49E3-B0DD-7D909B21823F}"/>
              </a:ext>
            </a:extLst>
          </p:cNvPr>
          <p:cNvPicPr>
            <a:picLocks noChangeAspect="1"/>
          </p:cNvPicPr>
          <p:nvPr/>
        </p:nvPicPr>
        <p:blipFill>
          <a:blip r:embed="rId17"/>
          <a:stretch>
            <a:fillRect/>
          </a:stretch>
        </p:blipFill>
        <p:spPr>
          <a:xfrm>
            <a:off x="1318546" y="33100951"/>
            <a:ext cx="5670825" cy="3435490"/>
          </a:xfrm>
          <a:prstGeom prst="rect">
            <a:avLst/>
          </a:prstGeom>
        </p:spPr>
      </p:pic>
      <p:pic>
        <p:nvPicPr>
          <p:cNvPr id="84" name="그림 83">
            <a:extLst>
              <a:ext uri="{FF2B5EF4-FFF2-40B4-BE49-F238E27FC236}">
                <a16:creationId xmlns:a16="http://schemas.microsoft.com/office/drawing/2014/main" id="{186B457F-9244-483A-9827-F15F3A0AC22D}"/>
              </a:ext>
            </a:extLst>
          </p:cNvPr>
          <p:cNvPicPr>
            <a:picLocks noChangeAspect="1"/>
          </p:cNvPicPr>
          <p:nvPr/>
        </p:nvPicPr>
        <p:blipFill rotWithShape="1">
          <a:blip r:embed="rId18"/>
          <a:srcRect r="13157"/>
          <a:stretch/>
        </p:blipFill>
        <p:spPr>
          <a:xfrm>
            <a:off x="7238640" y="33084958"/>
            <a:ext cx="5525083" cy="3467030"/>
          </a:xfrm>
          <a:prstGeom prst="rect">
            <a:avLst/>
          </a:prstGeom>
        </p:spPr>
      </p:pic>
      <p:pic>
        <p:nvPicPr>
          <p:cNvPr id="86" name="그림 85">
            <a:extLst>
              <a:ext uri="{FF2B5EF4-FFF2-40B4-BE49-F238E27FC236}">
                <a16:creationId xmlns:a16="http://schemas.microsoft.com/office/drawing/2014/main" id="{1B3077C2-00F9-4A3E-873F-EEBDCF85441D}"/>
              </a:ext>
            </a:extLst>
          </p:cNvPr>
          <p:cNvPicPr>
            <a:picLocks noChangeAspect="1"/>
          </p:cNvPicPr>
          <p:nvPr/>
        </p:nvPicPr>
        <p:blipFill rotWithShape="1">
          <a:blip r:embed="rId19"/>
          <a:srcRect l="77010"/>
          <a:stretch/>
        </p:blipFill>
        <p:spPr>
          <a:xfrm>
            <a:off x="13051755" y="33102006"/>
            <a:ext cx="1465270" cy="4000000"/>
          </a:xfrm>
          <a:prstGeom prst="rect">
            <a:avLst/>
          </a:prstGeom>
        </p:spPr>
      </p:pic>
      <p:sp>
        <p:nvSpPr>
          <p:cNvPr id="263" name="TextBox 262">
            <a:extLst>
              <a:ext uri="{FF2B5EF4-FFF2-40B4-BE49-F238E27FC236}">
                <a16:creationId xmlns:a16="http://schemas.microsoft.com/office/drawing/2014/main" id="{F3C15602-4DA0-4F22-8C9E-9B520972C271}"/>
              </a:ext>
            </a:extLst>
          </p:cNvPr>
          <p:cNvSpPr txBox="1"/>
          <p:nvPr/>
        </p:nvSpPr>
        <p:spPr>
          <a:xfrm>
            <a:off x="15572035" y="17706300"/>
            <a:ext cx="14185576" cy="923330"/>
          </a:xfrm>
          <a:prstGeom prst="rect">
            <a:avLst/>
          </a:prstGeom>
          <a:solidFill>
            <a:schemeClr val="accent1"/>
          </a:solidFill>
        </p:spPr>
        <p:txBody>
          <a:bodyPr wrap="square" rtlCol="0">
            <a:spAutoFit/>
          </a:bodyPr>
          <a:lstStyle/>
          <a:p>
            <a:pPr algn="ctr"/>
            <a:r>
              <a:rPr lang="en-US" altLang="ko-KR" sz="5400" b="1" dirty="0">
                <a:solidFill>
                  <a:schemeClr val="bg1"/>
                </a:solidFill>
                <a:latin typeface="+mn-ea"/>
                <a:cs typeface="Arial" pitchFamily="34" charset="0"/>
              </a:rPr>
              <a:t>R Shiny visualization</a:t>
            </a:r>
            <a:endParaRPr lang="ko-KR" altLang="en-US" sz="5400" b="1" dirty="0">
              <a:solidFill>
                <a:schemeClr val="bg1"/>
              </a:solidFill>
              <a:latin typeface="+mn-ea"/>
              <a:cs typeface="Arial" pitchFamily="34" charset="0"/>
            </a:endParaRPr>
          </a:p>
        </p:txBody>
      </p:sp>
      <p:sp>
        <p:nvSpPr>
          <p:cNvPr id="264" name="TextBox 263">
            <a:extLst>
              <a:ext uri="{FF2B5EF4-FFF2-40B4-BE49-F238E27FC236}">
                <a16:creationId xmlns:a16="http://schemas.microsoft.com/office/drawing/2014/main" id="{26AEA9A8-AF7C-40D8-BF82-51302BC7991C}"/>
              </a:ext>
            </a:extLst>
          </p:cNvPr>
          <p:cNvSpPr txBox="1"/>
          <p:nvPr/>
        </p:nvSpPr>
        <p:spPr>
          <a:xfrm>
            <a:off x="15568615" y="12259246"/>
            <a:ext cx="13600112" cy="707886"/>
          </a:xfrm>
          <a:prstGeom prst="rect">
            <a:avLst/>
          </a:prstGeom>
          <a:solidFill>
            <a:schemeClr val="bg1"/>
          </a:solidFill>
        </p:spPr>
        <p:txBody>
          <a:bodyPr wrap="square" rtlCol="0">
            <a:spAutoFit/>
          </a:bodyPr>
          <a:lstStyle/>
          <a:p>
            <a:r>
              <a:rPr lang="en-US" altLang="ko-KR" sz="4000" b="1" dirty="0">
                <a:solidFill>
                  <a:schemeClr val="accent1">
                    <a:lumMod val="50000"/>
                  </a:schemeClr>
                </a:solidFill>
                <a:latin typeface="+mn-ea"/>
                <a:cs typeface="Arial" pitchFamily="34" charset="0"/>
              </a:rPr>
              <a:t>2. Partial Dependence Plot</a:t>
            </a:r>
            <a:endParaRPr lang="ko-KR" altLang="en-US" sz="4000" b="1" dirty="0">
              <a:solidFill>
                <a:schemeClr val="accent1">
                  <a:lumMod val="50000"/>
                </a:schemeClr>
              </a:solidFill>
              <a:latin typeface="+mn-ea"/>
              <a:cs typeface="Arial" pitchFamily="34" charset="0"/>
            </a:endParaRPr>
          </a:p>
        </p:txBody>
      </p:sp>
      <p:pic>
        <p:nvPicPr>
          <p:cNvPr id="17" name="그림 16">
            <a:extLst>
              <a:ext uri="{FF2B5EF4-FFF2-40B4-BE49-F238E27FC236}">
                <a16:creationId xmlns:a16="http://schemas.microsoft.com/office/drawing/2014/main" id="{2BCF3B45-3E3C-4259-A385-234A82C1E77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2403" y="2106118"/>
            <a:ext cx="2650287" cy="2650287"/>
          </a:xfrm>
          <a:prstGeom prst="rect">
            <a:avLst/>
          </a:prstGeom>
        </p:spPr>
      </p:pic>
      <p:sp>
        <p:nvSpPr>
          <p:cNvPr id="146" name="TextBox 145">
            <a:extLst>
              <a:ext uri="{FF2B5EF4-FFF2-40B4-BE49-F238E27FC236}">
                <a16:creationId xmlns:a16="http://schemas.microsoft.com/office/drawing/2014/main" id="{EC462920-55F1-4744-B2E0-D1CB28DDA43E}"/>
              </a:ext>
            </a:extLst>
          </p:cNvPr>
          <p:cNvSpPr txBox="1"/>
          <p:nvPr/>
        </p:nvSpPr>
        <p:spPr>
          <a:xfrm>
            <a:off x="15612193" y="33357590"/>
            <a:ext cx="14183484" cy="9017853"/>
          </a:xfrm>
          <a:prstGeom prst="rect">
            <a:avLst/>
          </a:prstGeom>
          <a:solidFill>
            <a:schemeClr val="bg1"/>
          </a:solidFill>
        </p:spPr>
        <p:txBody>
          <a:bodyPr wrap="square" rtlCol="0">
            <a:spAutoFit/>
          </a:bodyPr>
          <a:lstStyle/>
          <a:p>
            <a:r>
              <a:rPr lang="en-US" altLang="ko-KR" sz="2000" b="1" dirty="0">
                <a:solidFill>
                  <a:srgbClr val="254061"/>
                </a:solidFill>
              </a:rPr>
              <a:t>Lee, E. K. (2018). </a:t>
            </a:r>
            <a:r>
              <a:rPr lang="en-US" altLang="ko-KR" sz="2000" b="1" dirty="0" err="1">
                <a:solidFill>
                  <a:srgbClr val="254061"/>
                </a:solidFill>
              </a:rPr>
              <a:t>PPtreeViz</a:t>
            </a:r>
            <a:r>
              <a:rPr lang="en-US" altLang="ko-KR" sz="2000" b="1" dirty="0">
                <a:solidFill>
                  <a:srgbClr val="254061"/>
                </a:solidFill>
              </a:rPr>
              <a:t>: An R package for visualizing projection pursuit classification trees. Journal of Statistical Software, 83(1), 1-30. R package version 2.0. 3. https://CRAN.R-project.org/package=PPtreeViz </a:t>
            </a:r>
          </a:p>
          <a:p>
            <a:r>
              <a:rPr lang="en-US" altLang="ko-KR" sz="2000" b="1" dirty="0" err="1">
                <a:solidFill>
                  <a:srgbClr val="254061"/>
                </a:solidFill>
              </a:rPr>
              <a:t>Dimitriadou</a:t>
            </a:r>
            <a:r>
              <a:rPr lang="en-US" altLang="ko-KR" sz="2000" b="1" dirty="0">
                <a:solidFill>
                  <a:srgbClr val="254061"/>
                </a:solidFill>
              </a:rPr>
              <a:t>, E., </a:t>
            </a:r>
            <a:r>
              <a:rPr lang="en-US" altLang="ko-KR" sz="2000" b="1" dirty="0" err="1">
                <a:solidFill>
                  <a:srgbClr val="254061"/>
                </a:solidFill>
              </a:rPr>
              <a:t>Hornik</a:t>
            </a:r>
            <a:r>
              <a:rPr lang="en-US" altLang="ko-KR" sz="2000" b="1" dirty="0">
                <a:solidFill>
                  <a:srgbClr val="254061"/>
                </a:solidFill>
              </a:rPr>
              <a:t>, K., </a:t>
            </a:r>
            <a:r>
              <a:rPr lang="en-US" altLang="ko-KR" sz="2000" b="1" dirty="0" err="1">
                <a:solidFill>
                  <a:srgbClr val="254061"/>
                </a:solidFill>
              </a:rPr>
              <a:t>Leisch</a:t>
            </a:r>
            <a:r>
              <a:rPr lang="en-US" altLang="ko-KR" sz="2000" b="1" dirty="0">
                <a:solidFill>
                  <a:srgbClr val="254061"/>
                </a:solidFill>
              </a:rPr>
              <a:t>, F., Meyer, D., </a:t>
            </a:r>
            <a:r>
              <a:rPr lang="en-US" altLang="ko-KR" sz="2000" b="1" dirty="0" err="1">
                <a:solidFill>
                  <a:srgbClr val="254061"/>
                </a:solidFill>
              </a:rPr>
              <a:t>Weingessel</a:t>
            </a:r>
            <a:r>
              <a:rPr lang="en-US" altLang="ko-KR" sz="2000" b="1" dirty="0">
                <a:solidFill>
                  <a:srgbClr val="254061"/>
                </a:solidFill>
              </a:rPr>
              <a:t>, A., &amp; </a:t>
            </a:r>
            <a:r>
              <a:rPr lang="en-US" altLang="ko-KR" sz="2000" b="1" dirty="0" err="1">
                <a:solidFill>
                  <a:srgbClr val="254061"/>
                </a:solidFill>
              </a:rPr>
              <a:t>Leisch</a:t>
            </a:r>
            <a:r>
              <a:rPr lang="en-US" altLang="ko-KR" sz="2000" b="1" dirty="0">
                <a:solidFill>
                  <a:srgbClr val="254061"/>
                </a:solidFill>
              </a:rPr>
              <a:t>, M. F. (2009). e1071: </a:t>
            </a:r>
            <a:r>
              <a:rPr lang="en-US" altLang="ko-KR" sz="2000" b="1" dirty="0" err="1">
                <a:solidFill>
                  <a:srgbClr val="254061"/>
                </a:solidFill>
              </a:rPr>
              <a:t>Misc</a:t>
            </a:r>
            <a:r>
              <a:rPr lang="en-US" altLang="ko-KR" sz="2000" b="1" dirty="0">
                <a:solidFill>
                  <a:srgbClr val="254061"/>
                </a:solidFill>
              </a:rPr>
              <a:t> Functions of the Department of Statistics, Probability Theory Group (Formerly: E1071), TU Wien. R package version 1.7-2,  URL:  http://cran. </a:t>
            </a:r>
            <a:r>
              <a:rPr lang="en-US" altLang="ko-KR" sz="2000" b="1" dirty="0" err="1">
                <a:solidFill>
                  <a:srgbClr val="254061"/>
                </a:solidFill>
              </a:rPr>
              <a:t>rproject</a:t>
            </a:r>
            <a:r>
              <a:rPr lang="en-US" altLang="ko-KR" sz="2000" b="1" dirty="0">
                <a:solidFill>
                  <a:srgbClr val="254061"/>
                </a:solidFill>
              </a:rPr>
              <a:t>. org/web/packages/e1071/index. html.</a:t>
            </a:r>
          </a:p>
          <a:p>
            <a:r>
              <a:rPr lang="en-US" altLang="ko-KR" sz="2000" b="1" dirty="0">
                <a:solidFill>
                  <a:srgbClr val="254061"/>
                </a:solidFill>
              </a:rPr>
              <a:t>Wickham, H., &amp; Chang, W. (2008). ggplot2: An implementation of the Grammar of Graphics. R package version 0.7, URL: http://CRAN. R-project. org/package= ggplot2.</a:t>
            </a:r>
          </a:p>
          <a:p>
            <a:r>
              <a:rPr lang="en-US" altLang="ko-KR" sz="2000" b="1" dirty="0">
                <a:solidFill>
                  <a:srgbClr val="254061"/>
                </a:solidFill>
              </a:rPr>
              <a:t>Jackson, S. (2016). </a:t>
            </a:r>
            <a:r>
              <a:rPr lang="en-US" altLang="ko-KR" sz="2000" b="1" dirty="0" err="1">
                <a:solidFill>
                  <a:srgbClr val="254061"/>
                </a:solidFill>
              </a:rPr>
              <a:t>corrr</a:t>
            </a:r>
            <a:r>
              <a:rPr lang="en-US" altLang="ko-KR" sz="2000" b="1" dirty="0">
                <a:solidFill>
                  <a:srgbClr val="254061"/>
                </a:solidFill>
              </a:rPr>
              <a:t>: Correlations in R. R package version 0.2.1. R Project. URL: https://CRAN.R-project.org/package=corrr</a:t>
            </a:r>
          </a:p>
          <a:p>
            <a:r>
              <a:rPr lang="en-US" altLang="ko-KR" sz="2000" b="1" dirty="0" err="1">
                <a:solidFill>
                  <a:srgbClr val="254061"/>
                </a:solidFill>
              </a:rPr>
              <a:t>Liaw</a:t>
            </a:r>
            <a:r>
              <a:rPr lang="en-US" altLang="ko-KR" sz="2000" b="1" dirty="0">
                <a:solidFill>
                  <a:srgbClr val="254061"/>
                </a:solidFill>
              </a:rPr>
              <a:t>, A., Wiener, M. (2008). </a:t>
            </a:r>
            <a:r>
              <a:rPr lang="en-US" altLang="ko-KR" sz="2000" b="1" dirty="0" err="1">
                <a:solidFill>
                  <a:srgbClr val="254061"/>
                </a:solidFill>
              </a:rPr>
              <a:t>randomForest</a:t>
            </a:r>
            <a:r>
              <a:rPr lang="en-US" altLang="ko-KR" sz="2000" b="1" dirty="0">
                <a:solidFill>
                  <a:srgbClr val="254061"/>
                </a:solidFill>
              </a:rPr>
              <a:t>: </a:t>
            </a:r>
            <a:r>
              <a:rPr lang="en-US" altLang="ko-KR" sz="2000" b="1" dirty="0" err="1">
                <a:solidFill>
                  <a:srgbClr val="254061"/>
                </a:solidFill>
              </a:rPr>
              <a:t>Breiman</a:t>
            </a:r>
            <a:r>
              <a:rPr lang="en-US" altLang="ko-KR" sz="2000" b="1" dirty="0">
                <a:solidFill>
                  <a:srgbClr val="254061"/>
                </a:solidFill>
              </a:rPr>
              <a:t> and Cutler's Random Forests for Classification and Regression. R package version 4.5-28. URL: http://CRAN.R-project.org/package=randomForest</a:t>
            </a:r>
          </a:p>
          <a:p>
            <a:r>
              <a:rPr lang="en-US" altLang="ko-KR" sz="2000" b="1" dirty="0">
                <a:solidFill>
                  <a:srgbClr val="254061"/>
                </a:solidFill>
              </a:rPr>
              <a:t>Bailey, E. (2015). </a:t>
            </a:r>
            <a:r>
              <a:rPr lang="en-US" altLang="ko-KR" sz="2000" b="1" dirty="0" err="1">
                <a:solidFill>
                  <a:srgbClr val="254061"/>
                </a:solidFill>
              </a:rPr>
              <a:t>shinyBS</a:t>
            </a:r>
            <a:r>
              <a:rPr lang="en-US" altLang="ko-KR" sz="2000" b="1" dirty="0">
                <a:solidFill>
                  <a:srgbClr val="254061"/>
                </a:solidFill>
              </a:rPr>
              <a:t>: Twitter bootstrap components for shiny. R package version 0.61 URL https://CRAN. R-project. org/package= </a:t>
            </a:r>
            <a:r>
              <a:rPr lang="en-US" altLang="ko-KR" sz="2000" b="1" dirty="0" err="1">
                <a:solidFill>
                  <a:srgbClr val="254061"/>
                </a:solidFill>
              </a:rPr>
              <a:t>shinyBS</a:t>
            </a:r>
            <a:r>
              <a:rPr lang="en-US" altLang="ko-KR" sz="2000" b="1" dirty="0">
                <a:solidFill>
                  <a:srgbClr val="254061"/>
                </a:solidFill>
              </a:rPr>
              <a:t>.</a:t>
            </a:r>
          </a:p>
          <a:p>
            <a:r>
              <a:rPr lang="en-US" altLang="ko-KR" sz="2000" b="1" dirty="0" err="1">
                <a:solidFill>
                  <a:srgbClr val="254061"/>
                </a:solidFill>
              </a:rPr>
              <a:t>Sali</a:t>
            </a:r>
            <a:r>
              <a:rPr lang="en-US" altLang="ko-KR" sz="2000" b="1" dirty="0">
                <a:solidFill>
                  <a:srgbClr val="254061"/>
                </a:solidFill>
              </a:rPr>
              <a:t>, A. (2017). </a:t>
            </a:r>
            <a:r>
              <a:rPr lang="en-US" altLang="ko-KR" sz="2000" b="1" dirty="0" err="1">
                <a:solidFill>
                  <a:srgbClr val="254061"/>
                </a:solidFill>
              </a:rPr>
              <a:t>Shinycssloaders</a:t>
            </a:r>
            <a:r>
              <a:rPr lang="en-US" altLang="ko-KR" sz="2000" b="1" dirty="0">
                <a:solidFill>
                  <a:srgbClr val="254061"/>
                </a:solidFill>
              </a:rPr>
              <a:t>: Add CSS Loading Animations to ‘shiny’ Outputs. R package version 0.2.0. https://CRAN.R-project.org/package=shinycssloaders</a:t>
            </a:r>
          </a:p>
          <a:p>
            <a:r>
              <a:rPr lang="en-US" altLang="ko-KR" sz="2000" b="1" dirty="0">
                <a:solidFill>
                  <a:srgbClr val="254061"/>
                </a:solidFill>
              </a:rPr>
              <a:t>Chang, W., Cheng, J., Allaire, J. J., </a:t>
            </a:r>
            <a:r>
              <a:rPr lang="en-US" altLang="ko-KR" sz="2000" b="1" dirty="0" err="1">
                <a:solidFill>
                  <a:srgbClr val="254061"/>
                </a:solidFill>
              </a:rPr>
              <a:t>Xie</a:t>
            </a:r>
            <a:r>
              <a:rPr lang="en-US" altLang="ko-KR" sz="2000" b="1" dirty="0">
                <a:solidFill>
                  <a:srgbClr val="254061"/>
                </a:solidFill>
              </a:rPr>
              <a:t>, Y., &amp; McPherson, J. (2017). shiny: Web Application Framework for R. R package version 1.0. 0. R Found. Stat. </a:t>
            </a:r>
            <a:r>
              <a:rPr lang="en-US" altLang="ko-KR" sz="2000" b="1" dirty="0" err="1">
                <a:solidFill>
                  <a:srgbClr val="254061"/>
                </a:solidFill>
              </a:rPr>
              <a:t>Comput</a:t>
            </a:r>
            <a:r>
              <a:rPr lang="en-US" altLang="ko-KR" sz="2000" b="1" dirty="0">
                <a:solidFill>
                  <a:srgbClr val="254061"/>
                </a:solidFill>
              </a:rPr>
              <a:t>., Vienna. https://CRAN. R-project. org/package= shiny</a:t>
            </a:r>
          </a:p>
          <a:p>
            <a:r>
              <a:rPr lang="en-US" altLang="ko-KR" sz="2000" b="1" dirty="0">
                <a:solidFill>
                  <a:srgbClr val="254061"/>
                </a:solidFill>
              </a:rPr>
              <a:t>Allaire, J. J. (2016). </a:t>
            </a:r>
            <a:r>
              <a:rPr lang="en-US" altLang="ko-KR" sz="2000" b="1" dirty="0" err="1">
                <a:solidFill>
                  <a:srgbClr val="254061"/>
                </a:solidFill>
              </a:rPr>
              <a:t>rsconnect</a:t>
            </a:r>
            <a:r>
              <a:rPr lang="en-US" altLang="ko-KR" sz="2000" b="1" dirty="0">
                <a:solidFill>
                  <a:srgbClr val="254061"/>
                </a:solidFill>
              </a:rPr>
              <a:t>: Deployment Interface for R Markdown Documents and Shiny Applications. R package version 0.5. https://CRAN.R-project.org/package=rsconnect</a:t>
            </a:r>
          </a:p>
          <a:p>
            <a:r>
              <a:rPr lang="en-US" altLang="ko-KR" sz="2000" b="1" dirty="0">
                <a:solidFill>
                  <a:srgbClr val="254061"/>
                </a:solidFill>
              </a:rPr>
              <a:t>Allaire, J. J., </a:t>
            </a:r>
            <a:r>
              <a:rPr lang="en-US" altLang="ko-KR" sz="2000" b="1" dirty="0" err="1">
                <a:solidFill>
                  <a:srgbClr val="254061"/>
                </a:solidFill>
              </a:rPr>
              <a:t>Ushey</a:t>
            </a:r>
            <a:r>
              <a:rPr lang="en-US" altLang="ko-KR" sz="2000" b="1" dirty="0">
                <a:solidFill>
                  <a:srgbClr val="254061"/>
                </a:solidFill>
              </a:rPr>
              <a:t>, K., Tang, Y., &amp; </a:t>
            </a:r>
            <a:r>
              <a:rPr lang="en-US" altLang="ko-KR" sz="2000" b="1" dirty="0" err="1">
                <a:solidFill>
                  <a:srgbClr val="254061"/>
                </a:solidFill>
              </a:rPr>
              <a:t>Eddelbuettel</a:t>
            </a:r>
            <a:r>
              <a:rPr lang="en-US" altLang="ko-KR" sz="2000" b="1" dirty="0">
                <a:solidFill>
                  <a:srgbClr val="254061"/>
                </a:solidFill>
              </a:rPr>
              <a:t>, D. (2018). reticulate: Interface </a:t>
            </a:r>
            <a:r>
              <a:rPr lang="en-US" altLang="ko-KR" sz="2000" b="1" dirty="0" err="1">
                <a:solidFill>
                  <a:srgbClr val="254061"/>
                </a:solidFill>
              </a:rPr>
              <a:t>to’Python</a:t>
            </a:r>
            <a:r>
              <a:rPr lang="en-US" altLang="ko-KR" sz="2000" b="1" dirty="0">
                <a:solidFill>
                  <a:srgbClr val="254061"/>
                </a:solidFill>
              </a:rPr>
              <a:t>’. R package version, 1(8). https://CRAN.R-project.org/package=reticulate</a:t>
            </a:r>
          </a:p>
          <a:p>
            <a:r>
              <a:rPr lang="en-US" altLang="ko-KR" sz="2000" b="1" dirty="0">
                <a:solidFill>
                  <a:srgbClr val="254061"/>
                </a:solidFill>
              </a:rPr>
              <a:t>Chang, W., &amp; Borges Ribeiro, B. (2017). </a:t>
            </a:r>
            <a:r>
              <a:rPr lang="en-US" altLang="ko-KR" sz="2000" b="1" dirty="0" err="1">
                <a:solidFill>
                  <a:srgbClr val="254061"/>
                </a:solidFill>
              </a:rPr>
              <a:t>Shinydashboard</a:t>
            </a:r>
            <a:r>
              <a:rPr lang="en-US" altLang="ko-KR" sz="2000" b="1" dirty="0">
                <a:solidFill>
                  <a:srgbClr val="254061"/>
                </a:solidFill>
              </a:rPr>
              <a:t>: create dashboards </a:t>
            </a:r>
            <a:r>
              <a:rPr lang="en-US" altLang="ko-KR" sz="2000" b="1" dirty="0" err="1">
                <a:solidFill>
                  <a:srgbClr val="254061"/>
                </a:solidFill>
              </a:rPr>
              <a:t>with’Shiny</a:t>
            </a:r>
            <a:r>
              <a:rPr lang="en-US" altLang="ko-KR" sz="2000" b="1" dirty="0">
                <a:solidFill>
                  <a:srgbClr val="254061"/>
                </a:solidFill>
              </a:rPr>
              <a:t>’. R package version 0.6, 1. https://CRAN.R-project.org/package=shinydashboard</a:t>
            </a:r>
          </a:p>
          <a:p>
            <a:r>
              <a:rPr lang="en-US" altLang="ko-KR" sz="2000" b="1" dirty="0">
                <a:solidFill>
                  <a:srgbClr val="254061"/>
                </a:solidFill>
              </a:rPr>
              <a:t>Borges, B., &amp; Allaire, J. (2017). </a:t>
            </a:r>
            <a:r>
              <a:rPr lang="en-US" altLang="ko-KR" sz="2000" b="1" dirty="0" err="1">
                <a:solidFill>
                  <a:srgbClr val="254061"/>
                </a:solidFill>
              </a:rPr>
              <a:t>flexdashboard</a:t>
            </a:r>
            <a:r>
              <a:rPr lang="en-US" altLang="ko-KR" sz="2000" b="1" dirty="0">
                <a:solidFill>
                  <a:srgbClr val="254061"/>
                </a:solidFill>
              </a:rPr>
              <a:t>: R Markdown Format for Flexible Dashboards. R package version, 0.5, 1. https://CRAN.R-project.org/package=flexdashboard</a:t>
            </a:r>
          </a:p>
          <a:p>
            <a:r>
              <a:rPr lang="en-US" altLang="ko-KR" sz="2000" b="1" dirty="0">
                <a:solidFill>
                  <a:srgbClr val="254061"/>
                </a:solidFill>
              </a:rPr>
              <a:t>Sievert, C., Parmer, C., Hocking, T., Chamberlain, S., Ram, K., </a:t>
            </a:r>
            <a:r>
              <a:rPr lang="en-US" altLang="ko-KR" sz="2000" b="1" dirty="0" err="1">
                <a:solidFill>
                  <a:srgbClr val="254061"/>
                </a:solidFill>
              </a:rPr>
              <a:t>Corvellec</a:t>
            </a:r>
            <a:r>
              <a:rPr lang="en-US" altLang="ko-KR" sz="2000" b="1" dirty="0">
                <a:solidFill>
                  <a:srgbClr val="254061"/>
                </a:solidFill>
              </a:rPr>
              <a:t>, M., &amp; </a:t>
            </a:r>
            <a:r>
              <a:rPr lang="en-US" altLang="ko-KR" sz="2000" b="1" dirty="0" err="1">
                <a:solidFill>
                  <a:srgbClr val="254061"/>
                </a:solidFill>
              </a:rPr>
              <a:t>Despouy</a:t>
            </a:r>
            <a:r>
              <a:rPr lang="en-US" altLang="ko-KR" sz="2000" b="1" dirty="0">
                <a:solidFill>
                  <a:srgbClr val="254061"/>
                </a:solidFill>
              </a:rPr>
              <a:t>, P. (2017). </a:t>
            </a:r>
            <a:r>
              <a:rPr lang="en-US" altLang="ko-KR" sz="2000" b="1" dirty="0" err="1">
                <a:solidFill>
                  <a:srgbClr val="254061"/>
                </a:solidFill>
              </a:rPr>
              <a:t>plotly</a:t>
            </a:r>
            <a:r>
              <a:rPr lang="en-US" altLang="ko-KR" sz="2000" b="1" dirty="0">
                <a:solidFill>
                  <a:srgbClr val="254061"/>
                </a:solidFill>
              </a:rPr>
              <a:t>: Create Interactive Web Graphics via ‘</a:t>
            </a:r>
            <a:r>
              <a:rPr lang="en-US" altLang="ko-KR" sz="2000" b="1" dirty="0" err="1">
                <a:solidFill>
                  <a:srgbClr val="254061"/>
                </a:solidFill>
              </a:rPr>
              <a:t>plotly</a:t>
            </a:r>
            <a:r>
              <a:rPr lang="en-US" altLang="ko-KR" sz="2000" b="1" dirty="0">
                <a:solidFill>
                  <a:srgbClr val="254061"/>
                </a:solidFill>
              </a:rPr>
              <a:t>. </a:t>
            </a:r>
            <a:r>
              <a:rPr lang="en-US" altLang="ko-KR" sz="2000" b="1" dirty="0" err="1">
                <a:solidFill>
                  <a:srgbClr val="254061"/>
                </a:solidFill>
              </a:rPr>
              <a:t>js</a:t>
            </a:r>
            <a:r>
              <a:rPr lang="en-US" altLang="ko-KR" sz="2000" b="1" dirty="0">
                <a:solidFill>
                  <a:srgbClr val="254061"/>
                </a:solidFill>
              </a:rPr>
              <a:t>’. R package version 4.7. 1. https://CRAN.R-project.org/package=plotly</a:t>
            </a:r>
          </a:p>
          <a:p>
            <a:r>
              <a:rPr lang="en-US" altLang="ko-KR" sz="2000" b="1" dirty="0">
                <a:solidFill>
                  <a:srgbClr val="254061"/>
                </a:solidFill>
              </a:rPr>
              <a:t>Kuhn, M., &amp; Wickham, H. (2017). </a:t>
            </a:r>
            <a:r>
              <a:rPr lang="en-US" altLang="ko-KR" sz="2000" b="1" dirty="0" err="1">
                <a:solidFill>
                  <a:srgbClr val="254061"/>
                </a:solidFill>
              </a:rPr>
              <a:t>rsample</a:t>
            </a:r>
            <a:r>
              <a:rPr lang="en-US" altLang="ko-KR" sz="2000" b="1" dirty="0">
                <a:solidFill>
                  <a:srgbClr val="254061"/>
                </a:solidFill>
              </a:rPr>
              <a:t>: General Resampling Infrastructure. R package ver. 0.0. 2. https://CRAN.R-project.org/package=rsample</a:t>
            </a:r>
          </a:p>
        </p:txBody>
      </p:sp>
      <p:sp>
        <p:nvSpPr>
          <p:cNvPr id="147" name="TextBox 146">
            <a:extLst>
              <a:ext uri="{FF2B5EF4-FFF2-40B4-BE49-F238E27FC236}">
                <a16:creationId xmlns:a16="http://schemas.microsoft.com/office/drawing/2014/main" id="{355B887A-352A-47A1-A090-7BE94E2697C1}"/>
              </a:ext>
            </a:extLst>
          </p:cNvPr>
          <p:cNvSpPr txBox="1"/>
          <p:nvPr/>
        </p:nvSpPr>
        <p:spPr>
          <a:xfrm>
            <a:off x="15568615" y="32577696"/>
            <a:ext cx="3514432" cy="707886"/>
          </a:xfrm>
          <a:prstGeom prst="rect">
            <a:avLst/>
          </a:prstGeom>
          <a:solidFill>
            <a:schemeClr val="bg1"/>
          </a:solidFill>
        </p:spPr>
        <p:txBody>
          <a:bodyPr wrap="square" rtlCol="0">
            <a:spAutoFit/>
          </a:bodyPr>
          <a:lstStyle/>
          <a:p>
            <a:r>
              <a:rPr lang="en-US" altLang="ko-KR" sz="4000" b="1" dirty="0">
                <a:solidFill>
                  <a:schemeClr val="accent1">
                    <a:lumMod val="50000"/>
                  </a:schemeClr>
                </a:solidFill>
                <a:latin typeface="+mn-ea"/>
                <a:cs typeface="Arial" pitchFamily="34" charset="0"/>
              </a:rPr>
              <a:t>References</a:t>
            </a:r>
            <a:endParaRPr lang="ko-KR" altLang="en-US" sz="4000" b="1" dirty="0">
              <a:solidFill>
                <a:schemeClr val="accent1">
                  <a:lumMod val="50000"/>
                </a:schemeClr>
              </a:solidFill>
              <a:latin typeface="+mn-ea"/>
              <a:cs typeface="Arial" pitchFamily="34" charset="0"/>
            </a:endParaRPr>
          </a:p>
        </p:txBody>
      </p:sp>
      <p:grpSp>
        <p:nvGrpSpPr>
          <p:cNvPr id="266" name="그룹 265">
            <a:extLst>
              <a:ext uri="{FF2B5EF4-FFF2-40B4-BE49-F238E27FC236}">
                <a16:creationId xmlns:a16="http://schemas.microsoft.com/office/drawing/2014/main" id="{08DFEEE5-E933-4559-89C8-0509BDA57F76}"/>
              </a:ext>
            </a:extLst>
          </p:cNvPr>
          <p:cNvGrpSpPr/>
          <p:nvPr/>
        </p:nvGrpSpPr>
        <p:grpSpPr>
          <a:xfrm>
            <a:off x="15568615" y="18858428"/>
            <a:ext cx="14188996" cy="8951247"/>
            <a:chOff x="15568615" y="20131645"/>
            <a:chExt cx="14188996" cy="8951247"/>
          </a:xfrm>
        </p:grpSpPr>
        <p:pic>
          <p:nvPicPr>
            <p:cNvPr id="48" name="그림 47">
              <a:extLst>
                <a:ext uri="{FF2B5EF4-FFF2-40B4-BE49-F238E27FC236}">
                  <a16:creationId xmlns:a16="http://schemas.microsoft.com/office/drawing/2014/main" id="{75B91B32-BB68-44A2-A0E7-6BF419C8CCD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568615" y="20159141"/>
              <a:ext cx="11748900" cy="5365640"/>
            </a:xfrm>
            <a:prstGeom prst="rect">
              <a:avLst/>
            </a:prstGeom>
          </p:spPr>
        </p:pic>
        <p:pic>
          <p:nvPicPr>
            <p:cNvPr id="50" name="그림 49">
              <a:extLst>
                <a:ext uri="{FF2B5EF4-FFF2-40B4-BE49-F238E27FC236}">
                  <a16:creationId xmlns:a16="http://schemas.microsoft.com/office/drawing/2014/main" id="{EBF77392-7346-4BA9-ADE6-1D29F7E0CD2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651005" y="25942624"/>
              <a:ext cx="4458644" cy="3066579"/>
            </a:xfrm>
            <a:prstGeom prst="rect">
              <a:avLst/>
            </a:prstGeom>
          </p:spPr>
        </p:pic>
        <p:grpSp>
          <p:nvGrpSpPr>
            <p:cNvPr id="57" name="그룹 56">
              <a:extLst>
                <a:ext uri="{FF2B5EF4-FFF2-40B4-BE49-F238E27FC236}">
                  <a16:creationId xmlns:a16="http://schemas.microsoft.com/office/drawing/2014/main" id="{3327C984-6C6D-491E-B72E-83306690DBEF}"/>
                </a:ext>
              </a:extLst>
            </p:cNvPr>
            <p:cNvGrpSpPr/>
            <p:nvPr/>
          </p:nvGrpSpPr>
          <p:grpSpPr>
            <a:xfrm>
              <a:off x="27494472" y="20131645"/>
              <a:ext cx="2263139" cy="8951247"/>
              <a:chOff x="21115851" y="26865638"/>
              <a:chExt cx="1810154" cy="8796208"/>
            </a:xfrm>
          </p:grpSpPr>
          <p:pic>
            <p:nvPicPr>
              <p:cNvPr id="52" name="그림 51">
                <a:extLst>
                  <a:ext uri="{FF2B5EF4-FFF2-40B4-BE49-F238E27FC236}">
                    <a16:creationId xmlns:a16="http://schemas.microsoft.com/office/drawing/2014/main" id="{9F5CAE88-70F1-454A-9357-2D5E2FAC36E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1115851" y="26865638"/>
                <a:ext cx="1805462" cy="3594208"/>
              </a:xfrm>
              <a:prstGeom prst="rect">
                <a:avLst/>
              </a:prstGeom>
            </p:spPr>
          </p:pic>
          <p:pic>
            <p:nvPicPr>
              <p:cNvPr id="54" name="그림 53">
                <a:extLst>
                  <a:ext uri="{FF2B5EF4-FFF2-40B4-BE49-F238E27FC236}">
                    <a16:creationId xmlns:a16="http://schemas.microsoft.com/office/drawing/2014/main" id="{7119A61D-5112-4183-BB8D-1B5354FB0DF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1115851" y="30419424"/>
                <a:ext cx="1805462" cy="3339270"/>
              </a:xfrm>
              <a:prstGeom prst="rect">
                <a:avLst/>
              </a:prstGeom>
            </p:spPr>
          </p:pic>
          <p:pic>
            <p:nvPicPr>
              <p:cNvPr id="56" name="그림 55">
                <a:extLst>
                  <a:ext uri="{FF2B5EF4-FFF2-40B4-BE49-F238E27FC236}">
                    <a16:creationId xmlns:a16="http://schemas.microsoft.com/office/drawing/2014/main" id="{4E4881DA-0483-4C9F-BF3C-268336C9A1B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115851" y="33717630"/>
                <a:ext cx="1810154" cy="1944216"/>
              </a:xfrm>
              <a:prstGeom prst="rect">
                <a:avLst/>
              </a:prstGeom>
            </p:spPr>
          </p:pic>
        </p:grpSp>
        <p:pic>
          <p:nvPicPr>
            <p:cNvPr id="59" name="그림 58">
              <a:extLst>
                <a:ext uri="{FF2B5EF4-FFF2-40B4-BE49-F238E27FC236}">
                  <a16:creationId xmlns:a16="http://schemas.microsoft.com/office/drawing/2014/main" id="{0F066488-6115-4CF6-8069-BE24B9A5AED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342359" y="25942626"/>
              <a:ext cx="2142444" cy="3087066"/>
            </a:xfrm>
            <a:prstGeom prst="rect">
              <a:avLst/>
            </a:prstGeom>
          </p:spPr>
        </p:pic>
        <p:pic>
          <p:nvPicPr>
            <p:cNvPr id="61" name="그림 60">
              <a:extLst>
                <a:ext uri="{FF2B5EF4-FFF2-40B4-BE49-F238E27FC236}">
                  <a16:creationId xmlns:a16="http://schemas.microsoft.com/office/drawing/2014/main" id="{AA6557F6-5289-48EC-8D11-B90C7610148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7967794" y="25942625"/>
              <a:ext cx="2275754" cy="3066579"/>
            </a:xfrm>
            <a:prstGeom prst="rect">
              <a:avLst/>
            </a:prstGeom>
          </p:spPr>
        </p:pic>
        <p:pic>
          <p:nvPicPr>
            <p:cNvPr id="63" name="그림 62">
              <a:extLst>
                <a:ext uri="{FF2B5EF4-FFF2-40B4-BE49-F238E27FC236}">
                  <a16:creationId xmlns:a16="http://schemas.microsoft.com/office/drawing/2014/main" id="{EFC4E98D-FCD7-4E36-8296-A3D608BEC13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572035" y="25947385"/>
              <a:ext cx="2263138" cy="3089725"/>
            </a:xfrm>
            <a:prstGeom prst="rect">
              <a:avLst/>
            </a:prstGeom>
          </p:spPr>
        </p:pic>
        <p:sp>
          <p:nvSpPr>
            <p:cNvPr id="256" name="TextBox 255">
              <a:extLst>
                <a:ext uri="{FF2B5EF4-FFF2-40B4-BE49-F238E27FC236}">
                  <a16:creationId xmlns:a16="http://schemas.microsoft.com/office/drawing/2014/main" id="{C44AAD7A-7DC6-454A-94D4-B5CAEF107D5C}"/>
                </a:ext>
              </a:extLst>
            </p:cNvPr>
            <p:cNvSpPr txBox="1"/>
            <p:nvPr/>
          </p:nvSpPr>
          <p:spPr>
            <a:xfrm>
              <a:off x="18287181" y="21218399"/>
              <a:ext cx="2305854" cy="584775"/>
            </a:xfrm>
            <a:prstGeom prst="rect">
              <a:avLst/>
            </a:prstGeom>
            <a:noFill/>
          </p:spPr>
          <p:txBody>
            <a:bodyPr wrap="square" rtlCol="0">
              <a:spAutoFit/>
            </a:bodyPr>
            <a:lstStyle/>
            <a:p>
              <a:r>
                <a:rPr lang="ko-KR" altLang="en-US" sz="3200" b="1" dirty="0"/>
                <a:t>①</a:t>
              </a:r>
            </a:p>
          </p:txBody>
        </p:sp>
        <p:sp>
          <p:nvSpPr>
            <p:cNvPr id="153" name="TextBox 152">
              <a:extLst>
                <a:ext uri="{FF2B5EF4-FFF2-40B4-BE49-F238E27FC236}">
                  <a16:creationId xmlns:a16="http://schemas.microsoft.com/office/drawing/2014/main" id="{76479BD6-E445-4BDE-B440-BC985AFAEE98}"/>
                </a:ext>
              </a:extLst>
            </p:cNvPr>
            <p:cNvSpPr txBox="1"/>
            <p:nvPr/>
          </p:nvSpPr>
          <p:spPr>
            <a:xfrm>
              <a:off x="15574598" y="20443279"/>
              <a:ext cx="2305854" cy="584775"/>
            </a:xfrm>
            <a:prstGeom prst="rect">
              <a:avLst/>
            </a:prstGeom>
            <a:noFill/>
          </p:spPr>
          <p:txBody>
            <a:bodyPr wrap="square" rtlCol="0">
              <a:spAutoFit/>
            </a:bodyPr>
            <a:lstStyle/>
            <a:p>
              <a:r>
                <a:rPr lang="ko-KR" altLang="en-US" sz="3200" b="1" dirty="0"/>
                <a:t>④</a:t>
              </a:r>
            </a:p>
          </p:txBody>
        </p:sp>
        <p:sp>
          <p:nvSpPr>
            <p:cNvPr id="154" name="TextBox 153">
              <a:extLst>
                <a:ext uri="{FF2B5EF4-FFF2-40B4-BE49-F238E27FC236}">
                  <a16:creationId xmlns:a16="http://schemas.microsoft.com/office/drawing/2014/main" id="{61078630-294E-49E3-ABD7-75BA275835A7}"/>
                </a:ext>
              </a:extLst>
            </p:cNvPr>
            <p:cNvSpPr txBox="1"/>
            <p:nvPr/>
          </p:nvSpPr>
          <p:spPr>
            <a:xfrm>
              <a:off x="21266642" y="21077912"/>
              <a:ext cx="2305854" cy="584775"/>
            </a:xfrm>
            <a:prstGeom prst="rect">
              <a:avLst/>
            </a:prstGeom>
            <a:noFill/>
          </p:spPr>
          <p:txBody>
            <a:bodyPr wrap="square" rtlCol="0">
              <a:spAutoFit/>
            </a:bodyPr>
            <a:lstStyle/>
            <a:p>
              <a:r>
                <a:rPr lang="ko-KR" altLang="en-US" sz="3200" b="1" dirty="0"/>
                <a:t>②</a:t>
              </a:r>
            </a:p>
          </p:txBody>
        </p:sp>
      </p:grpSp>
      <p:sp>
        <p:nvSpPr>
          <p:cNvPr id="155" name="TextBox 154">
            <a:extLst>
              <a:ext uri="{FF2B5EF4-FFF2-40B4-BE49-F238E27FC236}">
                <a16:creationId xmlns:a16="http://schemas.microsoft.com/office/drawing/2014/main" id="{75943853-065F-4EFD-88E3-FDC5EE5A7BF0}"/>
              </a:ext>
            </a:extLst>
          </p:cNvPr>
          <p:cNvSpPr txBox="1"/>
          <p:nvPr/>
        </p:nvSpPr>
        <p:spPr>
          <a:xfrm>
            <a:off x="15499328" y="28029573"/>
            <a:ext cx="14183484" cy="4031873"/>
          </a:xfrm>
          <a:prstGeom prst="rect">
            <a:avLst/>
          </a:prstGeom>
          <a:noFill/>
        </p:spPr>
        <p:txBody>
          <a:bodyPr wrap="square" rtlCol="0">
            <a:spAutoFit/>
          </a:bodyPr>
          <a:lstStyle/>
          <a:p>
            <a:pPr marL="514350" indent="-514350">
              <a:buFont typeface="+mj-ea"/>
              <a:buAutoNum type="circleNumDbPlain"/>
            </a:pPr>
            <a:r>
              <a:rPr lang="en-US" altLang="ko-KR" sz="3200" b="1" dirty="0">
                <a:solidFill>
                  <a:srgbClr val="254061"/>
                </a:solidFill>
              </a:rPr>
              <a:t>Enter customer information and click ‘See Results’.</a:t>
            </a:r>
          </a:p>
          <a:p>
            <a:pPr marL="514350" indent="-514350">
              <a:buFont typeface="+mj-ea"/>
              <a:buAutoNum type="circleNumDbPlain"/>
            </a:pPr>
            <a:r>
              <a:rPr lang="en-US" altLang="ko-KR" sz="3200" b="1" dirty="0">
                <a:solidFill>
                  <a:srgbClr val="254061"/>
                </a:solidFill>
              </a:rPr>
              <a:t>Click on a variable that you are interested in. Then you will be able to see the overall distribution of that feature as well as your current location.</a:t>
            </a:r>
            <a:r>
              <a:rPr lang="ko-KR" altLang="en-US" sz="3200" b="1" dirty="0">
                <a:solidFill>
                  <a:srgbClr val="254061"/>
                </a:solidFill>
              </a:rPr>
              <a:t> </a:t>
            </a:r>
            <a:endParaRPr lang="en-US" altLang="ko-KR" sz="3200" b="1" dirty="0">
              <a:solidFill>
                <a:srgbClr val="254061"/>
              </a:solidFill>
            </a:endParaRPr>
          </a:p>
          <a:p>
            <a:pPr marL="514350" indent="-514350">
              <a:buFont typeface="+mj-ea"/>
              <a:buAutoNum type="circleNumDbPlain"/>
            </a:pPr>
            <a:r>
              <a:rPr lang="en-US" altLang="ko-KR" sz="3200" b="1" dirty="0">
                <a:solidFill>
                  <a:srgbClr val="254061"/>
                </a:solidFill>
              </a:rPr>
              <a:t>This tab shows the training process of DNN. You can choose between ‘loss’ or ‘accuracy’ according your interest.</a:t>
            </a:r>
          </a:p>
          <a:p>
            <a:pPr marL="514350" indent="-514350">
              <a:buFont typeface="+mj-ea"/>
              <a:buAutoNum type="circleNumDbPlain"/>
            </a:pPr>
            <a:r>
              <a:rPr lang="en-US" altLang="ko-KR" sz="3200" b="1" dirty="0">
                <a:solidFill>
                  <a:srgbClr val="254061"/>
                </a:solidFill>
              </a:rPr>
              <a:t>The gauge plot displays the churn probability of the new customer. The color of the plot changes with the size of the probability.</a:t>
            </a:r>
            <a:endParaRPr lang="ko-KR" altLang="en-US" sz="3200" b="1" dirty="0">
              <a:solidFill>
                <a:srgbClr val="254061"/>
              </a:solidFill>
            </a:endParaRPr>
          </a:p>
        </p:txBody>
      </p:sp>
      <p:sp>
        <p:nvSpPr>
          <p:cNvPr id="159" name="TextBox 158">
            <a:extLst>
              <a:ext uri="{FF2B5EF4-FFF2-40B4-BE49-F238E27FC236}">
                <a16:creationId xmlns:a16="http://schemas.microsoft.com/office/drawing/2014/main" id="{92A888BF-8B98-4A22-A194-6AC8D65F4B5A}"/>
              </a:ext>
            </a:extLst>
          </p:cNvPr>
          <p:cNvSpPr txBox="1"/>
          <p:nvPr/>
        </p:nvSpPr>
        <p:spPr>
          <a:xfrm>
            <a:off x="22731441" y="19804694"/>
            <a:ext cx="2305854" cy="584775"/>
          </a:xfrm>
          <a:prstGeom prst="rect">
            <a:avLst/>
          </a:prstGeom>
          <a:noFill/>
        </p:spPr>
        <p:txBody>
          <a:bodyPr wrap="square" rtlCol="0">
            <a:spAutoFit/>
          </a:bodyPr>
          <a:lstStyle/>
          <a:p>
            <a:r>
              <a:rPr lang="ko-KR" altLang="en-US" sz="3200" b="1" dirty="0"/>
              <a:t>③</a:t>
            </a:r>
          </a:p>
        </p:txBody>
      </p:sp>
      <p:pic>
        <p:nvPicPr>
          <p:cNvPr id="123" name="Picture 2" descr="user20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109649" y="1818086"/>
            <a:ext cx="2340000" cy="3128342"/>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A8572EF9-BF53-45EB-A212-88A1D02DB40B}"/>
              </a:ext>
            </a:extLst>
          </p:cNvPr>
          <p:cNvPicPr>
            <a:picLocks noChangeAspect="1"/>
          </p:cNvPicPr>
          <p:nvPr/>
        </p:nvPicPr>
        <p:blipFill>
          <a:blip r:embed="rId3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267592" y="31437224"/>
            <a:ext cx="1440784" cy="1440784"/>
          </a:xfrm>
          <a:prstGeom prst="rect">
            <a:avLst/>
          </a:prstGeom>
        </p:spPr>
      </p:pic>
      <p:sp>
        <p:nvSpPr>
          <p:cNvPr id="5" name="직사각형 4">
            <a:extLst>
              <a:ext uri="{FF2B5EF4-FFF2-40B4-BE49-F238E27FC236}">
                <a16:creationId xmlns:a16="http://schemas.microsoft.com/office/drawing/2014/main" id="{B9C16839-36B2-42E9-98B4-0EE52F8DA478}"/>
              </a:ext>
            </a:extLst>
          </p:cNvPr>
          <p:cNvSpPr/>
          <p:nvPr/>
        </p:nvSpPr>
        <p:spPr>
          <a:xfrm>
            <a:off x="22113612" y="32293185"/>
            <a:ext cx="15138400" cy="523220"/>
          </a:xfrm>
          <a:prstGeom prst="rect">
            <a:avLst/>
          </a:prstGeom>
        </p:spPr>
        <p:txBody>
          <a:bodyPr>
            <a:spAutoFit/>
          </a:bodyPr>
          <a:lstStyle/>
          <a:p>
            <a:r>
              <a:rPr lang="ko-KR" altLang="en-US" sz="2800" b="1" u="sng" dirty="0">
                <a:solidFill>
                  <a:srgbClr val="254061"/>
                </a:solidFill>
              </a:rPr>
              <a:t>https://jmpark.shinyapps.io/churn/</a:t>
            </a:r>
          </a:p>
        </p:txBody>
      </p:sp>
    </p:spTree>
    <p:extLst>
      <p:ext uri="{BB962C8B-B14F-4D97-AF65-F5344CB8AC3E}">
        <p14:creationId xmlns:p14="http://schemas.microsoft.com/office/powerpoint/2010/main" val="24827086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Words>
  <Application>Microsoft Office PowerPoint</Application>
  <PresentationFormat>사용자 지정</PresentationFormat>
  <Paragraphs>101</Paragraphs>
  <Slides>1</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맑은 고딕</vt:lpstr>
      <vt:lpstr>Arial</vt:lpstr>
      <vt:lpstr>Cambria Math</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EKLEE</dc:creator>
  <cp:lastModifiedBy>명지 고</cp:lastModifiedBy>
  <cp:revision>146</cp:revision>
  <cp:lastPrinted>2019-07-03T02:47:54Z</cp:lastPrinted>
  <dcterms:created xsi:type="dcterms:W3CDTF">2011-01-29T21:43:11Z</dcterms:created>
  <dcterms:modified xsi:type="dcterms:W3CDTF">2019-07-04T04:57:39Z</dcterms:modified>
</cp:coreProperties>
</file>