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59" r:id="rId6"/>
    <p:sldId id="264" r:id="rId7"/>
    <p:sldId id="268" r:id="rId8"/>
    <p:sldId id="260" r:id="rId9"/>
    <p:sldId id="27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45" autoAdjust="0"/>
    <p:restoredTop sz="94660"/>
  </p:normalViewPr>
  <p:slideViewPr>
    <p:cSldViewPr>
      <p:cViewPr>
        <p:scale>
          <a:sx n="80" d="100"/>
          <a:sy n="8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BC1A-4DC4-437B-A753-FAD00867FE41}" type="datetimeFigureOut">
              <a:rPr lang="es-ES" smtClean="0"/>
              <a:pPr/>
              <a:t>27/10/2014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C1D77-613D-4096-83B7-B4C18FDD86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B8C-BF25-4A8B-B773-85C5B6EF8C7D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F30D-D341-43C5-9D94-7A17830575F1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D00-193E-4BFC-8952-AF0A4D8C52B6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018-D4C6-4DE7-B828-CC1765D1FE4A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67E6-4F9F-4EDC-99DA-5EF3BBD2559C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7A6-FA6B-4DAD-9D9F-D1ACE526A688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0AB2-8F8D-4EB6-BD60-FE4A659F05F7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2D7E-AA83-4317-8112-D187EC8022AD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4FE-F542-4497-BC53-A9DA965D6AC7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C6F8-0925-4652-B9AD-A4ADE1D6CD55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A247-0EE9-440B-A1FC-DA17470CF723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274D-A4B3-4E13-B241-05103ACB2053}" type="datetime1">
              <a:rPr lang="es-ES" smtClean="0"/>
              <a:pPr/>
              <a:t>27/10/2014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C4A4-893C-4804-9DA7-5FFCCA5B4A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db.com/" TargetMode="External"/><Relationship Id="rId2" Type="http://schemas.openxmlformats.org/officeDocument/2006/relationships/hyperlink" Target="http://quartz-scheduler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microba.sourceforg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14480" y="1214422"/>
            <a:ext cx="5786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solidFill>
                  <a:srgbClr val="0070C0"/>
                </a:solidFill>
              </a:rPr>
              <a:t>Sistema </a:t>
            </a:r>
            <a:r>
              <a:rPr lang="es-ES" sz="3600" b="1" i="1" dirty="0">
                <a:solidFill>
                  <a:srgbClr val="0070C0"/>
                </a:solidFill>
              </a:rPr>
              <a:t>Avanzado de Monitorización de </a:t>
            </a:r>
            <a:r>
              <a:rPr lang="es-ES" sz="3600" b="1" i="1" dirty="0" smtClean="0">
                <a:solidFill>
                  <a:srgbClr val="0070C0"/>
                </a:solidFill>
              </a:rPr>
              <a:t>Procesos </a:t>
            </a:r>
            <a:r>
              <a:rPr lang="es-ES" sz="3600" b="1" i="1" dirty="0" smtClean="0">
                <a:solidFill>
                  <a:srgbClr val="0070C0"/>
                </a:solidFill>
              </a:rPr>
              <a:t>(</a:t>
            </a:r>
            <a:r>
              <a:rPr lang="es-ES" sz="3600" b="1" i="1" dirty="0" smtClean="0">
                <a:solidFill>
                  <a:srgbClr val="0070C0"/>
                </a:solidFill>
              </a:rPr>
              <a:t>SAMP)</a:t>
            </a:r>
            <a:r>
              <a:rPr lang="es-ES" sz="3600" dirty="0" smtClean="0">
                <a:solidFill>
                  <a:srgbClr val="0070C0"/>
                </a:solidFill>
              </a:rPr>
              <a:t> 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14480" y="4354305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solidFill>
                  <a:srgbClr val="0070C0"/>
                </a:solidFill>
              </a:rPr>
              <a:t>Presentación</a:t>
            </a:r>
            <a:endParaRPr lang="es-ES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1. Situación</a:t>
            </a:r>
            <a:endParaRPr lang="es-ES" sz="3200" b="1" dirty="0"/>
          </a:p>
        </p:txBody>
      </p:sp>
      <p:sp>
        <p:nvSpPr>
          <p:cNvPr id="9" name="8 Rectángulo"/>
          <p:cNvSpPr/>
          <p:nvPr/>
        </p:nvSpPr>
        <p:spPr>
          <a:xfrm>
            <a:off x="428596" y="1285860"/>
            <a:ext cx="807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SAMP es un prototipo destinado a la monitorización y gestión de procesos Batch.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8487437" cy="477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99666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7"/>
            <a:ext cx="61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2. Diseño</a:t>
            </a:r>
            <a:endParaRPr lang="es-ES" sz="3200" b="1" dirty="0"/>
          </a:p>
        </p:txBody>
      </p:sp>
      <p:sp>
        <p:nvSpPr>
          <p:cNvPr id="11" name="10 Rectángulo"/>
          <p:cNvSpPr/>
          <p:nvPr/>
        </p:nvSpPr>
        <p:spPr>
          <a:xfrm>
            <a:off x="357158" y="1214422"/>
            <a:ext cx="7429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SAMP se divide en cuatro Módulos Funcionales: </a:t>
            </a:r>
            <a:r>
              <a:rPr lang="es-ES" sz="1600" dirty="0" smtClean="0">
                <a:solidFill>
                  <a:srgbClr val="0070C0"/>
                </a:solidFill>
              </a:rPr>
              <a:t>Menus Module </a:t>
            </a:r>
            <a:r>
              <a:rPr lang="es-ES" sz="1600" dirty="0" smtClean="0">
                <a:solidFill>
                  <a:srgbClr val="0070C0"/>
                </a:solidFill>
              </a:rPr>
              <a:t>– Quick </a:t>
            </a:r>
            <a:r>
              <a:rPr lang="es-ES" sz="1600" dirty="0" smtClean="0">
                <a:solidFill>
                  <a:srgbClr val="0070C0"/>
                </a:solidFill>
              </a:rPr>
              <a:t>Module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smtClean="0">
                <a:solidFill>
                  <a:srgbClr val="0070C0"/>
                </a:solidFill>
              </a:rPr>
              <a:t>– Tree </a:t>
            </a:r>
            <a:r>
              <a:rPr lang="es-ES" sz="1600" dirty="0" smtClean="0">
                <a:solidFill>
                  <a:srgbClr val="0070C0"/>
                </a:solidFill>
              </a:rPr>
              <a:t>Module </a:t>
            </a:r>
            <a:r>
              <a:rPr lang="es-ES" sz="1600" dirty="0" smtClean="0">
                <a:solidFill>
                  <a:srgbClr val="0070C0"/>
                </a:solidFill>
              </a:rPr>
              <a:t>y </a:t>
            </a:r>
            <a:r>
              <a:rPr lang="es-ES" sz="1600" dirty="0" smtClean="0">
                <a:solidFill>
                  <a:srgbClr val="0070C0"/>
                </a:solidFill>
              </a:rPr>
              <a:t>View Module.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643438" y="3786190"/>
            <a:ext cx="143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View Module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500034" y="5286388"/>
            <a:ext cx="137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Tree Module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428596" y="2928934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Quick Module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3428992" y="1928802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Menus Module</a:t>
            </a:r>
            <a:endParaRPr lang="es-E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5000660" cy="184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7"/>
            <a:ext cx="61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2. Diseño II</a:t>
            </a:r>
            <a:endParaRPr lang="es-ES" sz="3200" b="1" dirty="0"/>
          </a:p>
        </p:txBody>
      </p:sp>
      <p:sp>
        <p:nvSpPr>
          <p:cNvPr id="11" name="10 Rectángulo"/>
          <p:cNvSpPr/>
          <p:nvPr/>
        </p:nvSpPr>
        <p:spPr>
          <a:xfrm>
            <a:off x="357158" y="1214422"/>
            <a:ext cx="7429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A </a:t>
            </a:r>
            <a:r>
              <a:rPr lang="es-ES" sz="1600" dirty="0" smtClean="0">
                <a:solidFill>
                  <a:srgbClr val="0070C0"/>
                </a:solidFill>
              </a:rPr>
              <a:t>nivel técnico </a:t>
            </a:r>
            <a:r>
              <a:rPr lang="es-ES" sz="1600" dirty="0" smtClean="0">
                <a:solidFill>
                  <a:srgbClr val="0070C0"/>
                </a:solidFill>
              </a:rPr>
              <a:t>SAMP esta dividido en </a:t>
            </a:r>
            <a:r>
              <a:rPr lang="es-ES" sz="1600" dirty="0" smtClean="0">
                <a:solidFill>
                  <a:srgbClr val="0070C0"/>
                </a:solidFill>
              </a:rPr>
              <a:t>paneles (</a:t>
            </a:r>
            <a:r>
              <a:rPr lang="es-ES" sz="1600" b="1" dirty="0" smtClean="0">
                <a:solidFill>
                  <a:srgbClr val="0070C0"/>
                </a:solidFill>
              </a:rPr>
              <a:t>JPanel</a:t>
            </a:r>
            <a:r>
              <a:rPr lang="es-ES" sz="1600" dirty="0" smtClean="0">
                <a:solidFill>
                  <a:srgbClr val="0070C0"/>
                </a:solidFill>
              </a:rPr>
              <a:t>) y </a:t>
            </a:r>
            <a:r>
              <a:rPr lang="es-ES" sz="1600" dirty="0" smtClean="0">
                <a:solidFill>
                  <a:srgbClr val="0070C0"/>
                </a:solidFill>
              </a:rPr>
              <a:t>un componente </a:t>
            </a:r>
            <a:r>
              <a:rPr lang="es-ES" sz="1600" b="1" dirty="0" smtClean="0">
                <a:solidFill>
                  <a:srgbClr val="0070C0"/>
                </a:solidFill>
              </a:rPr>
              <a:t>Canvas</a:t>
            </a:r>
            <a:r>
              <a:rPr lang="es-ES" sz="1600" dirty="0" smtClean="0">
                <a:solidFill>
                  <a:srgbClr val="0070C0"/>
                </a:solidFill>
              </a:rPr>
              <a:t> de pintado. </a:t>
            </a:r>
          </a:p>
          <a:p>
            <a:r>
              <a:rPr lang="es-ES" sz="1600" dirty="0" smtClean="0">
                <a:solidFill>
                  <a:srgbClr val="0070C0"/>
                </a:solidFill>
              </a:rPr>
              <a:t>Los componentes se pintan sobre capas al igual q hace una aplicación de diseño Web basada en </a:t>
            </a:r>
            <a:r>
              <a:rPr lang="es-ES" sz="1600" dirty="0" smtClean="0">
                <a:solidFill>
                  <a:srgbClr val="0070C0"/>
                </a:solidFill>
              </a:rPr>
              <a:t>CSS (Nodes Layer </a:t>
            </a:r>
            <a:r>
              <a:rPr lang="es-ES" sz="1600" dirty="0" smtClean="0">
                <a:solidFill>
                  <a:srgbClr val="0070C0"/>
                </a:solidFill>
                <a:sym typeface="Wingdings" pitchFamily="2" charset="2"/>
              </a:rPr>
              <a:t> Capa de Nodos, Links Layer Capa de Relaciones.. )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714744" y="2857496"/>
            <a:ext cx="1080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002060"/>
                </a:solidFill>
              </a:rPr>
              <a:t>Nodes Layer</a:t>
            </a:r>
            <a:endParaRPr lang="es-ES" sz="1400" dirty="0">
              <a:solidFill>
                <a:srgbClr val="002060"/>
              </a:solidFill>
            </a:endParaRP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857224" y="3857628"/>
            <a:ext cx="1000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2060"/>
                </a:solidFill>
              </a:rPr>
              <a:t>JPanel 2</a:t>
            </a:r>
          </a:p>
          <a:p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00100" y="2500306"/>
            <a:ext cx="775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002060"/>
                </a:solidFill>
              </a:rPr>
              <a:t>JPanel 1</a:t>
            </a:r>
            <a:endParaRPr lang="es-ES" sz="1400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7" y="4500571"/>
            <a:ext cx="4143404" cy="185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25 Rectángulo"/>
          <p:cNvSpPr/>
          <p:nvPr/>
        </p:nvSpPr>
        <p:spPr>
          <a:xfrm>
            <a:off x="3571868" y="5286388"/>
            <a:ext cx="977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002060"/>
                </a:solidFill>
              </a:rPr>
              <a:t>Links Layer</a:t>
            </a:r>
            <a:endParaRPr lang="es-ES" sz="1400" dirty="0">
              <a:solidFill>
                <a:srgbClr val="002060"/>
              </a:solidFill>
            </a:endParaRPr>
          </a:p>
        </p:txBody>
      </p:sp>
      <p:cxnSp>
        <p:nvCxnSpPr>
          <p:cNvPr id="28" name="27 Forma"/>
          <p:cNvCxnSpPr>
            <a:stCxn id="26" idx="0"/>
          </p:cNvCxnSpPr>
          <p:nvPr/>
        </p:nvCxnSpPr>
        <p:spPr>
          <a:xfrm rot="16200000" flipV="1">
            <a:off x="3137553" y="4363381"/>
            <a:ext cx="357190" cy="1488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357158" y="1416594"/>
            <a:ext cx="85725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SAMP esta implementada en Java v1.7 usando además:</a:t>
            </a:r>
          </a:p>
          <a:p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Java Swing / AWT para la parte visual.</a:t>
            </a:r>
          </a:p>
          <a:p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Open JPA (Java Persistence API) para la persistencia de objetos.</a:t>
            </a:r>
          </a:p>
          <a:p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Librerías adicionales de Java de licencia libre para la inclusión de funcionalidades </a:t>
            </a:r>
            <a:r>
              <a:rPr lang="es-ES" sz="1600" dirty="0" smtClean="0">
                <a:solidFill>
                  <a:srgbClr val="0070C0"/>
                </a:solidFill>
              </a:rPr>
              <a:t>nuevas</a:t>
            </a:r>
            <a:r>
              <a:rPr lang="es-ES" sz="1600" dirty="0" smtClean="0">
                <a:solidFill>
                  <a:srgbClr val="0070C0"/>
                </a:solidFill>
              </a:rPr>
              <a:t>:</a:t>
            </a: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quartz-scheduler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lanificador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de fechas y horas además de poseer un servidor de aplicaciones sin necesidad de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instalación.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http://quartz-scheduler.org</a:t>
            </a: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objectdb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erramienta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gestión de objetos y clases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JPA con una BBDD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propia.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://www.objectdb.com/</a:t>
            </a: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microba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calendar </a:t>
            </a:r>
            <a:r>
              <a:rPr lang="es-E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ibrería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para el pintado de objetos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Calendario.</a:t>
            </a:r>
          </a:p>
          <a:p>
            <a:pPr lvl="1"/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i="1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http://microba.sourceforge.net/</a:t>
            </a:r>
            <a:endParaRPr lang="es-ES" sz="1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3. Herramientas</a:t>
            </a:r>
            <a:endParaRPr lang="es-E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4. Funcionalidades</a:t>
            </a:r>
            <a:endParaRPr lang="es-ES" sz="3200" b="1" dirty="0"/>
          </a:p>
        </p:txBody>
      </p:sp>
      <p:sp>
        <p:nvSpPr>
          <p:cNvPr id="15" name="14 Rectángulo"/>
          <p:cNvSpPr/>
          <p:nvPr/>
        </p:nvSpPr>
        <p:spPr>
          <a:xfrm>
            <a:off x="357158" y="1285860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4" name="3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357158" y="1214422"/>
            <a:ext cx="49292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Visualización Global de </a:t>
            </a:r>
            <a:r>
              <a:rPr lang="es-ES" sz="1600" dirty="0" smtClean="0">
                <a:solidFill>
                  <a:srgbClr val="0070C0"/>
                </a:solidFill>
              </a:rPr>
              <a:t>Procesos </a:t>
            </a:r>
            <a:r>
              <a:rPr lang="es-ES" sz="1600" dirty="0" smtClean="0">
                <a:solidFill>
                  <a:srgbClr val="0070C0"/>
                </a:solidFill>
              </a:rPr>
              <a:t>de </a:t>
            </a:r>
            <a:r>
              <a:rPr lang="es-ES" sz="1600" dirty="0" smtClean="0">
                <a:solidFill>
                  <a:srgbClr val="0070C0"/>
                </a:solidFill>
              </a:rPr>
              <a:t>Negocio (Nodos).</a:t>
            </a: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Secuenciación y Continuidad de dichos Procesos.</a:t>
            </a: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Facilidad para la inclusión, modificación y eliminación de un Proceso de la secuencia.</a:t>
            </a: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Sencilla Configuración de las Propiedades de cada Proceso.</a:t>
            </a: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r>
              <a:rPr lang="es-ES" sz="1600" dirty="0" smtClean="0">
                <a:solidFill>
                  <a:srgbClr val="0070C0"/>
                </a:solidFill>
              </a:rPr>
              <a:t>.</a:t>
            </a:r>
            <a:endParaRPr lang="es-E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14422"/>
            <a:ext cx="3363235" cy="342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86190"/>
            <a:ext cx="4633915" cy="258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786322"/>
            <a:ext cx="4000528" cy="143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4. Funcionalidades II</a:t>
            </a:r>
            <a:endParaRPr lang="es-ES" sz="3200" b="1" dirty="0"/>
          </a:p>
        </p:txBody>
      </p:sp>
      <p:sp>
        <p:nvSpPr>
          <p:cNvPr id="15" name="14 Rectángulo"/>
          <p:cNvSpPr/>
          <p:nvPr/>
        </p:nvSpPr>
        <p:spPr>
          <a:xfrm>
            <a:off x="357158" y="1285860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4" name="3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4A4-893C-4804-9DA7-5FFCCA5B4AA9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357158" y="1214422"/>
            <a:ext cx="55007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Planificador de </a:t>
            </a:r>
            <a:r>
              <a:rPr lang="es-ES" sz="1600" dirty="0" smtClean="0">
                <a:solidFill>
                  <a:srgbClr val="0070C0"/>
                </a:solidFill>
              </a:rPr>
              <a:t>las fechas </a:t>
            </a:r>
            <a:r>
              <a:rPr lang="es-ES" sz="1600" dirty="0" smtClean="0">
                <a:solidFill>
                  <a:srgbClr val="0070C0"/>
                </a:solidFill>
              </a:rPr>
              <a:t>y </a:t>
            </a:r>
            <a:r>
              <a:rPr lang="es-ES" sz="1600" dirty="0" smtClean="0">
                <a:solidFill>
                  <a:srgbClr val="0070C0"/>
                </a:solidFill>
              </a:rPr>
              <a:t>horas </a:t>
            </a:r>
            <a:r>
              <a:rPr lang="es-ES" sz="1600" dirty="0" smtClean="0">
                <a:solidFill>
                  <a:srgbClr val="0070C0"/>
                </a:solidFill>
              </a:rPr>
              <a:t>de </a:t>
            </a:r>
            <a:r>
              <a:rPr lang="es-ES" sz="1600" dirty="0" smtClean="0">
                <a:solidFill>
                  <a:srgbClr val="0070C0"/>
                </a:solidFill>
              </a:rPr>
              <a:t>ejecución </a:t>
            </a:r>
            <a:r>
              <a:rPr lang="es-ES" sz="1600" dirty="0" smtClean="0">
                <a:solidFill>
                  <a:srgbClr val="0070C0"/>
                </a:solidFill>
              </a:rPr>
              <a:t>de cada Proceso.</a:t>
            </a: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Configuración del Proceso Batch asociado a un Proceso de </a:t>
            </a:r>
            <a:r>
              <a:rPr lang="es-ES" sz="1600" dirty="0" smtClean="0">
                <a:solidFill>
                  <a:srgbClr val="0070C0"/>
                </a:solidFill>
              </a:rPr>
              <a:t>Negocio tanto en local como en Remoto.</a:t>
            </a:r>
            <a:endParaRPr lang="es-ES" sz="1600" dirty="0" smtClean="0">
              <a:solidFill>
                <a:srgbClr val="0070C0"/>
              </a:solidFill>
            </a:endParaRPr>
          </a:p>
          <a:p>
            <a:endParaRPr lang="es-ES" sz="1600" dirty="0" smtClean="0">
              <a:solidFill>
                <a:srgbClr val="0070C0"/>
              </a:solidFill>
            </a:endParaRPr>
          </a:p>
          <a:p>
            <a:r>
              <a:rPr lang="es-ES" sz="1600" dirty="0" smtClean="0">
                <a:solidFill>
                  <a:srgbClr val="0070C0"/>
                </a:solidFill>
              </a:rPr>
              <a:t>- Posibilidad de añadir otras funcionalidades como el envío de correos, eventos a ejecutar antes, durante o en la finalización de un proceso </a:t>
            </a:r>
            <a:r>
              <a:rPr lang="es-ES" sz="1600" dirty="0" smtClean="0">
                <a:solidFill>
                  <a:srgbClr val="0070C0"/>
                </a:solidFill>
              </a:rPr>
              <a:t>(alerts).</a:t>
            </a: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r>
              <a:rPr lang="es-ES" sz="1600" dirty="0" smtClean="0">
                <a:solidFill>
                  <a:srgbClr val="0070C0"/>
                </a:solidFill>
              </a:rPr>
              <a:t>.</a:t>
            </a:r>
            <a:endParaRPr lang="es-ES" sz="1600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000372"/>
            <a:ext cx="430017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00570"/>
            <a:ext cx="3929090" cy="138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8" y="71435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i="1" dirty="0" smtClean="0"/>
              <a:t>5. Adaptabilidad </a:t>
            </a:r>
            <a:endParaRPr lang="es-ES" sz="3200" b="1" dirty="0"/>
          </a:p>
        </p:txBody>
      </p:sp>
      <p:sp>
        <p:nvSpPr>
          <p:cNvPr id="46" name="45 Rectángulo"/>
          <p:cNvSpPr/>
          <p:nvPr/>
        </p:nvSpPr>
        <p:spPr>
          <a:xfrm>
            <a:off x="357158" y="1240681"/>
            <a:ext cx="8429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 Fácilmente </a:t>
            </a:r>
            <a:r>
              <a:rPr lang="es-ES" sz="1600" dirty="0" smtClean="0">
                <a:solidFill>
                  <a:srgbClr val="0070C0"/>
                </a:solidFill>
              </a:rPr>
              <a:t>adaptable y </a:t>
            </a:r>
            <a:r>
              <a:rPr lang="es-ES" sz="1600" dirty="0" smtClean="0">
                <a:solidFill>
                  <a:srgbClr val="0070C0"/>
                </a:solidFill>
              </a:rPr>
              <a:t>extensible al </a:t>
            </a:r>
            <a:r>
              <a:rPr lang="es-ES" sz="1600" dirty="0" smtClean="0">
                <a:solidFill>
                  <a:srgbClr val="0070C0"/>
                </a:solidFill>
              </a:rPr>
              <a:t>estar hecho </a:t>
            </a:r>
            <a:r>
              <a:rPr lang="es-ES" sz="1600" dirty="0" smtClean="0">
                <a:solidFill>
                  <a:srgbClr val="0070C0"/>
                </a:solidFill>
              </a:rPr>
              <a:t>con un lenguaje de programación.</a:t>
            </a: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 Multiplataforma por estar hecho en Java.</a:t>
            </a: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ES" sz="1600" dirty="0" smtClean="0">
                <a:solidFill>
                  <a:srgbClr val="0070C0"/>
                </a:solidFill>
              </a:rPr>
              <a:t> Posibilidad </a:t>
            </a:r>
            <a:r>
              <a:rPr lang="es-ES" sz="1600" dirty="0" smtClean="0">
                <a:solidFill>
                  <a:srgbClr val="0070C0"/>
                </a:solidFill>
              </a:rPr>
              <a:t>de </a:t>
            </a:r>
            <a:r>
              <a:rPr lang="es-ES" sz="1600" dirty="0" smtClean="0">
                <a:solidFill>
                  <a:srgbClr val="0070C0"/>
                </a:solidFill>
              </a:rPr>
              <a:t>usarse como </a:t>
            </a:r>
            <a:r>
              <a:rPr lang="es-ES" sz="1600" dirty="0" smtClean="0">
                <a:solidFill>
                  <a:srgbClr val="0070C0"/>
                </a:solidFill>
              </a:rPr>
              <a:t>servidor de </a:t>
            </a:r>
            <a:r>
              <a:rPr lang="es-ES" sz="1600" dirty="0" smtClean="0">
                <a:solidFill>
                  <a:srgbClr val="0070C0"/>
                </a:solidFill>
              </a:rPr>
              <a:t>aplicaciones y tener alojados los procesos Batch en el mismo.</a:t>
            </a:r>
            <a:endParaRPr lang="es-ES" sz="1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r>
              <a:rPr lang="es-ES" sz="1600" dirty="0" smtClean="0">
                <a:solidFill>
                  <a:srgbClr val="0070C0"/>
                </a:solidFill>
              </a:rPr>
              <a:t>.</a:t>
            </a:r>
            <a:endParaRPr lang="es-E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45 Rectángulo"/>
          <p:cNvSpPr/>
          <p:nvPr/>
        </p:nvSpPr>
        <p:spPr>
          <a:xfrm>
            <a:off x="1428728" y="1571612"/>
            <a:ext cx="58579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200" dirty="0" smtClean="0">
                <a:solidFill>
                  <a:srgbClr val="0070C0"/>
                </a:solidFill>
              </a:rPr>
              <a:t>PREGUNTAS</a:t>
            </a:r>
          </a:p>
          <a:p>
            <a:r>
              <a:rPr lang="es-ES" sz="7200" dirty="0" smtClean="0">
                <a:solidFill>
                  <a:srgbClr val="0070C0"/>
                </a:solidFill>
              </a:rPr>
              <a:t>SUGERENCIAS</a:t>
            </a:r>
            <a:endParaRPr lang="es-ES" sz="72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s-ES" sz="1600" dirty="0" smtClean="0">
              <a:solidFill>
                <a:srgbClr val="0070C0"/>
              </a:solidFill>
            </a:endParaRPr>
          </a:p>
          <a:p>
            <a:r>
              <a:rPr lang="es-ES" sz="1600" dirty="0" smtClean="0">
                <a:solidFill>
                  <a:srgbClr val="0070C0"/>
                </a:solidFill>
              </a:rPr>
              <a:t>.</a:t>
            </a:r>
            <a:endParaRPr lang="es-E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393</Words>
  <Application>Microsoft Office PowerPoint</Application>
  <PresentationFormat>Presentación en pantalla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jmpicado</dc:creator>
  <cp:lastModifiedBy>jmpicado</cp:lastModifiedBy>
  <cp:revision>73</cp:revision>
  <dcterms:created xsi:type="dcterms:W3CDTF">2013-02-19T08:30:03Z</dcterms:created>
  <dcterms:modified xsi:type="dcterms:W3CDTF">2014-10-27T09:58:05Z</dcterms:modified>
</cp:coreProperties>
</file>