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9" r:id="rId3"/>
    <p:sldId id="322" r:id="rId4"/>
    <p:sldId id="311" r:id="rId5"/>
    <p:sldId id="312" r:id="rId6"/>
    <p:sldId id="314" r:id="rId7"/>
    <p:sldId id="315" r:id="rId8"/>
    <p:sldId id="323" r:id="rId9"/>
  </p:sldIdLst>
  <p:sldSz cx="9144000" cy="6858000" type="screen4x3"/>
  <p:notesSz cx="6934200" cy="9220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828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r>
              <a:rPr lang="en-US" sz="3200" i="0" dirty="0" smtClean="0"/>
              <a:t>University of Washington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Welcome to the Class!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Challenging opportunity to learn </a:t>
            </a:r>
            <a:r>
              <a:rPr lang="en-US" i="1" dirty="0" smtClean="0"/>
              <a:t>the</a:t>
            </a:r>
            <a:r>
              <a:rPr lang="en-US" dirty="0" smtClean="0"/>
              <a:t> </a:t>
            </a:r>
            <a:r>
              <a:rPr lang="en-US" i="1" dirty="0" smtClean="0"/>
              <a:t>fundamental concepts</a:t>
            </a:r>
            <a:r>
              <a:rPr lang="en-US" dirty="0" smtClean="0"/>
              <a:t> of programming languages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With hard work, patience, and an open mind, this course makes you a much better programmer</a:t>
            </a:r>
          </a:p>
          <a:p>
            <a:pPr lvl="1"/>
            <a:r>
              <a:rPr lang="en-US" dirty="0" smtClean="0"/>
              <a:t>Even in languages we won’t use</a:t>
            </a:r>
          </a:p>
          <a:p>
            <a:pPr lvl="1"/>
            <a:r>
              <a:rPr lang="en-US" dirty="0" smtClean="0"/>
              <a:t>Learn the core ideas around which </a:t>
            </a:r>
            <a:r>
              <a:rPr lang="en-US" i="1" dirty="0" smtClean="0"/>
              <a:t>every</a:t>
            </a:r>
            <a:r>
              <a:rPr lang="en-US" dirty="0" smtClean="0"/>
              <a:t> language is built,  despite countless surface-level differences and variations</a:t>
            </a:r>
          </a:p>
          <a:p>
            <a:pPr lvl="1"/>
            <a:r>
              <a:rPr lang="en-US" i="1" dirty="0" smtClean="0"/>
              <a:t>Poor</a:t>
            </a:r>
            <a:r>
              <a:rPr lang="en-US" dirty="0" smtClean="0"/>
              <a:t> course summary: “Uses ML, Racket, and Ruby”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9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video:</a:t>
            </a:r>
          </a:p>
          <a:p>
            <a:pPr lvl="1"/>
            <a:r>
              <a:rPr lang="en-US" dirty="0" smtClean="0"/>
              <a:t>Course </a:t>
            </a:r>
            <a:r>
              <a:rPr lang="en-US" dirty="0"/>
              <a:t>mechanics, structure, etc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Other introductory videos</a:t>
            </a:r>
            <a:endParaRPr lang="en-US" dirty="0"/>
          </a:p>
          <a:p>
            <a:pPr lvl="1"/>
            <a:r>
              <a:rPr lang="en-US" dirty="0" smtClean="0"/>
              <a:t>Who I am and staff acknowledgements</a:t>
            </a:r>
          </a:p>
          <a:p>
            <a:pPr lvl="1"/>
            <a:r>
              <a:rPr lang="en-US" dirty="0" smtClean="0"/>
              <a:t>Initial “why study programming languages this way”</a:t>
            </a:r>
          </a:p>
          <a:p>
            <a:pPr lvl="2"/>
            <a:r>
              <a:rPr lang="en-US" dirty="0" smtClean="0"/>
              <a:t>Real course-motivation in 2-3 weeks</a:t>
            </a:r>
          </a:p>
          <a:p>
            <a:pPr lvl="1"/>
            <a:r>
              <a:rPr lang="en-US" dirty="0" smtClean="0"/>
              <a:t>Discussion of recommended background</a:t>
            </a:r>
          </a:p>
          <a:p>
            <a:pPr lvl="1"/>
            <a:r>
              <a:rPr lang="en-US" dirty="0" smtClean="0"/>
              <a:t>Why “the course” is divided into Parts A, B, and C</a:t>
            </a:r>
          </a:p>
          <a:p>
            <a:pPr lvl="1"/>
            <a:r>
              <a:rPr lang="en-US" dirty="0" smtClean="0"/>
              <a:t>Grading policies</a:t>
            </a:r>
          </a:p>
          <a:p>
            <a:pPr lvl="1"/>
            <a:r>
              <a:rPr lang="en-US" dirty="0" smtClean="0"/>
              <a:t>Overall “roadmap” particularly upcoming weeks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3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Concise to-do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familiar with all the materials on the webpage</a:t>
            </a:r>
          </a:p>
          <a:p>
            <a:pPr lvl="1" indent="-342900"/>
            <a:r>
              <a:rPr lang="en-US" dirty="0" smtClean="0"/>
              <a:t>Whether or not this is your first Coursera course</a:t>
            </a:r>
          </a:p>
          <a:p>
            <a:pPr lvl="1" indent="-342900"/>
            <a:r>
              <a:rPr lang="en-US" dirty="0" smtClean="0"/>
              <a:t>Several things different/unusual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   Get set up using </a:t>
            </a:r>
            <a:r>
              <a:rPr lang="en-US" dirty="0" err="1" smtClean="0"/>
              <a:t>Emacs</a:t>
            </a:r>
            <a:r>
              <a:rPr lang="en-US" dirty="0" smtClean="0"/>
              <a:t> [optional] and SML [required]</a:t>
            </a:r>
          </a:p>
          <a:p>
            <a:pPr lvl="1"/>
            <a:r>
              <a:rPr lang="en-US" dirty="0" smtClean="0"/>
              <a:t>Installation/configuration/use instructions on web page</a:t>
            </a:r>
          </a:p>
          <a:p>
            <a:pPr lvl="2"/>
            <a:r>
              <a:rPr lang="en-US" dirty="0" smtClean="0"/>
              <a:t>And videos if you need</a:t>
            </a:r>
          </a:p>
          <a:p>
            <a:pPr lvl="1"/>
            <a:r>
              <a:rPr lang="en-US" dirty="0" smtClean="0"/>
              <a:t>Essential; non-intellectual</a:t>
            </a:r>
          </a:p>
          <a:p>
            <a:pPr lvl="2"/>
            <a:r>
              <a:rPr lang="en-US" dirty="0" smtClean="0"/>
              <a:t>No reason to delay!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mtClean="0"/>
              <a:t>3.    Optional </a:t>
            </a:r>
            <a:r>
              <a:rPr lang="en-US" dirty="0" smtClean="0"/>
              <a:t>“dummy” Homework 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51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r>
              <a:rPr lang="en-US" dirty="0" smtClean="0"/>
              <a:t>Video lectures: most necessary, others labeled “optional”</a:t>
            </a:r>
          </a:p>
          <a:p>
            <a:endParaRPr lang="en-US" sz="1000" dirty="0"/>
          </a:p>
          <a:p>
            <a:r>
              <a:rPr lang="en-US" dirty="0" smtClean="0"/>
              <a:t>Reading notes</a:t>
            </a:r>
          </a:p>
          <a:p>
            <a:pPr lvl="1"/>
            <a:r>
              <a:rPr lang="en-US" dirty="0" smtClean="0"/>
              <a:t>Same material as lectures, but more precise and complete</a:t>
            </a:r>
          </a:p>
          <a:p>
            <a:pPr lvl="1"/>
            <a:r>
              <a:rPr lang="en-US" dirty="0" smtClean="0"/>
              <a:t>So: optional but recommended</a:t>
            </a:r>
          </a:p>
          <a:p>
            <a:pPr lvl="1"/>
            <a:endParaRPr lang="en-US" sz="1000" dirty="0"/>
          </a:p>
          <a:p>
            <a:r>
              <a:rPr lang="en-US" dirty="0" smtClean="0"/>
              <a:t>Lecture code</a:t>
            </a:r>
          </a:p>
          <a:p>
            <a:pPr lvl="1"/>
            <a:r>
              <a:rPr lang="en-US" dirty="0" smtClean="0"/>
              <a:t>To avoid having to re-copy from .mp4/.</a:t>
            </a:r>
            <a:r>
              <a:rPr lang="en-US" dirty="0" err="1" smtClean="0"/>
              <a:t>pptx</a:t>
            </a:r>
            <a:r>
              <a:rPr lang="en-US" dirty="0" smtClean="0"/>
              <a:t>/.</a:t>
            </a:r>
            <a:r>
              <a:rPr lang="en-US" dirty="0" err="1" smtClean="0"/>
              <a:t>pdf</a:t>
            </a:r>
            <a:endParaRPr lang="en-US" dirty="0" smtClean="0"/>
          </a:p>
          <a:p>
            <a:pPr lvl="1"/>
            <a:endParaRPr lang="en-US" sz="1000" dirty="0"/>
          </a:p>
          <a:p>
            <a:r>
              <a:rPr lang="en-US" dirty="0" smtClean="0"/>
              <a:t>Homework assignments</a:t>
            </a:r>
          </a:p>
          <a:p>
            <a:pPr lvl="1"/>
            <a:r>
              <a:rPr lang="en-US" dirty="0" smtClean="0"/>
              <a:t>Graded against test cases </a:t>
            </a:r>
            <a:r>
              <a:rPr lang="en-US" i="1" dirty="0" smtClean="0"/>
              <a:t>and</a:t>
            </a:r>
            <a:r>
              <a:rPr lang="en-US" dirty="0" smtClean="0"/>
              <a:t> peer graded</a:t>
            </a:r>
          </a:p>
          <a:p>
            <a:pPr lvl="1"/>
            <a:endParaRPr lang="en-US" sz="1000" dirty="0"/>
          </a:p>
          <a:p>
            <a:r>
              <a:rPr lang="en-US" dirty="0" smtClean="0"/>
              <a:t>Exams</a:t>
            </a:r>
          </a:p>
          <a:p>
            <a:pPr lvl="1"/>
            <a:r>
              <a:rPr lang="en-US" dirty="0" smtClean="0"/>
              <a:t>Cover topics harder to re-enforce with “just programming” because this is not just a programming course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2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153400" cy="5257800"/>
          </a:xfrm>
        </p:spPr>
        <p:txBody>
          <a:bodyPr/>
          <a:lstStyle/>
          <a:p>
            <a:r>
              <a:rPr lang="en-US" dirty="0" smtClean="0"/>
              <a:t>One per major-course section (minus 1)</a:t>
            </a:r>
          </a:p>
          <a:p>
            <a:pPr lvl="1"/>
            <a:r>
              <a:rPr lang="en-US" dirty="0" smtClean="0"/>
              <a:t>Each homework submitted “all at once”</a:t>
            </a:r>
          </a:p>
          <a:p>
            <a:pPr lvl="1"/>
            <a:r>
              <a:rPr lang="en-US" dirty="0" smtClean="0"/>
              <a:t>Much more like a challenging university course than many MOOCS [10-12 hours / week?]</a:t>
            </a:r>
          </a:p>
          <a:p>
            <a:endParaRPr lang="en-US" sz="1000" dirty="0" smtClean="0"/>
          </a:p>
          <a:p>
            <a:r>
              <a:rPr lang="en-US" dirty="0" smtClean="0"/>
              <a:t>Doing the homework involves: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Understanding the concepts being addressed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Writing code demonstrating understanding of the concepts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Testing your code to ensure you understand and have correct programs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“Playing around” with variations, incorrect answers, etc.</a:t>
            </a:r>
          </a:p>
          <a:p>
            <a:pPr marL="457200" lvl="1" indent="0">
              <a:buNone/>
            </a:pPr>
            <a:r>
              <a:rPr lang="en-US" dirty="0"/>
              <a:t>O</a:t>
            </a:r>
            <a:r>
              <a:rPr lang="en-US" dirty="0" smtClean="0"/>
              <a:t>nly (2) is graded, but focusing on (2) makes homework harder</a:t>
            </a:r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dirty="0" smtClean="0"/>
              <a:t>Challenge problems: Low points/difficulty ratio</a:t>
            </a:r>
          </a:p>
          <a:p>
            <a:endParaRPr lang="en-US" sz="1000" dirty="0" smtClean="0"/>
          </a:p>
          <a:p>
            <a:r>
              <a:rPr lang="en-US" dirty="0" smtClean="0"/>
              <a:t>Do not make solutions publicly available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2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my writing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 tend to be worded very precisely and concisely</a:t>
            </a:r>
          </a:p>
          <a:p>
            <a:pPr lvl="1"/>
            <a:r>
              <a:rPr lang="en-US" dirty="0" smtClean="0"/>
              <a:t>I am a computer scientist and I write like one (a good thing!)</a:t>
            </a:r>
          </a:p>
          <a:p>
            <a:pPr lvl="1"/>
            <a:r>
              <a:rPr lang="en-US" dirty="0" smtClean="0"/>
              <a:t>Technical issues deserve precise technical writing</a:t>
            </a:r>
          </a:p>
          <a:p>
            <a:pPr lvl="1"/>
            <a:r>
              <a:rPr lang="en-US" dirty="0" smtClean="0"/>
              <a:t>Conciseness values your time as a reader</a:t>
            </a:r>
          </a:p>
          <a:p>
            <a:pPr lvl="1"/>
            <a:r>
              <a:rPr lang="en-US" dirty="0" smtClean="0"/>
              <a:t>You should try to be precise too</a:t>
            </a:r>
          </a:p>
          <a:p>
            <a:pPr lvl="1"/>
            <a:endParaRPr lang="en-US" sz="1000" dirty="0"/>
          </a:p>
          <a:p>
            <a:r>
              <a:rPr lang="en-US" i="1" dirty="0" smtClean="0"/>
              <a:t>Skimming or not understanding why a word or phrase was chosen can make the homework harder</a:t>
            </a:r>
          </a:p>
          <a:p>
            <a:endParaRPr lang="en-US" sz="1000" dirty="0"/>
          </a:p>
          <a:p>
            <a:r>
              <a:rPr lang="en-US" dirty="0" smtClean="0"/>
              <a:t>By all means ask others if a problem is confusing</a:t>
            </a:r>
          </a:p>
          <a:p>
            <a:pPr lvl="1"/>
            <a:r>
              <a:rPr lang="en-US" dirty="0" smtClean="0"/>
              <a:t>Being confused is normal and understandable – even encouraged</a:t>
            </a:r>
          </a:p>
          <a:p>
            <a:pPr lvl="1"/>
            <a:r>
              <a:rPr lang="en-US" dirty="0" smtClean="0"/>
              <a:t>Once you’re unconfused, you might agree the problem wording didn’t cause the confusion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800600"/>
          </a:xfrm>
        </p:spPr>
        <p:txBody>
          <a:bodyPr/>
          <a:lstStyle/>
          <a:p>
            <a:r>
              <a:rPr lang="en-US" dirty="0" smtClean="0"/>
              <a:t>Great adventure for all of us</a:t>
            </a:r>
          </a:p>
          <a:p>
            <a:pPr lvl="1"/>
            <a:r>
              <a:rPr lang="en-US" dirty="0" smtClean="0"/>
              <a:t>Hope </a:t>
            </a:r>
            <a:r>
              <a:rPr lang="en-US" dirty="0"/>
              <a:t>to support an active, energetic </a:t>
            </a:r>
            <a:r>
              <a:rPr lang="en-US" dirty="0" smtClean="0"/>
              <a:t>community</a:t>
            </a:r>
            <a:endParaRPr lang="en-US" dirty="0"/>
          </a:p>
          <a:p>
            <a:pPr lvl="1"/>
            <a:r>
              <a:rPr lang="en-US" dirty="0" smtClean="0"/>
              <a:t>More fun together even if I cannot meet all of you</a:t>
            </a:r>
          </a:p>
          <a:p>
            <a:pPr lvl="1"/>
            <a:endParaRPr lang="en-US" dirty="0"/>
          </a:p>
          <a:p>
            <a:r>
              <a:rPr lang="en-US" dirty="0" smtClean="0"/>
              <a:t>This MOOC is one of “the neatest things I’ve ever done”</a:t>
            </a:r>
          </a:p>
          <a:p>
            <a:pPr lvl="1"/>
            <a:r>
              <a:rPr lang="en-US" dirty="0" smtClean="0"/>
              <a:t>I hope you’ll think so too</a:t>
            </a:r>
          </a:p>
          <a:p>
            <a:pPr lvl="1"/>
            <a:endParaRPr lang="en-US" dirty="0"/>
          </a:p>
          <a:p>
            <a:r>
              <a:rPr lang="en-US" dirty="0" smtClean="0"/>
              <a:t>Hope to stretch your mind and challenge you at every step</a:t>
            </a:r>
          </a:p>
          <a:p>
            <a:pPr lvl="1"/>
            <a:r>
              <a:rPr lang="en-US" dirty="0" smtClean="0"/>
              <a:t>While giving you everything you need to succeed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43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73702</TotalTime>
  <Words>580</Words>
  <Application>Microsoft Office PowerPoint</Application>
  <PresentationFormat>On-screen Show (4:3)</PresentationFormat>
  <Paragraphs>102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dan_design_template</vt:lpstr>
      <vt:lpstr>Programming Languages  Dan Grossman University of Washington </vt:lpstr>
      <vt:lpstr>Welcome!</vt:lpstr>
      <vt:lpstr>Introductory material</vt:lpstr>
      <vt:lpstr>Concise to-do list</vt:lpstr>
      <vt:lpstr>Course materials</vt:lpstr>
      <vt:lpstr>Homework</vt:lpstr>
      <vt:lpstr>Note my writing style</vt:lpstr>
      <vt:lpstr>Welcome!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824</cp:revision>
  <cp:lastPrinted>2011-09-27T20:26:28Z</cp:lastPrinted>
  <dcterms:created xsi:type="dcterms:W3CDTF">2009-03-13T20:43:19Z</dcterms:created>
  <dcterms:modified xsi:type="dcterms:W3CDTF">2016-03-24T20:13:33Z</dcterms:modified>
</cp:coreProperties>
</file>