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6" r:id="rId3"/>
    <p:sldId id="317" r:id="rId4"/>
    <p:sldId id="319" r:id="rId5"/>
    <p:sldId id="318" r:id="rId6"/>
    <p:sldId id="320" r:id="rId7"/>
    <p:sldId id="321" r:id="rId8"/>
    <p:sldId id="322" r:id="rId9"/>
    <p:sldId id="323" r:id="rId10"/>
  </p:sldIdLst>
  <p:sldSz cx="9144000" cy="6858000" type="screen4x3"/>
  <p:notesSz cx="6934200" cy="9220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69DE6-6E8A-4D05-98B0-5021F4F9CD92}" type="slidenum">
              <a:rPr lang="en-US"/>
              <a:pPr/>
              <a:t>3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AB3FC-ED53-40B2-A4AF-D22B0CFE78C0}" type="slidenum">
              <a:rPr lang="en-US"/>
              <a:pPr/>
              <a:t>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828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r>
              <a:rPr lang="en-US" sz="3200" i="0" dirty="0" smtClean="0"/>
              <a:t>University of Washington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Optional: Who I am / Acknowledgments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Optional viewing!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thought some of you might be curious about who I am since you will be spending so many hours listening to me…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 and I want to acknowledge everyone not in front of the camera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2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2200" y="6394938"/>
            <a:ext cx="3810000" cy="457200"/>
          </a:xfrm>
        </p:spPr>
        <p:txBody>
          <a:bodyPr/>
          <a:lstStyle/>
          <a:p>
            <a:r>
              <a:rPr lang="en-US" dirty="0" smtClean="0"/>
              <a:t>Dan Grossman, Programming Languages</a:t>
            </a:r>
            <a:endParaRPr lang="en-US" dirty="0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am from</a:t>
            </a:r>
            <a:endParaRPr lang="en-US" dirty="0"/>
          </a:p>
        </p:txBody>
      </p:sp>
      <p:grpSp>
        <p:nvGrpSpPr>
          <p:cNvPr id="923655" name="Group 7"/>
          <p:cNvGrpSpPr>
            <a:grpSpLocks/>
          </p:cNvGrpSpPr>
          <p:nvPr/>
        </p:nvGrpSpPr>
        <p:grpSpPr bwMode="auto">
          <a:xfrm>
            <a:off x="1066800" y="2057400"/>
            <a:ext cx="5638800" cy="3886200"/>
            <a:chOff x="864" y="1776"/>
            <a:chExt cx="3552" cy="2352"/>
          </a:xfrm>
        </p:grpSpPr>
        <p:pic>
          <p:nvPicPr>
            <p:cNvPr id="923652" name="Picture 4" descr="us-ma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776"/>
              <a:ext cx="3312" cy="2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3653" name="Rectangle 5"/>
            <p:cNvSpPr>
              <a:spLocks noChangeArrowheads="1"/>
            </p:cNvSpPr>
            <p:nvPr/>
          </p:nvSpPr>
          <p:spPr bwMode="auto">
            <a:xfrm>
              <a:off x="864" y="3168"/>
              <a:ext cx="81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54" name="Rectangle 6"/>
            <p:cNvSpPr>
              <a:spLocks noChangeArrowheads="1"/>
            </p:cNvSpPr>
            <p:nvPr/>
          </p:nvSpPr>
          <p:spPr bwMode="auto">
            <a:xfrm>
              <a:off x="1104" y="3408"/>
              <a:ext cx="1152" cy="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658" name="AutoShape 10"/>
          <p:cNvSpPr>
            <a:spLocks noChangeArrowheads="1"/>
          </p:cNvSpPr>
          <p:nvPr/>
        </p:nvSpPr>
        <p:spPr bwMode="auto">
          <a:xfrm>
            <a:off x="5029200" y="3657600"/>
            <a:ext cx="1905000" cy="1066800"/>
          </a:xfrm>
          <a:prstGeom prst="wedgeRectCallout">
            <a:avLst>
              <a:gd name="adj1" fmla="val -87000"/>
              <a:gd name="adj2" fmla="val 54315"/>
            </a:avLst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/>
              <a:t>Rice Univ.</a:t>
            </a:r>
          </a:p>
          <a:p>
            <a:r>
              <a:rPr lang="en-US" sz="2400"/>
              <a:t>Houston</a:t>
            </a:r>
          </a:p>
          <a:p>
            <a:r>
              <a:rPr lang="en-US" sz="2400"/>
              <a:t>1993-1997</a:t>
            </a:r>
          </a:p>
        </p:txBody>
      </p:sp>
      <p:sp>
        <p:nvSpPr>
          <p:cNvPr id="923659" name="AutoShape 11"/>
          <p:cNvSpPr>
            <a:spLocks noChangeArrowheads="1"/>
          </p:cNvSpPr>
          <p:nvPr/>
        </p:nvSpPr>
        <p:spPr bwMode="auto">
          <a:xfrm>
            <a:off x="6629400" y="1752600"/>
            <a:ext cx="2057400" cy="1066800"/>
          </a:xfrm>
          <a:prstGeom prst="wedgeRectCallout">
            <a:avLst>
              <a:gd name="adj1" fmla="val -76852"/>
              <a:gd name="adj2" fmla="val 54315"/>
            </a:avLst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/>
              <a:t>Cornell Univ.</a:t>
            </a:r>
          </a:p>
          <a:p>
            <a:r>
              <a:rPr lang="en-US" sz="2400"/>
              <a:t>Ithaca</a:t>
            </a:r>
          </a:p>
          <a:p>
            <a:r>
              <a:rPr lang="en-US" sz="2400"/>
              <a:t>1997-2003</a:t>
            </a:r>
          </a:p>
        </p:txBody>
      </p:sp>
      <p:sp>
        <p:nvSpPr>
          <p:cNvPr id="923660" name="AutoShape 12"/>
          <p:cNvSpPr>
            <a:spLocks noChangeArrowheads="1"/>
          </p:cNvSpPr>
          <p:nvPr/>
        </p:nvSpPr>
        <p:spPr bwMode="auto">
          <a:xfrm>
            <a:off x="2590800" y="2362200"/>
            <a:ext cx="2667000" cy="1066800"/>
          </a:xfrm>
          <a:prstGeom prst="wedgeRectCallout">
            <a:avLst>
              <a:gd name="adj1" fmla="val -70713"/>
              <a:gd name="adj2" fmla="val -52829"/>
            </a:avLst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/>
              <a:t>Univ. Washington</a:t>
            </a:r>
          </a:p>
          <a:p>
            <a:r>
              <a:rPr lang="en-US" sz="2400"/>
              <a:t>Seattle</a:t>
            </a:r>
          </a:p>
          <a:p>
            <a:r>
              <a:rPr lang="en-US" sz="2400"/>
              <a:t> 2003-present</a:t>
            </a:r>
          </a:p>
        </p:txBody>
      </p:sp>
      <p:sp>
        <p:nvSpPr>
          <p:cNvPr id="923656" name="AutoShape 8"/>
          <p:cNvSpPr>
            <a:spLocks noChangeArrowheads="1"/>
          </p:cNvSpPr>
          <p:nvPr/>
        </p:nvSpPr>
        <p:spPr bwMode="auto">
          <a:xfrm>
            <a:off x="5410200" y="2514600"/>
            <a:ext cx="1905000" cy="990600"/>
          </a:xfrm>
          <a:prstGeom prst="wedgeRectCallout">
            <a:avLst>
              <a:gd name="adj1" fmla="val -87000"/>
              <a:gd name="adj2" fmla="val 62338"/>
            </a:avLst>
          </a:prstGeom>
          <a:solidFill>
            <a:srgbClr val="FFCC99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400" dirty="0"/>
              <a:t>St. Louis 1975-1993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1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8" grpId="0" animBg="1"/>
      <p:bldP spid="923659" grpId="0" animBg="1"/>
      <p:bldP spid="923660" grpId="0" animBg="1"/>
      <p:bldP spid="9236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research: “from Greek to graphs”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Use the </a:t>
            </a:r>
            <a:r>
              <a:rPr lang="en-US" i="1" dirty="0" smtClean="0">
                <a:solidFill>
                  <a:schemeClr val="accent2"/>
                </a:solidFill>
              </a:rPr>
              <a:t>fundamental </a:t>
            </a:r>
            <a:r>
              <a:rPr lang="en-US" i="1" dirty="0">
                <a:solidFill>
                  <a:schemeClr val="accent2"/>
                </a:solidFill>
              </a:rPr>
              <a:t>elegance</a:t>
            </a:r>
            <a:r>
              <a:rPr lang="en-US" dirty="0">
                <a:solidFill>
                  <a:schemeClr val="accent2"/>
                </a:solidFill>
              </a:rPr>
              <a:t> of PL…</a:t>
            </a:r>
          </a:p>
          <a:p>
            <a:pPr lvl="1"/>
            <a:r>
              <a:rPr lang="en-US" dirty="0" smtClean="0"/>
              <a:t>Functional languages, </a:t>
            </a:r>
            <a:r>
              <a:rPr lang="en-US" dirty="0"/>
              <a:t>type systems, logic, proofs,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Formal </a:t>
            </a:r>
            <a:r>
              <a:rPr lang="en-US" dirty="0"/>
              <a:t>semantics is very, very beautiful – and very useful</a:t>
            </a:r>
          </a:p>
          <a:p>
            <a:pPr lvl="1"/>
            <a:endParaRPr lang="en-US" sz="1000" dirty="0"/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… to </a:t>
            </a:r>
            <a:r>
              <a:rPr lang="en-US" dirty="0" smtClean="0">
                <a:solidFill>
                  <a:schemeClr val="accent2"/>
                </a:solidFill>
              </a:rPr>
              <a:t>improve </a:t>
            </a:r>
            <a:r>
              <a:rPr lang="en-US" i="1" dirty="0" smtClean="0">
                <a:solidFill>
                  <a:schemeClr val="accent2"/>
                </a:solidFill>
              </a:rPr>
              <a:t>modern technology trends</a:t>
            </a:r>
            <a:endParaRPr lang="en-US" i="1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Systems programming</a:t>
            </a:r>
          </a:p>
          <a:p>
            <a:pPr lvl="1"/>
            <a:r>
              <a:rPr lang="en-US" dirty="0" smtClean="0"/>
              <a:t>Multicore</a:t>
            </a:r>
            <a:endParaRPr lang="en-US" dirty="0" smtClean="0"/>
          </a:p>
          <a:p>
            <a:pPr lvl="1"/>
            <a:r>
              <a:rPr lang="en-US" dirty="0"/>
              <a:t>Power </a:t>
            </a:r>
            <a:r>
              <a:rPr lang="en-US" dirty="0" smtClean="0"/>
              <a:t>limitations</a:t>
            </a:r>
          </a:p>
          <a:p>
            <a:pPr lvl="1"/>
            <a:r>
              <a:rPr lang="en-US" i="1" dirty="0" smtClean="0"/>
              <a:t>… </a:t>
            </a:r>
            <a:r>
              <a:rPr lang="en-US" i="1" dirty="0" smtClean="0"/>
              <a:t>[much more]</a:t>
            </a:r>
          </a:p>
          <a:p>
            <a:pPr lvl="1"/>
            <a:endParaRPr lang="en-US" sz="1000" i="1" dirty="0"/>
          </a:p>
          <a:p>
            <a:pPr marL="0" indent="0">
              <a:buNone/>
            </a:pPr>
            <a:r>
              <a:rPr lang="en-US" i="1" dirty="0" smtClean="0"/>
              <a:t>A powerful and fulfilling strategy: Collaborate with others, bringing precision, formalism, and language structure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Also: Focus on CS education (curriculum, PL, etc.)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2057400" y="6383977"/>
            <a:ext cx="5105400" cy="457200"/>
          </a:xfrm>
        </p:spPr>
        <p:txBody>
          <a:bodyPr/>
          <a:lstStyle/>
          <a:p>
            <a:r>
              <a:rPr lang="en-US" dirty="0" smtClean="0"/>
              <a:t>Dan Grossman, Programming Languages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r>
              <a:rPr lang="en-US" dirty="0" smtClean="0"/>
              <a:t>The old me [until 2013…]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33600" y="6400800"/>
            <a:ext cx="5105400" cy="457200"/>
          </a:xfrm>
        </p:spPr>
        <p:txBody>
          <a:bodyPr/>
          <a:lstStyle/>
          <a:p>
            <a:r>
              <a:rPr lang="en-US" dirty="0" smtClean="0"/>
              <a:t>Dan Grossman, Programming Languages</a:t>
            </a:r>
            <a:endParaRPr lang="en-US" dirty="0"/>
          </a:p>
        </p:txBody>
      </p:sp>
      <p:pic>
        <p:nvPicPr>
          <p:cNvPr id="1026" name="Picture 2" descr="http://a2.sphotos.ak.fbcdn.net/hphotos-ak-ash4/200_551424658508_179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54552"/>
            <a:ext cx="2667000" cy="38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7.sphotos.ak.fbcdn.net/hphotos-ak-snc7/s720x720/405339_10150963086441813_1452224210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3" y="1316917"/>
            <a:ext cx="4029694" cy="26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629400" y="1143000"/>
            <a:ext cx="2057400" cy="4800600"/>
            <a:chOff x="6629400" y="1143000"/>
            <a:chExt cx="2057400" cy="4800600"/>
          </a:xfrm>
        </p:grpSpPr>
        <p:pic>
          <p:nvPicPr>
            <p:cNvPr id="3" name="Picture 2" descr="C:\Users\djg\Desktop\Capture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68"/>
            <a:stretch/>
          </p:blipFill>
          <p:spPr bwMode="auto">
            <a:xfrm>
              <a:off x="6629400" y="1143000"/>
              <a:ext cx="1981456" cy="480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543800" y="17526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086600" y="18288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458200" y="1600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4" descr="C:\Users\djg\Desktop\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2167247" cy="290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4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 have been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Countries: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Vatican </a:t>
            </a:r>
            <a:r>
              <a:rPr lang="en-US" dirty="0"/>
              <a:t>City, Monaco, St. Lucia, Luxembourg, Bahamas, Israel, Switzerland, Estonia, Ireland, Italy, Norway, Germany, Japan, Sweden, Spain, France, </a:t>
            </a:r>
            <a:r>
              <a:rPr lang="en-US" dirty="0" smtClean="0"/>
              <a:t>Tanzania, South Africa, Mexico</a:t>
            </a:r>
            <a:r>
              <a:rPr lang="en-US" dirty="0"/>
              <a:t>, India, </a:t>
            </a:r>
            <a:r>
              <a:rPr lang="en-US" dirty="0" smtClean="0"/>
              <a:t>China, United </a:t>
            </a:r>
            <a:r>
              <a:rPr lang="en-US" dirty="0"/>
              <a:t>States, Canada, Russia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U.S. States: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except Alaska, Delaware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Kid #1: December 2013</a:t>
            </a:r>
          </a:p>
          <a:p>
            <a:endParaRPr lang="en-US" dirty="0"/>
          </a:p>
          <a:p>
            <a:r>
              <a:rPr lang="en-US" dirty="0" smtClean="0"/>
              <a:t>Kid #2: September 2015</a:t>
            </a:r>
          </a:p>
          <a:p>
            <a:endParaRPr lang="en-US" dirty="0"/>
          </a:p>
          <a:p>
            <a:r>
              <a:rPr lang="en-US" dirty="0" smtClean="0"/>
              <a:t>Most of this MOOC was created before that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 was most of my sleeping  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04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 [so far!]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Initial TA crew: Cody S., Rachel S., Sean W., Claire M., Eric M., Max F.</a:t>
            </a:r>
          </a:p>
          <a:p>
            <a:pPr lvl="1"/>
            <a:r>
              <a:rPr lang="en-US" dirty="0" smtClean="0"/>
              <a:t>In Summer/Fall 2012, it was “the wild west”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Later TAs: Amaris C., Max S., Trevor K.</a:t>
            </a:r>
            <a:endParaRPr lang="en-US" dirty="0"/>
          </a:p>
          <a:p>
            <a:pPr lvl="1"/>
            <a:endParaRPr lang="en-US" sz="1000" dirty="0"/>
          </a:p>
          <a:p>
            <a:r>
              <a:rPr lang="en-US" dirty="0" smtClean="0"/>
              <a:t>Platform migration: Brett B., Ben E., Lauren W.</a:t>
            </a:r>
          </a:p>
          <a:p>
            <a:endParaRPr lang="en-US" sz="1000" dirty="0"/>
          </a:p>
          <a:p>
            <a:r>
              <a:rPr lang="en-US" dirty="0" smtClean="0"/>
              <a:t>Community Mentors: Sean C., Jan G., Alexander K., Pavel L., Jeffrey M., Connor O., Stephen P., Peter E., Andreas P., </a:t>
            </a:r>
            <a:r>
              <a:rPr lang="en-US" dirty="0" err="1" smtClean="0"/>
              <a:t>Haris</a:t>
            </a:r>
            <a:r>
              <a:rPr lang="en-US" dirty="0" smtClean="0"/>
              <a:t> S.</a:t>
            </a:r>
          </a:p>
          <a:p>
            <a:endParaRPr lang="en-US" sz="1000" dirty="0"/>
          </a:p>
          <a:p>
            <a:r>
              <a:rPr lang="en-US" dirty="0" smtClean="0"/>
              <a:t>A/V: Rod P., Fred V.</a:t>
            </a:r>
          </a:p>
          <a:p>
            <a:endParaRPr lang="en-US" sz="1000" dirty="0"/>
          </a:p>
          <a:p>
            <a:r>
              <a:rPr lang="en-US" dirty="0" smtClean="0"/>
              <a:t>Coursera: Anne T., Conner D., Pang Wei K., Allison F., Sabah B., </a:t>
            </a:r>
            <a:r>
              <a:rPr lang="en-US" dirty="0" err="1" smtClean="0"/>
              <a:t>Meera</a:t>
            </a:r>
            <a:r>
              <a:rPr lang="en-US" dirty="0" smtClean="0"/>
              <a:t> R., </a:t>
            </a:r>
            <a:r>
              <a:rPr lang="en-US" dirty="0" err="1" smtClean="0"/>
              <a:t>Tovah</a:t>
            </a:r>
            <a:r>
              <a:rPr lang="en-US" dirty="0" smtClean="0"/>
              <a:t> K., 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tech help at crucial times: Ben W., Stefan M., John R., Sam H.</a:t>
            </a:r>
          </a:p>
          <a:p>
            <a:endParaRPr lang="en-US" dirty="0"/>
          </a:p>
          <a:p>
            <a:r>
              <a:rPr lang="en-US" dirty="0" smtClean="0"/>
              <a:t>All the TAs, faculty, and colleagues that contributed to the material we draw from over the years </a:t>
            </a:r>
          </a:p>
          <a:p>
            <a:pPr lvl="1"/>
            <a:r>
              <a:rPr lang="en-US" dirty="0" smtClean="0"/>
              <a:t>Alan B., Craig C., Stuart R., </a:t>
            </a:r>
            <a:r>
              <a:rPr lang="en-US" dirty="0"/>
              <a:t>Lydia 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[and dozens (hundreds?) more]</a:t>
            </a:r>
          </a:p>
          <a:p>
            <a:pPr lvl="1"/>
            <a:endParaRPr lang="en-US" dirty="0"/>
          </a:p>
          <a:p>
            <a:r>
              <a:rPr lang="en-US" dirty="0" smtClean="0"/>
              <a:t>And the 1000s of students so far!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72154</TotalTime>
  <Words>512</Words>
  <Application>Microsoft Office PowerPoint</Application>
  <PresentationFormat>On-screen Show (4:3)</PresentationFormat>
  <Paragraphs>91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dan_design_template</vt:lpstr>
      <vt:lpstr>Programming Languages  Dan Grossman University of Washington </vt:lpstr>
      <vt:lpstr>PowerPoint Presentation</vt:lpstr>
      <vt:lpstr>Where I am from</vt:lpstr>
      <vt:lpstr>My research: “from Greek to graphs”</vt:lpstr>
      <vt:lpstr>The old me [until 2013…]</vt:lpstr>
      <vt:lpstr>Where I have been</vt:lpstr>
      <vt:lpstr>The new me</vt:lpstr>
      <vt:lpstr>Acknowledgments [so far!]</vt:lpstr>
      <vt:lpstr>And more!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821</cp:revision>
  <cp:lastPrinted>2011-09-27T20:26:28Z</cp:lastPrinted>
  <dcterms:created xsi:type="dcterms:W3CDTF">2009-03-13T20:43:19Z</dcterms:created>
  <dcterms:modified xsi:type="dcterms:W3CDTF">2016-03-22T18:36:15Z</dcterms:modified>
</cp:coreProperties>
</file>