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309" r:id="rId3"/>
    <p:sldId id="312" r:id="rId4"/>
    <p:sldId id="311" r:id="rId5"/>
    <p:sldId id="315" r:id="rId6"/>
    <p:sldId id="317" r:id="rId7"/>
    <p:sldId id="316" r:id="rId8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r>
              <a:rPr lang="en-US" sz="3200" i="0" dirty="0" smtClean="0"/>
              <a:t>University of Washington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[Placeholder for] Course Motivation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course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essential concepts relevant in any programming language </a:t>
            </a:r>
          </a:p>
          <a:p>
            <a:pPr lvl="1"/>
            <a:r>
              <a:rPr lang="en-US" dirty="0" smtClean="0"/>
              <a:t>And how these pieces fit together</a:t>
            </a:r>
          </a:p>
          <a:p>
            <a:endParaRPr lang="en-US" sz="1000" dirty="0"/>
          </a:p>
          <a:p>
            <a:r>
              <a:rPr lang="en-US" dirty="0" smtClean="0"/>
              <a:t>Use ML, Racket, and Ruby languages:</a:t>
            </a:r>
          </a:p>
          <a:p>
            <a:pPr lvl="1"/>
            <a:r>
              <a:rPr lang="en-US" dirty="0" smtClean="0"/>
              <a:t>They let many of the concepts “shine”</a:t>
            </a:r>
          </a:p>
          <a:p>
            <a:pPr lvl="1"/>
            <a:r>
              <a:rPr lang="en-US" dirty="0" smtClean="0"/>
              <a:t>Using multiple languages shows how the same concept can “look different” or actually be slightly different</a:t>
            </a:r>
          </a:p>
          <a:p>
            <a:pPr lvl="1"/>
            <a:r>
              <a:rPr lang="en-US" dirty="0" smtClean="0"/>
              <a:t>In many ways simpler than Java, C#, Python, …</a:t>
            </a:r>
          </a:p>
          <a:p>
            <a:pPr lvl="1"/>
            <a:endParaRPr lang="en-US" sz="1000" dirty="0"/>
          </a:p>
          <a:p>
            <a:r>
              <a:rPr lang="en-US" dirty="0" smtClean="0"/>
              <a:t>Big focus on </a:t>
            </a:r>
            <a:r>
              <a:rPr lang="en-US" i="1" dirty="0" smtClean="0"/>
              <a:t>functional programming</a:t>
            </a:r>
          </a:p>
          <a:p>
            <a:pPr lvl="1"/>
            <a:r>
              <a:rPr lang="en-US" dirty="0" smtClean="0"/>
              <a:t>Not using </a:t>
            </a:r>
            <a:r>
              <a:rPr lang="en-US" i="1" dirty="0" smtClean="0"/>
              <a:t>mutation</a:t>
            </a:r>
            <a:r>
              <a:rPr lang="en-US" dirty="0" smtClean="0"/>
              <a:t> (assignment statements) (!)</a:t>
            </a:r>
          </a:p>
          <a:p>
            <a:pPr lvl="1"/>
            <a:r>
              <a:rPr lang="en-US" dirty="0" smtClean="0"/>
              <a:t>Using </a:t>
            </a:r>
            <a:r>
              <a:rPr lang="en-US" i="1" dirty="0" smtClean="0"/>
              <a:t>first-class functions</a:t>
            </a:r>
            <a:r>
              <a:rPr lang="en-US" dirty="0" smtClean="0"/>
              <a:t> (can’t explain that yet)</a:t>
            </a:r>
          </a:p>
          <a:p>
            <a:pPr lvl="1"/>
            <a:r>
              <a:rPr lang="en-US" dirty="0" smtClean="0"/>
              <a:t>But many other topics too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4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9248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the “normal” place for course motivation</a:t>
            </a:r>
          </a:p>
          <a:p>
            <a:pPr lvl="1"/>
            <a:r>
              <a:rPr lang="en-US" dirty="0" smtClean="0"/>
              <a:t>Why learn this material?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But in my experience, we don’t have enough </a:t>
            </a:r>
            <a:r>
              <a:rPr lang="en-US" i="1" dirty="0" smtClean="0"/>
              <a:t>shared vocabulary</a:t>
            </a:r>
          </a:p>
          <a:p>
            <a:pPr lvl="1"/>
            <a:r>
              <a:rPr lang="en-US" dirty="0" smtClean="0"/>
              <a:t>So </a:t>
            </a:r>
            <a:r>
              <a:rPr lang="en-US" dirty="0" smtClean="0"/>
              <a:t>delay full motivation until after function closures (Section 3)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Will motivate immutable data at end of section 1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In the meantime, have to “assert things” without much evidence</a:t>
            </a:r>
          </a:p>
          <a:p>
            <a:pPr lvl="1"/>
            <a:r>
              <a:rPr lang="en-US" dirty="0" smtClean="0"/>
              <a:t>Except lots of prior students</a:t>
            </a:r>
            <a:endParaRPr lang="en-US" dirty="0"/>
          </a:p>
          <a:p>
            <a:pPr lvl="1"/>
            <a:r>
              <a:rPr lang="en-US" dirty="0" smtClean="0"/>
              <a:t>Example feedback: “I had tried to learn _____ several times before.  But after your course, I had no trouble working through the tutorials quickly…”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66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claim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Learning to think about software in this “PL” way will make you a better programmer even if/when you go back to old ways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It will also give you the mental tools and experience you need for a lifetime of confidently picking up new languages and ideas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[Somewhat in the style of </a:t>
            </a:r>
            <a:r>
              <a:rPr lang="en-US" i="1" dirty="0" smtClean="0"/>
              <a:t>The Karate Kid</a:t>
            </a:r>
            <a:r>
              <a:rPr lang="en-US" dirty="0" smtClean="0"/>
              <a:t> movies (1984, 2010)</a:t>
            </a:r>
          </a:p>
          <a:p>
            <a:pPr lvl="1"/>
            <a:r>
              <a:rPr lang="en-US" dirty="0"/>
              <a:t>http://www.imdb.com/title/tt0087538</a:t>
            </a:r>
            <a:r>
              <a:rPr lang="en-US" dirty="0" smtClean="0"/>
              <a:t>/</a:t>
            </a:r>
          </a:p>
          <a:p>
            <a:pPr lvl="1"/>
            <a:r>
              <a:rPr lang="en-US" dirty="0"/>
              <a:t>http://www.imdb.com/title/tt1155076/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8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strange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4-5 weeks will use</a:t>
            </a:r>
          </a:p>
          <a:p>
            <a:pPr lvl="1"/>
            <a:r>
              <a:rPr lang="en-US" dirty="0" smtClean="0"/>
              <a:t>ML language</a:t>
            </a:r>
          </a:p>
          <a:p>
            <a:pPr lvl="1"/>
            <a:r>
              <a:rPr lang="en-US" dirty="0" err="1" smtClean="0"/>
              <a:t>Emacs</a:t>
            </a:r>
            <a:r>
              <a:rPr lang="en-US" dirty="0" smtClean="0"/>
              <a:t> editor</a:t>
            </a:r>
          </a:p>
          <a:p>
            <a:pPr lvl="1"/>
            <a:r>
              <a:rPr lang="en-US" dirty="0" smtClean="0"/>
              <a:t>Read-</a:t>
            </a:r>
            <a:r>
              <a:rPr lang="en-US" dirty="0" err="1" smtClean="0"/>
              <a:t>eval</a:t>
            </a:r>
            <a:r>
              <a:rPr lang="en-US" dirty="0" smtClean="0"/>
              <a:t>-print-loop (REPL) for evaluating programs</a:t>
            </a:r>
          </a:p>
          <a:p>
            <a:pPr lvl="1"/>
            <a:endParaRPr lang="en-US" sz="1000" dirty="0"/>
          </a:p>
          <a:p>
            <a:r>
              <a:rPr lang="en-US" dirty="0" smtClean="0"/>
              <a:t>Need </a:t>
            </a:r>
            <a:r>
              <a:rPr lang="en-US" dirty="0" smtClean="0"/>
              <a:t>to get things installed and configured</a:t>
            </a:r>
          </a:p>
          <a:p>
            <a:pPr lvl="1"/>
            <a:r>
              <a:rPr lang="en-US" dirty="0" smtClean="0"/>
              <a:t>See written instructions (read carefully; feedback welcome)</a:t>
            </a:r>
          </a:p>
          <a:p>
            <a:pPr lvl="1"/>
            <a:r>
              <a:rPr lang="en-US" dirty="0" smtClean="0"/>
              <a:t>Optional: videos showing Windows installation</a:t>
            </a:r>
          </a:p>
          <a:p>
            <a:endParaRPr lang="en-US" sz="1000" dirty="0"/>
          </a:p>
          <a:p>
            <a:r>
              <a:rPr lang="en-US" dirty="0" smtClean="0"/>
              <a:t>Only then can you focus on the </a:t>
            </a:r>
            <a:r>
              <a:rPr lang="en-US" dirty="0" smtClean="0"/>
              <a:t>“real content” and </a:t>
            </a:r>
            <a:r>
              <a:rPr lang="en-US" dirty="0" smtClean="0"/>
              <a:t>Homework 1</a:t>
            </a:r>
          </a:p>
          <a:p>
            <a:endParaRPr lang="en-US" sz="1000" dirty="0"/>
          </a:p>
          <a:p>
            <a:r>
              <a:rPr lang="en-US" dirty="0" smtClean="0"/>
              <a:t>Working in strange environments is a </a:t>
            </a:r>
            <a:r>
              <a:rPr lang="en-US" dirty="0" smtClean="0"/>
              <a:t>computing </a:t>
            </a:r>
            <a:r>
              <a:rPr lang="en-US" dirty="0" smtClean="0"/>
              <a:t>life skill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5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about the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emphasize enough that ML (Part A), Racket (Part B), and Ruby (Part C) are “means to other ends”</a:t>
            </a:r>
          </a:p>
          <a:p>
            <a:pPr lvl="1"/>
            <a:r>
              <a:rPr lang="en-US" dirty="0" smtClean="0"/>
              <a:t>Chosen as “particularly good fits for the topics” </a:t>
            </a:r>
          </a:p>
          <a:p>
            <a:pPr lvl="1"/>
            <a:r>
              <a:rPr lang="en-US" dirty="0" smtClean="0"/>
              <a:t>Other choices possible</a:t>
            </a:r>
          </a:p>
          <a:p>
            <a:pPr lvl="1"/>
            <a:endParaRPr lang="en-US" dirty="0"/>
          </a:p>
          <a:p>
            <a:r>
              <a:rPr lang="en-US" dirty="0" smtClean="0"/>
              <a:t>Also readily admit ML in particular no longer used-much-for-real</a:t>
            </a:r>
          </a:p>
          <a:p>
            <a:pPr lvl="1"/>
            <a:r>
              <a:rPr lang="en-US" dirty="0" smtClean="0"/>
              <a:t>Closely related languages are: </a:t>
            </a:r>
            <a:r>
              <a:rPr lang="en-US" dirty="0" err="1" smtClean="0"/>
              <a:t>OCaml</a:t>
            </a:r>
            <a:r>
              <a:rPr lang="en-US" dirty="0" smtClean="0"/>
              <a:t>, F#, Scala, Haskell</a:t>
            </a:r>
          </a:p>
          <a:p>
            <a:pPr lvl="1"/>
            <a:r>
              <a:rPr lang="en-US" dirty="0" smtClean="0"/>
              <a:t>Arguably a feature and not a bug:</a:t>
            </a:r>
          </a:p>
          <a:p>
            <a:pPr lvl="2"/>
            <a:r>
              <a:rPr lang="en-US" dirty="0" smtClean="0"/>
              <a:t>Nobody distracted by “already knowing it”</a:t>
            </a:r>
          </a:p>
          <a:p>
            <a:pPr lvl="2"/>
            <a:r>
              <a:rPr lang="en-US" dirty="0"/>
              <a:t>More effective for “Karate Kid” </a:t>
            </a:r>
            <a:r>
              <a:rPr lang="en-US" dirty="0" smtClean="0"/>
              <a:t>approach</a:t>
            </a:r>
          </a:p>
          <a:p>
            <a:pPr lvl="2"/>
            <a:r>
              <a:rPr lang="en-US" dirty="0" smtClean="0"/>
              <a:t>Focus on core features, not libraries, fancy stuff, etc.</a:t>
            </a:r>
          </a:p>
          <a:p>
            <a:pPr lvl="2"/>
            <a:r>
              <a:rPr lang="en-US" dirty="0" smtClean="0"/>
              <a:t>A very “clean, compositional, elegant” language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74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text already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Non-introductory </a:t>
            </a:r>
            <a:r>
              <a:rPr lang="en-US" dirty="0" smtClean="0"/>
              <a:t>lectures will write code </a:t>
            </a:r>
          </a:p>
          <a:p>
            <a:pPr lvl="1"/>
            <a:r>
              <a:rPr lang="en-US" dirty="0" smtClean="0"/>
              <a:t>Plus switch to slides for key concepts</a:t>
            </a:r>
          </a:p>
          <a:p>
            <a:pPr lvl="1"/>
            <a:r>
              <a:rPr lang="en-US" dirty="0" smtClean="0"/>
              <a:t>Plus “in-video questions”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Much better than these “introduction” </a:t>
            </a:r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So forgive the “boring intro stuff”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5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65778</TotalTime>
  <Words>526</Words>
  <Application>Microsoft Office PowerPoint</Application>
  <PresentationFormat>On-screen Show (4:3)</PresentationFormat>
  <Paragraphs>84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dan_design_template</vt:lpstr>
      <vt:lpstr>Programming Languages  Dan Grossman University of Washington</vt:lpstr>
      <vt:lpstr>What this course is about</vt:lpstr>
      <vt:lpstr>Why learn this?</vt:lpstr>
      <vt:lpstr>My claim</vt:lpstr>
      <vt:lpstr>A strange environment</vt:lpstr>
      <vt:lpstr>Not about the languages</vt:lpstr>
      <vt:lpstr>Enough text already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806</cp:revision>
  <cp:lastPrinted>2011-09-27T20:26:28Z</cp:lastPrinted>
  <dcterms:created xsi:type="dcterms:W3CDTF">2009-03-13T20:43:19Z</dcterms:created>
  <dcterms:modified xsi:type="dcterms:W3CDTF">2016-03-22T18:45:50Z</dcterms:modified>
</cp:coreProperties>
</file>