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7" r:id="rId3"/>
    <p:sldId id="318" r:id="rId4"/>
    <p:sldId id="327" r:id="rId5"/>
    <p:sldId id="324" r:id="rId6"/>
    <p:sldId id="323" r:id="rId7"/>
    <p:sldId id="325" r:id="rId8"/>
    <p:sldId id="326" r:id="rId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219200"/>
            <a:ext cx="5181600" cy="19050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/>
              <a:t>University of Washington</a:t>
            </a:r>
            <a:br>
              <a:rPr lang="en-US" sz="3200" i="0" dirty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Grading Policy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this video also detailed elsewhere</a:t>
            </a:r>
          </a:p>
          <a:p>
            <a:pPr lvl="1"/>
            <a:r>
              <a:rPr lang="en-US" dirty="0" smtClean="0"/>
              <a:t>So video is optional, but helps highlight key points</a:t>
            </a:r>
          </a:p>
          <a:p>
            <a:pPr lvl="1"/>
            <a:endParaRPr lang="en-US" dirty="0"/>
          </a:p>
          <a:p>
            <a:r>
              <a:rPr lang="en-US" dirty="0" smtClean="0"/>
              <a:t>Hope grades are not our focus, but clarity still valuable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issues:</a:t>
            </a:r>
            <a:endParaRPr lang="en-US" dirty="0"/>
          </a:p>
          <a:p>
            <a:r>
              <a:rPr lang="en-US" dirty="0" smtClean="0"/>
              <a:t>What the policies are</a:t>
            </a:r>
          </a:p>
          <a:p>
            <a:r>
              <a:rPr lang="en-US" dirty="0" smtClean="0"/>
              <a:t>Why [optional]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Auto-Grader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Homework grading stricter than in most MOOCs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Auto-grading score must exceed 80% [may change?]</a:t>
            </a:r>
          </a:p>
          <a:p>
            <a:pPr lvl="2"/>
            <a:r>
              <a:rPr lang="en-US" dirty="0" smtClean="0"/>
              <a:t>Encouraged to continue past that!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Can resubmit at most once per day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Apologies in advance for “wrong-file”, “tiny issue”, etc.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But </a:t>
            </a:r>
            <a:r>
              <a:rPr lang="en-US" i="1" dirty="0" smtClean="0">
                <a:solidFill>
                  <a:schemeClr val="accent2"/>
                </a:solidFill>
              </a:rPr>
              <a:t>really</a:t>
            </a:r>
            <a:r>
              <a:rPr lang="en-US" dirty="0" smtClean="0">
                <a:solidFill>
                  <a:schemeClr val="accent2"/>
                </a:solidFill>
              </a:rPr>
              <a:t> want you to be confident and do-the-whole-thing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Stricter policies in the past:</a:t>
            </a:r>
          </a:p>
          <a:p>
            <a:pPr lvl="2"/>
            <a:r>
              <a:rPr lang="en-US" dirty="0" smtClean="0"/>
              <a:t>On campus: Turn it in once</a:t>
            </a:r>
          </a:p>
          <a:p>
            <a:pPr lvl="2"/>
            <a:r>
              <a:rPr lang="en-US" dirty="0" smtClean="0"/>
              <a:t>Older MOOC offerings: At most two non-zero submissions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Thinking rather than random twiddling: learn more, save time</a:t>
            </a:r>
          </a:p>
          <a:p>
            <a:pPr lvl="2"/>
            <a:r>
              <a:rPr lang="en-US" dirty="0"/>
              <a:t>(Definitely advantages and disadvantages here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Auto-grader feedback without making 100% </a:t>
            </a:r>
            <a:r>
              <a:rPr lang="en-US" dirty="0" smtClean="0"/>
              <a:t>trivial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is no perfect policy, only trade-offs</a:t>
            </a:r>
          </a:p>
          <a:p>
            <a:pPr lvl="2"/>
            <a:r>
              <a:rPr lang="en-US" dirty="0" smtClean="0"/>
              <a:t>Motivation and strictness here more like “real courses” and less like “the Internet”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Worth a very small amount: great opportunity, but not intended to affect grade much</a:t>
            </a:r>
          </a:p>
          <a:p>
            <a:endParaRPr lang="en-US" dirty="0"/>
          </a:p>
          <a:p>
            <a:r>
              <a:rPr lang="en-US" dirty="0" smtClean="0"/>
              <a:t>Unfortunately, currently can’t give &gt; 100% on an assignment</a:t>
            </a:r>
          </a:p>
          <a:p>
            <a:pPr lvl="1"/>
            <a:r>
              <a:rPr lang="en-US" dirty="0" smtClean="0"/>
              <a:t>Will fix if Coursera platform allows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So </a:t>
            </a:r>
            <a:r>
              <a:rPr lang="en-US" dirty="0" smtClean="0"/>
              <a:t>video may be outdated?]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do until passing the auto-grader</a:t>
            </a:r>
          </a:p>
          <a:p>
            <a:pPr lvl="1"/>
            <a:r>
              <a:rPr lang="en-US" dirty="0" smtClean="0"/>
              <a:t>Why: Rubric requires sample solution</a:t>
            </a:r>
          </a:p>
          <a:p>
            <a:pPr lvl="1"/>
            <a:endParaRPr lang="en-US" dirty="0"/>
          </a:p>
          <a:p>
            <a:r>
              <a:rPr lang="en-US" dirty="0" smtClean="0"/>
              <a:t>Coursera-platform issue currently:</a:t>
            </a:r>
          </a:p>
          <a:p>
            <a:pPr lvl="1"/>
            <a:r>
              <a:rPr lang="en-US" dirty="0" smtClean="0"/>
              <a:t>We can “lock” a reading with the sample solution and rubric</a:t>
            </a:r>
          </a:p>
          <a:p>
            <a:pPr lvl="1"/>
            <a:r>
              <a:rPr lang="en-US" dirty="0" smtClean="0"/>
              <a:t>You should not “do peer assessment” until the reading is unlocked</a:t>
            </a:r>
          </a:p>
          <a:p>
            <a:pPr lvl="1"/>
            <a:r>
              <a:rPr lang="en-US" dirty="0" smtClean="0"/>
              <a:t>Need to upload your file again for peer assessment</a:t>
            </a:r>
          </a:p>
          <a:p>
            <a:pPr lvl="1"/>
            <a:endParaRPr lang="en-US" dirty="0"/>
          </a:p>
          <a:p>
            <a:r>
              <a:rPr lang="en-US" dirty="0" smtClean="0"/>
              <a:t>Actual grade on peer assessment won’t affect passing, but still required</a:t>
            </a:r>
          </a:p>
          <a:p>
            <a:pPr lvl="1"/>
            <a:r>
              <a:rPr lang="en-US" dirty="0" smtClean="0"/>
              <a:t>Worth 10% of each homework grade, no minimum provided you do it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assessment: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Style </a:t>
            </a:r>
            <a:r>
              <a:rPr lang="en-US" dirty="0"/>
              <a:t>matters!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you will learn a lot by assessing and being </a:t>
            </a:r>
            <a:r>
              <a:rPr lang="en-US" dirty="0" smtClean="0"/>
              <a:t>assessed</a:t>
            </a:r>
          </a:p>
          <a:p>
            <a:pPr lvl="2"/>
            <a:r>
              <a:rPr lang="en-US" dirty="0" smtClean="0"/>
              <a:t>And reviewing other solutions, including sample</a:t>
            </a:r>
          </a:p>
          <a:p>
            <a:pPr lvl="2"/>
            <a:r>
              <a:rPr lang="en-US" dirty="0" smtClean="0"/>
              <a:t>More than I expected before creating the MOOC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Be </a:t>
            </a:r>
            <a:r>
              <a:rPr lang="en-US" dirty="0" smtClean="0"/>
              <a:t>kind and helpful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Should </a:t>
            </a:r>
            <a:r>
              <a:rPr lang="en-US" dirty="0"/>
              <a:t>not </a:t>
            </a:r>
            <a:r>
              <a:rPr lang="en-US" dirty="0" smtClean="0"/>
              <a:t>be time-consuming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auto-graders for assignments:</a:t>
            </a:r>
          </a:p>
          <a:p>
            <a:pPr lvl="1"/>
            <a:r>
              <a:rPr lang="en-US" dirty="0" smtClean="0"/>
              <a:t>At least 80%</a:t>
            </a:r>
          </a:p>
          <a:p>
            <a:pPr lvl="1"/>
            <a:r>
              <a:rPr lang="en-US" dirty="0" smtClean="0"/>
              <a:t>At most once per day</a:t>
            </a:r>
          </a:p>
          <a:p>
            <a:pPr lvl="1"/>
            <a:r>
              <a:rPr lang="en-US" dirty="0" smtClean="0"/>
              <a:t>Worth same amount as a homework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Honor system: At most 90 minutes</a:t>
            </a:r>
          </a:p>
          <a:p>
            <a:pPr lvl="1"/>
            <a:r>
              <a:rPr lang="en-US" dirty="0" smtClean="0"/>
              <a:t>Open book/note/computer, closed Internet-search</a:t>
            </a:r>
          </a:p>
          <a:p>
            <a:pPr lvl="1"/>
            <a:r>
              <a:rPr lang="en-US" dirty="0" smtClean="0"/>
              <a:t>Time limit so you study first, not look up answers as you go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You will get much more out of the course if you study in advance!</a:t>
            </a:r>
          </a:p>
          <a:p>
            <a:pPr lvl="1"/>
            <a:r>
              <a:rPr lang="en-US" dirty="0" smtClean="0"/>
              <a:t>Practice exam is different but a good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65868</TotalTime>
  <Words>450</Words>
  <Application>Microsoft Office PowerPoint</Application>
  <PresentationFormat>On-screen Show (4:3)</PresentationFormat>
  <Paragraphs>90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dan_design_template</vt:lpstr>
      <vt:lpstr>Programming Languages  Dan Grossman University of Washington </vt:lpstr>
      <vt:lpstr>Grading Policy</vt:lpstr>
      <vt:lpstr>Auto-Grader Policy</vt:lpstr>
      <vt:lpstr>More rationale</vt:lpstr>
      <vt:lpstr>Challenge Problems</vt:lpstr>
      <vt:lpstr>Peer assessment</vt:lpstr>
      <vt:lpstr>Peer assessment: why?</vt:lpstr>
      <vt:lpstr>Exam(s)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815</cp:revision>
  <cp:lastPrinted>2011-09-27T20:26:28Z</cp:lastPrinted>
  <dcterms:created xsi:type="dcterms:W3CDTF">2009-03-13T20:43:19Z</dcterms:created>
  <dcterms:modified xsi:type="dcterms:W3CDTF">2016-03-22T18:50:49Z</dcterms:modified>
</cp:coreProperties>
</file>