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06/06/2021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711888"/>
            <a:ext cx="6253317" cy="3075150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/>
              <a:t>Escolha e otimização de um portfólio de ações utilizando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pt-b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oão Marcos P. P. Salles</a:t>
            </a:r>
          </a:p>
          <a:p>
            <a:pPr rtl="0"/>
            <a:r>
              <a:rPr lang="pt-br" sz="12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https://github.Com/jmppsalles</a:t>
            </a:r>
            <a:endParaRPr lang="pt-br" sz="12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39" y="280131"/>
            <a:ext cx="9197045" cy="647791"/>
          </a:xfrm>
        </p:spPr>
        <p:txBody>
          <a:bodyPr>
            <a:normAutofit/>
          </a:bodyPr>
          <a:lstStyle/>
          <a:p>
            <a:r>
              <a:rPr lang="pt-BR" sz="4000" dirty="0"/>
              <a:t>Otimização do portfólio - 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5841B-48EE-4699-9C29-58004AC8109A}"/>
              </a:ext>
            </a:extLst>
          </p:cNvPr>
          <p:cNvSpPr txBox="1"/>
          <p:nvPr/>
        </p:nvSpPr>
        <p:spPr>
          <a:xfrm>
            <a:off x="426128" y="1214468"/>
            <a:ext cx="400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Dataframe</a:t>
            </a:r>
            <a:r>
              <a:rPr lang="pt-BR" dirty="0"/>
              <a:t> resultado com 1.000 simulações: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1C04B0-53B2-4882-9E90-A0FEBF72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50" y="1214468"/>
            <a:ext cx="5538326" cy="40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39" y="280131"/>
            <a:ext cx="9197045" cy="647791"/>
          </a:xfrm>
        </p:spPr>
        <p:txBody>
          <a:bodyPr>
            <a:normAutofit/>
          </a:bodyPr>
          <a:lstStyle/>
          <a:p>
            <a:r>
              <a:rPr lang="pt-BR" sz="4000" dirty="0"/>
              <a:t>Otimização do portfólio - Resultado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5841B-48EE-4699-9C29-58004AC8109A}"/>
              </a:ext>
            </a:extLst>
          </p:cNvPr>
          <p:cNvSpPr txBox="1"/>
          <p:nvPr/>
        </p:nvSpPr>
        <p:spPr>
          <a:xfrm>
            <a:off x="426128" y="1214468"/>
            <a:ext cx="32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Portfólio com Risco mínimo: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A2E992-7609-4348-A731-1A7DAE10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6" y="1676133"/>
            <a:ext cx="2321303" cy="210334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B7C2A9-9031-43AA-BCA5-509079C1EC50}"/>
              </a:ext>
            </a:extLst>
          </p:cNvPr>
          <p:cNvSpPr txBox="1"/>
          <p:nvPr/>
        </p:nvSpPr>
        <p:spPr>
          <a:xfrm>
            <a:off x="3978613" y="1199689"/>
            <a:ext cx="35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Portfólio com Retorno Máximo: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F28A0C-4E28-407A-938A-6A2678E550E6}"/>
              </a:ext>
            </a:extLst>
          </p:cNvPr>
          <p:cNvSpPr txBox="1"/>
          <p:nvPr/>
        </p:nvSpPr>
        <p:spPr>
          <a:xfrm>
            <a:off x="7849776" y="1199689"/>
            <a:ext cx="35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Portfólio com Sharpe Máximo: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DC72DD2-FE3A-4547-AD93-40233DBD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39" y="1676132"/>
            <a:ext cx="2519009" cy="212472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802C5DE-2FC9-4DCA-A1D1-13FBEE7D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26" y="1676132"/>
            <a:ext cx="3116268" cy="2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2637" y="280131"/>
            <a:ext cx="10050640" cy="647791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Otimização do portfólio &amp; Fronteira Eficiente: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928A91-1D85-4825-BDE8-6511D025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4" y="1136124"/>
            <a:ext cx="6782747" cy="39439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074419E-9B19-44C1-B24D-75AD1CD1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50" y="1205368"/>
            <a:ext cx="508706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3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0730" y="562233"/>
            <a:ext cx="10050640" cy="6477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Otimização do portfólio – Simulação de Monte Carlo: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D9A627-CC68-4CC4-8EF9-62BD4DED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1482922"/>
            <a:ext cx="5891993" cy="38921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4F44604-694C-483A-8DAE-0E0FDFBE7CB9}"/>
              </a:ext>
            </a:extLst>
          </p:cNvPr>
          <p:cNvSpPr txBox="1"/>
          <p:nvPr/>
        </p:nvSpPr>
        <p:spPr>
          <a:xfrm>
            <a:off x="603682" y="2388094"/>
            <a:ext cx="451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Retorno diário esperado: 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Desvio padrão do retorno: 2.5%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projetado para simulação: 5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Número de simulações: 100</a:t>
            </a:r>
          </a:p>
        </p:txBody>
      </p:sp>
    </p:spTree>
    <p:extLst>
      <p:ext uri="{BB962C8B-B14F-4D97-AF65-F5344CB8AC3E}">
        <p14:creationId xmlns:p14="http://schemas.microsoft.com/office/powerpoint/2010/main" val="69296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Existem duas principais formas de avaliar ativos para um portfólio de ações: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Análise fundamentalista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as melhores informações são contábeis/financeiras;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Utiliza os resultados mensais, trimestrais e anuais das empresas como base de calculo;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Leva em conta indicadores amplos do mercado específico da empresa, assim como os planos e projeções futuras;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Leva em conta outros dados externos como taxa de câmbio, taxa de juros, risco país, etc.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Análise técnica ou grafista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Utiliza padrões históricos de negociação das ações;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o mercado é eficiente e coletivamente tomará as melhores decisões;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Parte do pressuposto de que o histórico de negociação das ações já leva em conta decisões tomadas via análise fundamentalista;</a:t>
            </a:r>
          </a:p>
          <a:p>
            <a:pPr marL="384048" lvl="2" indent="0"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Ambas formas são amplamente utilizadas pelos principais bancos e fundos de investimento ao redor do mundo.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066" y="270443"/>
            <a:ext cx="10058400" cy="652462"/>
          </a:xfrm>
        </p:spPr>
        <p:txBody>
          <a:bodyPr>
            <a:normAutofit/>
          </a:bodyPr>
          <a:lstStyle/>
          <a:p>
            <a:r>
              <a:rPr lang="pt-BR" sz="4000" dirty="0"/>
              <a:t>Introdução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847" y="1068576"/>
            <a:ext cx="5200650" cy="18605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Minha proposta é utilizar a análise gráfica para determinar quais ações, dentro da lista do IBOVESPA (aproximadamente 70 ações), utilizando bibliotecas de reconhecimento de padrões e indicadores de tendencia como Médias Moveis, MACD, ADX e IFR.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Tweets with replies by beanfxtrader (@beanfxtrader) | Twitter | Stock chart  patterns, Trading charts, Candlestick patterns">
            <a:extLst>
              <a:ext uri="{FF2B5EF4-FFF2-40B4-BE49-F238E27FC236}">
                <a16:creationId xmlns:a16="http://schemas.microsoft.com/office/drawing/2014/main" id="{D8C48B0B-EAE6-4F30-B4AD-2FCBC5F9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35" y="46037"/>
            <a:ext cx="3782835" cy="32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F27B00-D8E6-4FDC-BD5D-8B723731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4" y="3175090"/>
            <a:ext cx="5134384" cy="3169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464103-6190-410B-88B0-436D50AB7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60" y="3574672"/>
            <a:ext cx="5155221" cy="26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 dos ativos -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Baixamos os dados individuais das ações por meio da biblioteca ‘</a:t>
            </a:r>
            <a:r>
              <a:rPr lang="pt-BR" dirty="0" err="1"/>
              <a:t>YFinance</a:t>
            </a:r>
            <a:r>
              <a:rPr lang="pt-BR" dirty="0"/>
              <a:t>’, que acessa os dados do </a:t>
            </a:r>
            <a:r>
              <a:rPr lang="pt-BR" dirty="0" err="1"/>
              <a:t>YahooFinance</a:t>
            </a:r>
            <a:r>
              <a:rPr lang="pt-BR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Para definir as ações que irão compor o portfólio usamos as técnicas de reconhecimento de padrões em gráficos de </a:t>
            </a:r>
            <a:r>
              <a:rPr lang="pt-BR" dirty="0" err="1"/>
              <a:t>Candlestick</a:t>
            </a:r>
            <a:r>
              <a:rPr lang="pt-BR" dirty="0"/>
              <a:t> e projeções de índices de tendencia, para períodos diário (ultimo ano), semanal (ultimo ano) e mensal (últimos 5 anos), usando a biblioteca ‘</a:t>
            </a:r>
            <a:r>
              <a:rPr lang="pt-BR" dirty="0" err="1"/>
              <a:t>TA-Lib</a:t>
            </a:r>
            <a:r>
              <a:rPr lang="pt-BR" dirty="0"/>
              <a:t>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Para os índices de tendencia, selecionei: Médias Moveis,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Directional</a:t>
            </a:r>
            <a:r>
              <a:rPr lang="pt-BR" dirty="0"/>
              <a:t> Movement Index (ADX e ADXR), Índice de Força Relativa (IFR) e o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Convergence</a:t>
            </a:r>
            <a:r>
              <a:rPr lang="pt-BR" dirty="0"/>
              <a:t>/</a:t>
            </a:r>
            <a:r>
              <a:rPr lang="pt-BR" dirty="0" err="1"/>
              <a:t>Divergence</a:t>
            </a:r>
            <a:r>
              <a:rPr lang="pt-BR" dirty="0"/>
              <a:t> (MACD).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Como complemento para indicar pontos ótimos de entrada ou saída, mapeei os seguintes padrões de reconhecimento: </a:t>
            </a:r>
            <a:r>
              <a:rPr lang="pt-BR" dirty="0" err="1"/>
              <a:t>Doji</a:t>
            </a:r>
            <a:r>
              <a:rPr lang="pt-BR" dirty="0"/>
              <a:t>, Dragon </a:t>
            </a:r>
            <a:r>
              <a:rPr lang="pt-BR" dirty="0" err="1"/>
              <a:t>Doji</a:t>
            </a:r>
            <a:r>
              <a:rPr lang="pt-BR" dirty="0"/>
              <a:t>, </a:t>
            </a:r>
            <a:r>
              <a:rPr lang="pt-BR" dirty="0" err="1"/>
              <a:t>Engulfing</a:t>
            </a:r>
            <a:r>
              <a:rPr lang="pt-BR" dirty="0"/>
              <a:t>, Hammer e </a:t>
            </a:r>
            <a:r>
              <a:rPr lang="pt-BR" dirty="0" err="1"/>
              <a:t>Morning</a:t>
            </a:r>
            <a:r>
              <a:rPr lang="pt-BR" dirty="0"/>
              <a:t> 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Gráficos foram projetados utilizando as bibliotecas ‘</a:t>
            </a:r>
            <a:r>
              <a:rPr lang="pt-BR" dirty="0" err="1"/>
              <a:t>mplfinance</a:t>
            </a:r>
            <a:r>
              <a:rPr lang="pt-BR" dirty="0"/>
              <a:t>’, ‘</a:t>
            </a:r>
            <a:r>
              <a:rPr lang="pt-BR" dirty="0" err="1"/>
              <a:t>matplotlib</a:t>
            </a:r>
            <a:r>
              <a:rPr lang="pt-BR" dirty="0"/>
              <a:t>’, ‘</a:t>
            </a:r>
            <a:r>
              <a:rPr lang="pt-BR" dirty="0" err="1"/>
              <a:t>plotly</a:t>
            </a:r>
            <a:r>
              <a:rPr lang="pt-BR" dirty="0"/>
              <a:t>’ e ’</a:t>
            </a:r>
            <a:r>
              <a:rPr lang="pt-BR" dirty="0" err="1"/>
              <a:t>seaborn</a:t>
            </a:r>
            <a:r>
              <a:rPr lang="pt-BR" dirty="0"/>
              <a:t>’.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5856" y="-678657"/>
            <a:ext cx="10058400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dos ativos -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102" y="1298437"/>
            <a:ext cx="4464996" cy="4742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Índice ADX indica tendencia de alta quando a linha ADX esta acima de 25 e acima da linha ADXR (ambas em tendencia crescente).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Índice MACD indica tendencia de alta quando a linha MACD está acima da Media Móvel de 9 períodos, com ambas em tendencia crescente, e a linha Hist. esta acima de zero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BC04BD-7546-4B09-846C-3363A80B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05" y="1042881"/>
            <a:ext cx="4962180" cy="2487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9B51DB-FD98-4178-AB27-D75ED036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36" y="3757446"/>
            <a:ext cx="5173112" cy="24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3379" y="-678657"/>
            <a:ext cx="10910877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dos ativos – Metodologia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1D8DF-9652-4F9C-916A-92F0D690F8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2102" y="1298437"/>
            <a:ext cx="4464996" cy="15731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Médias Móveis indicam tendencias de alta quando as médias mais curtas estão acima das médias mais longas, e todas apontando para cima.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C4FC69-77FD-4506-859F-53E739EA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986"/>
            <a:ext cx="5945454" cy="32587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7AEA23-C43C-4BA8-AE64-363D7D66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15" y="897900"/>
            <a:ext cx="5243894" cy="26642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8ACA983-582C-41F8-88EA-C12499699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15" y="3672807"/>
            <a:ext cx="5354141" cy="26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40" y="280131"/>
            <a:ext cx="8904082" cy="1449387"/>
          </a:xfrm>
        </p:spPr>
        <p:txBody>
          <a:bodyPr>
            <a:normAutofit/>
          </a:bodyPr>
          <a:lstStyle/>
          <a:p>
            <a:r>
              <a:rPr lang="pt-BR" sz="4000" dirty="0"/>
              <a:t>Definição do portfólio - parâmetros e bibliotecas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A12E86-C902-4A23-BDB1-40A2D59A0489}"/>
              </a:ext>
            </a:extLst>
          </p:cNvPr>
          <p:cNvSpPr txBox="1"/>
          <p:nvPr/>
        </p:nvSpPr>
        <p:spPr>
          <a:xfrm>
            <a:off x="568171" y="1953087"/>
            <a:ext cx="103602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compor o nosso portfólio definimos os seguintes </a:t>
            </a:r>
            <a:r>
              <a:rPr lang="pt-BR" dirty="0" err="1"/>
              <a:t>atívos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PERTR4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VALE3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GOAU4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CMIG4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ITSA4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ABEV3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Período de 1 ano corrido;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País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Número de portfólios simulados = 1.000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Bibliotecas utilizadas: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‘</a:t>
            </a:r>
            <a:r>
              <a:rPr lang="pt-BR" dirty="0" err="1"/>
              <a:t>yfinance</a:t>
            </a:r>
            <a:r>
              <a:rPr lang="pt-BR" dirty="0"/>
              <a:t>’ (para baixar os valores de fechamento das ações;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‘pandas’ e ‘</a:t>
            </a:r>
            <a:r>
              <a:rPr lang="pt-BR" dirty="0" err="1"/>
              <a:t>numpy</a:t>
            </a:r>
            <a:r>
              <a:rPr lang="pt-BR" dirty="0"/>
              <a:t>’ para criar os </a:t>
            </a:r>
            <a:r>
              <a:rPr lang="pt-BR" dirty="0" err="1"/>
              <a:t>Dataframes</a:t>
            </a:r>
            <a:r>
              <a:rPr lang="pt-BR" dirty="0"/>
              <a:t> e cálculos matemáticos;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‘</a:t>
            </a:r>
            <a:r>
              <a:rPr lang="pt-BR" dirty="0" err="1"/>
              <a:t>matplotlib</a:t>
            </a:r>
            <a:r>
              <a:rPr lang="pt-BR" dirty="0"/>
              <a:t>’, ‘</a:t>
            </a:r>
            <a:r>
              <a:rPr lang="pt-BR" dirty="0" err="1"/>
              <a:t>plotly</a:t>
            </a:r>
            <a:r>
              <a:rPr lang="pt-BR" dirty="0"/>
              <a:t>’ e ’</a:t>
            </a:r>
            <a:r>
              <a:rPr lang="pt-BR" dirty="0" err="1"/>
              <a:t>seaborn</a:t>
            </a:r>
            <a:r>
              <a:rPr lang="pt-BR" dirty="0"/>
              <a:t>’ para as projeções gráficas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01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439" y="280131"/>
            <a:ext cx="9197045" cy="647791"/>
          </a:xfrm>
        </p:spPr>
        <p:txBody>
          <a:bodyPr>
            <a:normAutofit/>
          </a:bodyPr>
          <a:lstStyle/>
          <a:p>
            <a:r>
              <a:rPr lang="pt-BR" sz="4000" dirty="0"/>
              <a:t>Otimização do portfólio - 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5841B-48EE-4699-9C29-58004AC8109A}"/>
              </a:ext>
            </a:extLst>
          </p:cNvPr>
          <p:cNvSpPr txBox="1"/>
          <p:nvPr/>
        </p:nvSpPr>
        <p:spPr>
          <a:xfrm>
            <a:off x="426128" y="1214468"/>
            <a:ext cx="4003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Download dos valores de fechamento de cada ativo em um </a:t>
            </a:r>
            <a:r>
              <a:rPr lang="pt-BR" dirty="0" err="1"/>
              <a:t>Dataframe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Cálculo dos retornos e retornos acumulados;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Cálculo de pesos, risco e índice de Sharpe.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48D64D-7033-44EB-AB3F-342EBF11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46" y="1208038"/>
            <a:ext cx="5344271" cy="1152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09E307-EE4D-483D-A25F-D2BAEF580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746" y="2640840"/>
            <a:ext cx="4048690" cy="6477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2BB394-8C6C-4959-A72E-FF84A193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46" y="3708929"/>
            <a:ext cx="500132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FD19E-3DD0-4FFF-B1B7-6FC2F58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06/06/2021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86AD-9407-45B1-A9A0-AAA83C1BC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6052" y="280132"/>
            <a:ext cx="10924161" cy="780184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Definição do portfólio – Retornos diário e Acumulado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08EBB2-0218-4D93-8556-86CD9843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" y="1322962"/>
            <a:ext cx="11501336" cy="49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99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{80DF7004-3BBF-47B5-8B15-FF6E139695BC}tf56160789_win32</Template>
  <TotalTime>381</TotalTime>
  <Words>689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Escolha e otimização de um portfólio de ações utilizando Python</vt:lpstr>
      <vt:lpstr>Introdução</vt:lpstr>
      <vt:lpstr>Introdução (cont.)</vt:lpstr>
      <vt:lpstr>Definição dos ativos - bibliotecas</vt:lpstr>
      <vt:lpstr>Definição dos ativos - Metodologia</vt:lpstr>
      <vt:lpstr>Definição dos ativos – Metodologia (cont.)</vt:lpstr>
      <vt:lpstr>Definição do portfólio - parâmetros e bibliotecas</vt:lpstr>
      <vt:lpstr>Otimização do portfólio - Metodologia</vt:lpstr>
      <vt:lpstr>Definição do portfólio – Retornos diário e Acumulado</vt:lpstr>
      <vt:lpstr>Otimização do portfólio - Metodologia</vt:lpstr>
      <vt:lpstr>Otimização do portfólio - Resultado</vt:lpstr>
      <vt:lpstr>Otimização do portfólio &amp; Fronteira Eficiente:</vt:lpstr>
      <vt:lpstr>Otimização do portfólio – Simulação de Monte Carlo: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Escolha e otimização de um portfólio de ações utilizando Python</dc:title>
  <dc:creator>JOAO MARCOS PATURY SALLES</dc:creator>
  <cp:lastModifiedBy>JOAO MARCOS PATURY SALLES</cp:lastModifiedBy>
  <cp:revision>23</cp:revision>
  <dcterms:created xsi:type="dcterms:W3CDTF">2021-06-03T21:31:44Z</dcterms:created>
  <dcterms:modified xsi:type="dcterms:W3CDTF">2021-06-06T22:01:27Z</dcterms:modified>
</cp:coreProperties>
</file>