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7" r:id="rId12"/>
    <p:sldId id="266" r:id="rId13"/>
    <p:sldId id="269" r:id="rId14"/>
    <p:sldId id="270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09/06/2021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711888"/>
            <a:ext cx="6253317" cy="3075150"/>
          </a:xfrm>
        </p:spPr>
        <p:txBody>
          <a:bodyPr rtlCol="0">
            <a:noAutofit/>
          </a:bodyPr>
          <a:lstStyle/>
          <a:p>
            <a:pPr rtl="0"/>
            <a:r>
              <a:rPr lang="pt-br" sz="5400" dirty="0"/>
              <a:t>Escolha e otimização de um portfólio de ações utilizando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  <a:r>
              <a:rPr lang="pt-br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oão Marcos P. P. Salles</a:t>
            </a:r>
          </a:p>
          <a:p>
            <a:pPr rtl="0"/>
            <a:r>
              <a:rPr lang="pt-br" sz="120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12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https://github.Com/jmppsalles</a:t>
            </a:r>
            <a:endParaRPr lang="pt-br" sz="1200" cap="none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5439" y="280131"/>
            <a:ext cx="9197045" cy="647791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Otimização do portfólio – 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C5841B-48EE-4699-9C29-58004AC8109A}"/>
              </a:ext>
            </a:extLst>
          </p:cNvPr>
          <p:cNvSpPr txBox="1"/>
          <p:nvPr/>
        </p:nvSpPr>
        <p:spPr>
          <a:xfrm>
            <a:off x="426128" y="1214468"/>
            <a:ext cx="400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Dataframe</a:t>
            </a:r>
            <a:r>
              <a:rPr lang="pt-BR" dirty="0"/>
              <a:t> resultado com 1.000 simulações: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21C04B0-53B2-4882-9E90-A0FEBF72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50" y="1214468"/>
            <a:ext cx="5538326" cy="40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2637" y="280131"/>
            <a:ext cx="10050640" cy="647791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Otimização do portfólio e Fronteira Eficiente: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928A91-1D85-4825-BDE8-6511D025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4" y="1136124"/>
            <a:ext cx="6782747" cy="39439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074419E-9B19-44C1-B24D-75AD1CD1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50" y="1205368"/>
            <a:ext cx="5087060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3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5439" y="280131"/>
            <a:ext cx="9197045" cy="647791"/>
          </a:xfrm>
        </p:spPr>
        <p:txBody>
          <a:bodyPr>
            <a:normAutofit/>
          </a:bodyPr>
          <a:lstStyle/>
          <a:p>
            <a:r>
              <a:rPr lang="pt-BR" sz="4000" dirty="0"/>
              <a:t>Otimização do portfólio – resultado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C5841B-48EE-4699-9C29-58004AC8109A}"/>
              </a:ext>
            </a:extLst>
          </p:cNvPr>
          <p:cNvSpPr txBox="1"/>
          <p:nvPr/>
        </p:nvSpPr>
        <p:spPr>
          <a:xfrm>
            <a:off x="426128" y="1214468"/>
            <a:ext cx="321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Portfólio com Risco Mínimo: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A2E992-7609-4348-A731-1A7DAE10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36" y="1676133"/>
            <a:ext cx="2321303" cy="210334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8B7C2A9-9031-43AA-BCA5-509079C1EC50}"/>
              </a:ext>
            </a:extLst>
          </p:cNvPr>
          <p:cNvSpPr txBox="1"/>
          <p:nvPr/>
        </p:nvSpPr>
        <p:spPr>
          <a:xfrm>
            <a:off x="3978613" y="1199689"/>
            <a:ext cx="35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Portfólio com Retorno Máximo: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F28A0C-4E28-407A-938A-6A2678E550E6}"/>
              </a:ext>
            </a:extLst>
          </p:cNvPr>
          <p:cNvSpPr txBox="1"/>
          <p:nvPr/>
        </p:nvSpPr>
        <p:spPr>
          <a:xfrm>
            <a:off x="7803555" y="1199689"/>
            <a:ext cx="35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Portfólio com Sharpe Máximo: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DC72DD2-FE3A-4547-AD93-40233DBD6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39" y="1676132"/>
            <a:ext cx="2519009" cy="212472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802C5DE-2FC9-4DCA-A1D1-13FBEE7D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26" y="1676132"/>
            <a:ext cx="3116268" cy="21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0730" y="562233"/>
            <a:ext cx="10050640" cy="64779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Otimização do portfólio – simulação de Monte Carlo: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D9A627-CC68-4CC4-8EF9-62BD4DED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17" y="1482922"/>
            <a:ext cx="5891993" cy="38921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4F44604-694C-483A-8DAE-0E0FDFBE7CB9}"/>
              </a:ext>
            </a:extLst>
          </p:cNvPr>
          <p:cNvSpPr txBox="1"/>
          <p:nvPr/>
        </p:nvSpPr>
        <p:spPr>
          <a:xfrm>
            <a:off x="603682" y="2388094"/>
            <a:ext cx="451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Retorno diário esperado: 0,1%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Desvio-padrão do retorno: 2,5%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 projetado para simulação: 5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Número de simulações: 100</a:t>
            </a:r>
          </a:p>
        </p:txBody>
      </p:sp>
    </p:spTree>
    <p:extLst>
      <p:ext uri="{BB962C8B-B14F-4D97-AF65-F5344CB8AC3E}">
        <p14:creationId xmlns:p14="http://schemas.microsoft.com/office/powerpoint/2010/main" val="69296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0730" y="389481"/>
            <a:ext cx="10050640" cy="104870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Otimização do portfólio – definição de estratégia (</a:t>
            </a:r>
            <a:r>
              <a:rPr lang="pt-BR" sz="3600" dirty="0" err="1"/>
              <a:t>Rebalanceamento</a:t>
            </a:r>
            <a:r>
              <a:rPr lang="pt-BR" sz="3600" dirty="0"/>
              <a:t> </a:t>
            </a:r>
            <a:r>
              <a:rPr lang="pt-BR" sz="3600" dirty="0" err="1"/>
              <a:t>vs</a:t>
            </a:r>
            <a:r>
              <a:rPr lang="pt-BR" sz="3600" dirty="0"/>
              <a:t> </a:t>
            </a:r>
            <a:r>
              <a:rPr lang="pt-BR" sz="3600" dirty="0" err="1"/>
              <a:t>Buy</a:t>
            </a:r>
            <a:r>
              <a:rPr lang="pt-BR" sz="3600" dirty="0"/>
              <a:t> &amp; </a:t>
            </a:r>
            <a:r>
              <a:rPr lang="pt-BR" sz="3600" dirty="0" err="1"/>
              <a:t>Hold</a:t>
            </a:r>
            <a:r>
              <a:rPr lang="pt-BR" sz="3600" dirty="0"/>
              <a:t>)</a:t>
            </a:r>
            <a:r>
              <a:rPr lang="pt-BR" sz="4000" dirty="0"/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F44604-694C-483A-8DAE-0E0FDFBE7CB9}"/>
              </a:ext>
            </a:extLst>
          </p:cNvPr>
          <p:cNvSpPr txBox="1"/>
          <p:nvPr/>
        </p:nvSpPr>
        <p:spPr>
          <a:xfrm>
            <a:off x="168674" y="1819611"/>
            <a:ext cx="7321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Monitoramento do portfólio: </a:t>
            </a:r>
            <a:r>
              <a:rPr lang="pt-BR" dirty="0" err="1"/>
              <a:t>rebalanceamento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Buy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Hold</a:t>
            </a:r>
            <a:r>
              <a:rPr lang="pt-BR" dirty="0"/>
              <a:t> utilizando a biblioteca “</a:t>
            </a:r>
            <a:r>
              <a:rPr lang="pt-BR" dirty="0" err="1"/>
              <a:t>bt</a:t>
            </a:r>
            <a:r>
              <a:rPr lang="pt-BR" dirty="0"/>
              <a:t> - </a:t>
            </a:r>
            <a:r>
              <a:rPr lang="pt-BR" dirty="0" err="1"/>
              <a:t>Flexible</a:t>
            </a:r>
            <a:r>
              <a:rPr lang="pt-BR" dirty="0"/>
              <a:t> </a:t>
            </a:r>
            <a:r>
              <a:rPr lang="pt-BR" dirty="0" err="1"/>
              <a:t>Backtesting</a:t>
            </a:r>
            <a:r>
              <a:rPr lang="pt-BR" dirty="0"/>
              <a:t> for Python”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 usando 4 anos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A76F28D-2F61-47EB-9E1C-A96C85C8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426" y="1741790"/>
            <a:ext cx="3524742" cy="455921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06A662C-30A2-49E8-BC07-02C0BAA8F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5" y="2898843"/>
            <a:ext cx="7856644" cy="32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8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Existem duas principais formas de avaliar ativos para um portfólio de ações: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Análise fundamentalista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Parte do pressuposto de que as melhores informações são contábeis/financeiras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Utiliza os resultados mensais, trimestrais e anuais das empresas como base de cálculo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Leva em conta indicadores amplos do mercado específico da empresa, assim como os planos e projeções futuras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Leva em conta outros dados externos, como taxa de câmbio, taxa de juros, risco-país, etc.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Análise técnica ou grafista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Utiliza padrões históricos de negociação das ações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Parte do pressuposto de que o mercado é eficiente e coletivamente tomará as melhores decisões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Parte do pressuposto de que o histórico de negociação das ações já leva em conta decisões tomadas via análise fundamentalista</a:t>
            </a:r>
          </a:p>
          <a:p>
            <a:pPr marL="384048" lvl="2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Ambas formas são amplamente utilizadas pelos principais bancos e fundos de investimento ao redor do mundo.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8066" y="270443"/>
            <a:ext cx="10058400" cy="652462"/>
          </a:xfrm>
        </p:spPr>
        <p:txBody>
          <a:bodyPr>
            <a:normAutofit/>
          </a:bodyPr>
          <a:lstStyle/>
          <a:p>
            <a:r>
              <a:rPr lang="pt-BR" sz="4000" dirty="0"/>
              <a:t>Introdução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3847" y="1068576"/>
            <a:ext cx="5200650" cy="1860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dirty="0"/>
              <a:t>Minha proposta é utilizar a análise gráfica para determinar quais ativos escolher, dentro da lista do IBOVESPA (aproximadamente 70 ações), utilizando bibliotecas de reconhecimento de padrões e indicadores de tendência como Médias Móveis, MACD, ADX e IFR.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Tweets with replies by beanfxtrader (@beanfxtrader) | Twitter | Stock chart  patterns, Trading charts, Candlestick patterns">
            <a:extLst>
              <a:ext uri="{FF2B5EF4-FFF2-40B4-BE49-F238E27FC236}">
                <a16:creationId xmlns:a16="http://schemas.microsoft.com/office/drawing/2014/main" id="{D8C48B0B-EAE6-4F30-B4AD-2FCBC5F9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35" y="46037"/>
            <a:ext cx="3782835" cy="323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F27B00-D8E6-4FDC-BD5D-8B723731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4" y="3175090"/>
            <a:ext cx="5134384" cy="31697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464103-6190-410B-88B0-436D50AB7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60" y="3574672"/>
            <a:ext cx="5155221" cy="263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9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Definição dos ativos – bibliotecas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Baixei os dados individuais das ações por meio da biblioteca “</a:t>
            </a:r>
            <a:r>
              <a:rPr lang="pt-BR" dirty="0" err="1"/>
              <a:t>Yfinance</a:t>
            </a:r>
            <a:r>
              <a:rPr lang="pt-BR" dirty="0"/>
              <a:t>”, que acessa os dados do </a:t>
            </a:r>
            <a:r>
              <a:rPr lang="pt-BR" dirty="0" err="1"/>
              <a:t>YahooFinance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Para definir as ações que vão compor o portfólio, usamos as técnicas de reconhecimento de padrões em gráficos de </a:t>
            </a:r>
            <a:r>
              <a:rPr lang="pt-BR" dirty="0" err="1"/>
              <a:t>candlestick</a:t>
            </a:r>
            <a:r>
              <a:rPr lang="pt-BR" dirty="0"/>
              <a:t> e projeções de índices de tendência, para períodos diário (último ano), semanal (último ano) e mensal (últimos 5 anos), usando a biblioteca “</a:t>
            </a:r>
            <a:r>
              <a:rPr lang="pt-BR" dirty="0" err="1"/>
              <a:t>TA-Lib</a:t>
            </a:r>
            <a:r>
              <a:rPr lang="pt-BR" dirty="0"/>
              <a:t>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Para os índices de tendência, selecionei: Médias Móveis, </a:t>
            </a:r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Directional</a:t>
            </a:r>
            <a:r>
              <a:rPr lang="pt-BR" dirty="0"/>
              <a:t> Movement Index (ADX e ADXR), Índice de Força Relativa (IFR) e o </a:t>
            </a:r>
            <a:r>
              <a:rPr lang="pt-BR" dirty="0" err="1"/>
              <a:t>Moving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Convergence</a:t>
            </a:r>
            <a:r>
              <a:rPr lang="pt-BR" dirty="0"/>
              <a:t>/</a:t>
            </a:r>
            <a:r>
              <a:rPr lang="pt-BR" dirty="0" err="1"/>
              <a:t>Divergence</a:t>
            </a:r>
            <a:r>
              <a:rPr lang="pt-BR" dirty="0"/>
              <a:t> (MACD).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Como complemento para indicar pontos ótimos de entrada ou saída, mapeei os seguintes padrões de reconhecimento: </a:t>
            </a:r>
            <a:r>
              <a:rPr lang="pt-BR" dirty="0" err="1"/>
              <a:t>Doji</a:t>
            </a:r>
            <a:r>
              <a:rPr lang="pt-BR" dirty="0"/>
              <a:t>, Dragon </a:t>
            </a:r>
            <a:r>
              <a:rPr lang="pt-BR" dirty="0" err="1"/>
              <a:t>Doji</a:t>
            </a:r>
            <a:r>
              <a:rPr lang="pt-BR" dirty="0"/>
              <a:t>, </a:t>
            </a:r>
            <a:r>
              <a:rPr lang="pt-BR" dirty="0" err="1"/>
              <a:t>Engulfing</a:t>
            </a:r>
            <a:r>
              <a:rPr lang="pt-BR" dirty="0"/>
              <a:t>, Hammer e </a:t>
            </a:r>
            <a:r>
              <a:rPr lang="pt-BR" dirty="0" err="1"/>
              <a:t>Morning</a:t>
            </a:r>
            <a:r>
              <a:rPr lang="pt-BR" dirty="0"/>
              <a:t> Star.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Os gráficos foram projetados utilizando as bibliotecas “</a:t>
            </a:r>
            <a:r>
              <a:rPr lang="pt-BR" dirty="0" err="1"/>
              <a:t>mplfinance</a:t>
            </a:r>
            <a:r>
              <a:rPr lang="pt-BR" dirty="0"/>
              <a:t>”, “</a:t>
            </a:r>
            <a:r>
              <a:rPr lang="pt-BR" dirty="0" err="1"/>
              <a:t>matplotlib</a:t>
            </a:r>
            <a:r>
              <a:rPr lang="pt-BR" dirty="0"/>
              <a:t>”, “</a:t>
            </a:r>
            <a:r>
              <a:rPr lang="pt-BR" dirty="0" err="1"/>
              <a:t>plotly</a:t>
            </a:r>
            <a:r>
              <a:rPr lang="pt-BR" dirty="0"/>
              <a:t>” e “</a:t>
            </a:r>
            <a:r>
              <a:rPr lang="pt-BR" dirty="0" err="1"/>
              <a:t>seaborn</a:t>
            </a:r>
            <a:r>
              <a:rPr lang="pt-BR" dirty="0"/>
              <a:t>”.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5856" y="-678657"/>
            <a:ext cx="10058400" cy="1449387"/>
          </a:xfrm>
        </p:spPr>
        <p:txBody>
          <a:bodyPr>
            <a:normAutofit/>
          </a:bodyPr>
          <a:lstStyle/>
          <a:p>
            <a:r>
              <a:rPr lang="pt-BR" sz="4000" dirty="0"/>
              <a:t>Definição dos ativos –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2102" y="1298437"/>
            <a:ext cx="4464996" cy="4742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índice ADX indica tendência de alta quando a linha ADX está acima de 25 e acima da linha ADXR (ambas em tendência crescente).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índice MACD indica tendência de alta quando a linha MACD está acima da Média Móvel de 9 períodos e com tendência crescente, além de a linha Hist. estar acima de zero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BC04BD-7546-4B09-846C-3363A80B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805" y="1042881"/>
            <a:ext cx="4962180" cy="24871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69B51DB-FD98-4178-AB27-D75ED0361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36" y="3757446"/>
            <a:ext cx="5173112" cy="24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8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3379" y="-678657"/>
            <a:ext cx="10910877" cy="1449387"/>
          </a:xfrm>
        </p:spPr>
        <p:txBody>
          <a:bodyPr>
            <a:normAutofit/>
          </a:bodyPr>
          <a:lstStyle/>
          <a:p>
            <a:r>
              <a:rPr lang="pt-BR" sz="4000" dirty="0"/>
              <a:t>Definição dos ativos – metodologia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2102" y="1298437"/>
            <a:ext cx="4464996" cy="15731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Médias Móveis indicam tendências de alta quando as médias mais curtas estão acima das médias mais longas e todas apontam para cima.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C4FC69-77FD-4506-859F-53E739EA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7986"/>
            <a:ext cx="5945454" cy="325876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17AEA23-C43C-4BA8-AE64-363D7D668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15" y="897900"/>
            <a:ext cx="5243894" cy="266427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8ACA983-582C-41F8-88EA-C12499699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15" y="3672807"/>
            <a:ext cx="5354141" cy="26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6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5440" y="280131"/>
            <a:ext cx="8904082" cy="1449387"/>
          </a:xfrm>
        </p:spPr>
        <p:txBody>
          <a:bodyPr>
            <a:normAutofit/>
          </a:bodyPr>
          <a:lstStyle/>
          <a:p>
            <a:r>
              <a:rPr lang="pt-BR" sz="4000" dirty="0"/>
              <a:t>Definição do portfólio – parâmetros e bibliotecas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A12E86-C902-4A23-BDB1-40A2D59A0489}"/>
              </a:ext>
            </a:extLst>
          </p:cNvPr>
          <p:cNvSpPr txBox="1"/>
          <p:nvPr/>
        </p:nvSpPr>
        <p:spPr>
          <a:xfrm>
            <a:off x="568171" y="1953087"/>
            <a:ext cx="1036024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compor o nosso portfólio definimos os seguintes ativos: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PERTR4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VALE3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GOAU4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CMIG4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ITSA4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ABEV3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Período de 1 ano corrido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Risco-país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Número de portfólios simulados = 1.000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Bibliotecas utilizadas: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“</a:t>
            </a:r>
            <a:r>
              <a:rPr lang="pt-BR" dirty="0" err="1"/>
              <a:t>yfinance</a:t>
            </a:r>
            <a:r>
              <a:rPr lang="pt-BR" dirty="0"/>
              <a:t>” (para baixar os valores de fechamento das ações)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“pandas” e “</a:t>
            </a:r>
            <a:r>
              <a:rPr lang="pt-BR" dirty="0" err="1"/>
              <a:t>numpy</a:t>
            </a:r>
            <a:r>
              <a:rPr lang="pt-BR" dirty="0"/>
              <a:t>” para criar os </a:t>
            </a:r>
            <a:r>
              <a:rPr lang="pt-BR" dirty="0" err="1"/>
              <a:t>Dataframes</a:t>
            </a:r>
            <a:r>
              <a:rPr lang="pt-BR" dirty="0"/>
              <a:t> e cálculos matemáticos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“</a:t>
            </a:r>
            <a:r>
              <a:rPr lang="pt-BR" dirty="0" err="1"/>
              <a:t>matplotlib</a:t>
            </a:r>
            <a:r>
              <a:rPr lang="pt-BR" dirty="0"/>
              <a:t>”, “</a:t>
            </a:r>
            <a:r>
              <a:rPr lang="pt-BR" dirty="0" err="1"/>
              <a:t>plotly</a:t>
            </a:r>
            <a:r>
              <a:rPr lang="pt-BR" dirty="0"/>
              <a:t>” e “</a:t>
            </a:r>
            <a:r>
              <a:rPr lang="pt-BR" dirty="0" err="1"/>
              <a:t>seaborn</a:t>
            </a:r>
            <a:r>
              <a:rPr lang="pt-BR" dirty="0"/>
              <a:t>” para as projeções gráficas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01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5439" y="280131"/>
            <a:ext cx="9197045" cy="647791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Otimização do portfólio – 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C5841B-48EE-4699-9C29-58004AC8109A}"/>
              </a:ext>
            </a:extLst>
          </p:cNvPr>
          <p:cNvSpPr txBox="1"/>
          <p:nvPr/>
        </p:nvSpPr>
        <p:spPr>
          <a:xfrm>
            <a:off x="426128" y="1214468"/>
            <a:ext cx="40038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Download dos valores de fechamento de cada ativo em um </a:t>
            </a:r>
            <a:r>
              <a:rPr lang="pt-BR" dirty="0" err="1"/>
              <a:t>Dataframe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Cálculo dos retornos e retornos acumulados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Cálculo de pesos, risco e índice de Sharpe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48D64D-7033-44EB-AB3F-342EBF11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746" y="1208038"/>
            <a:ext cx="5344271" cy="11526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09E307-EE4D-483D-A25F-D2BAEF580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746" y="2640840"/>
            <a:ext cx="4048690" cy="64779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C2BB394-8C6C-4959-A72E-FF84A193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746" y="3708929"/>
            <a:ext cx="500132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09/06/2021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6052" y="280132"/>
            <a:ext cx="10924161" cy="780184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Definição do portfólio – retornos Diário e Acumulado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08EBB2-0218-4D93-8556-86CD9843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2" y="1322962"/>
            <a:ext cx="11501336" cy="49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699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{80DF7004-3BBF-47B5-8B15-FF6E139695BC}tf56160789_win32</Template>
  <TotalTime>435</TotalTime>
  <Words>721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Escolha e otimização de um portfólio de ações utilizando Python</vt:lpstr>
      <vt:lpstr>Introdução</vt:lpstr>
      <vt:lpstr>Introdução (cont.)</vt:lpstr>
      <vt:lpstr>Definição dos ativos – bibliotecas</vt:lpstr>
      <vt:lpstr>Definição dos ativos – metodologia</vt:lpstr>
      <vt:lpstr>Definição dos ativos – metodologia (cont.)</vt:lpstr>
      <vt:lpstr>Definição do portfólio – parâmetros e bibliotecas</vt:lpstr>
      <vt:lpstr>Otimização do portfólio – metodologia</vt:lpstr>
      <vt:lpstr>Definição do portfólio – retornos Diário e Acumulado</vt:lpstr>
      <vt:lpstr>Otimização do portfólio – metodologia</vt:lpstr>
      <vt:lpstr>Otimização do portfólio e Fronteira Eficiente:</vt:lpstr>
      <vt:lpstr>Otimização do portfólio – resultado</vt:lpstr>
      <vt:lpstr>Otimização do portfólio – simulação de Monte Carlo:</vt:lpstr>
      <vt:lpstr>Otimização do portfólio – definição de estratégia (Rebalanceamento vs Buy &amp; Hold):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Escolha e otimização de um portfólio de ações utilizando Python</dc:title>
  <dc:creator>JOAO MARCOS PATURY SALLES</dc:creator>
  <cp:lastModifiedBy>JOAO MARCOS PATURY SALLES</cp:lastModifiedBy>
  <cp:revision>32</cp:revision>
  <dcterms:created xsi:type="dcterms:W3CDTF">2021-06-03T21:31:44Z</dcterms:created>
  <dcterms:modified xsi:type="dcterms:W3CDTF">2021-06-10T01:00:03Z</dcterms:modified>
</cp:coreProperties>
</file>