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8" d="100"/>
          <a:sy n="108" d="100"/>
        </p:scale>
        <p:origin x="-1704"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685800" y="3196686"/>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ctrTitle"/>
          </p:nvPr>
        </p:nvSpPr>
        <p:spPr>
          <a:xfrm>
            <a:off x="685800" y="1676401"/>
            <a:ext cx="7772400" cy="1538286"/>
          </a:xfrm>
        </p:spPr>
        <p:txBody>
          <a:bodyPr anchor="b"/>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A88301CB-065D-48A3-B376-016833CC2840}" type="datetimeFigureOut">
              <a:rPr lang="zh-CN" altLang="en-US" smtClean="0"/>
              <a:t>2018/9/25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82A212-BA40-4C7F-9F5D-FDEC2F4B5DD4}"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A88301CB-065D-48A3-B376-016833CC2840}" type="datetimeFigureOut">
              <a:rPr lang="zh-CN" altLang="en-US" smtClean="0"/>
              <a:t>2018/9/25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82A212-BA40-4C7F-9F5D-FDEC2F4B5DD4}" type="slidenum">
              <a:rPr lang="zh-CN" altLang="en-US" smtClean="0"/>
              <a:t>‹#›</a:t>
            </a:fld>
            <a:endParaRPr lang="zh-CN" altLang="en-US"/>
          </a:p>
        </p:txBody>
      </p:sp>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686568" cy="6011882"/>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A88301CB-065D-48A3-B376-016833CC2840}" type="datetimeFigureOut">
              <a:rPr lang="zh-CN" altLang="en-US" smtClean="0"/>
              <a:t>2018/9/25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82A212-BA40-4C7F-9F5D-FDEC2F4B5DD4}"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73152" y="6400800"/>
            <a:ext cx="3200400" cy="283800"/>
          </a:xfrm>
        </p:spPr>
        <p:txBody>
          <a:bodyPr/>
          <a:lstStyle/>
          <a:p>
            <a:fld id="{A88301CB-065D-48A3-B376-016833CC2840}" type="datetimeFigureOut">
              <a:rPr lang="zh-CN" altLang="en-US" smtClean="0"/>
              <a:t>2018/9/25</a:t>
            </a:fld>
            <a:endParaRPr lang="zh-CN" altLang="en-US"/>
          </a:p>
        </p:txBody>
      </p:sp>
      <p:sp>
        <p:nvSpPr>
          <p:cNvPr id="5" name="页脚占位符 4"/>
          <p:cNvSpPr>
            <a:spLocks noGrp="1"/>
          </p:cNvSpPr>
          <p:nvPr>
            <p:ph type="ftr" sz="quarter" idx="11"/>
          </p:nvPr>
        </p:nvSpPr>
        <p:spPr>
          <a:xfrm>
            <a:off x="5330952" y="6400800"/>
            <a:ext cx="3733800" cy="283800"/>
          </a:xfrm>
        </p:spPr>
        <p:txBody>
          <a:bodyPr/>
          <a:lstStyle/>
          <a:p>
            <a:endParaRPr lang="zh-CN" altLang="en-US"/>
          </a:p>
        </p:txBody>
      </p:sp>
      <p:sp>
        <p:nvSpPr>
          <p:cNvPr id="6" name="灯片编号占位符 5"/>
          <p:cNvSpPr>
            <a:spLocks noGrp="1"/>
          </p:cNvSpPr>
          <p:nvPr>
            <p:ph type="sldNum" sz="quarter" idx="12"/>
          </p:nvPr>
        </p:nvSpPr>
        <p:spPr/>
        <p:txBody>
          <a:bodyPr/>
          <a:lstStyle/>
          <a:p>
            <a:fld id="{E482A212-BA40-4C7F-9F5D-FDEC2F4B5DD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685800" y="3143248"/>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A88301CB-065D-48A3-B376-016833CC2840}" type="datetimeFigureOut">
              <a:rPr lang="zh-CN" altLang="en-US" smtClean="0"/>
              <a:t>2018/9/25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82A212-BA40-4C7F-9F5D-FDEC2F4B5DD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A88301CB-065D-48A3-B376-016833CC2840}" type="datetimeFigureOut">
              <a:rPr lang="zh-CN" altLang="en-US" smtClean="0"/>
              <a:t>2018/9/25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82A212-BA40-4C7F-9F5D-FDEC2F4B5DD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A88301CB-065D-48A3-B376-016833CC2840}" type="datetimeFigureOut">
              <a:rPr lang="zh-CN" altLang="en-US" smtClean="0"/>
              <a:t>2018/9/25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482A212-BA40-4C7F-9F5D-FDEC2F4B5DD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A88301CB-065D-48A3-B376-016833CC2840}" type="datetimeFigureOut">
              <a:rPr lang="zh-CN" altLang="en-US" smtClean="0"/>
              <a:t>2018/9/25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482A212-BA40-4C7F-9F5D-FDEC2F4B5DD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2">
        <a:schemeClr val="bg2"/>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88301CB-065D-48A3-B376-016833CC2840}" type="datetimeFigureOut">
              <a:rPr lang="zh-CN" altLang="en-US" smtClean="0"/>
              <a:t>2018/9/25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482A212-BA40-4C7F-9F5D-FDEC2F4B5DD4}"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2786050" y="1053546"/>
            <a:ext cx="59040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A88301CB-065D-48A3-B376-016833CC2840}" type="datetimeFigureOut">
              <a:rPr lang="zh-CN" altLang="en-US" smtClean="0"/>
              <a:t>2018/9/25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82A212-BA40-4C7F-9F5D-FDEC2F4B5DD4}"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A88301CB-065D-48A3-B376-016833CC2840}" type="datetimeFigureOut">
              <a:rPr lang="zh-CN" altLang="en-US" smtClean="0"/>
              <a:t>2018/9/25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82A212-BA40-4C7F-9F5D-FDEC2F4B5DD4}"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6678000"/>
            <a:ext cx="9144000" cy="180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686320"/>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76200" y="6400800"/>
            <a:ext cx="3200400" cy="283800"/>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fld id="{A88301CB-065D-48A3-B376-016833CC2840}" type="datetimeFigureOut">
              <a:rPr lang="zh-CN" altLang="en-US" smtClean="0"/>
              <a:t>2018/9/25</a:t>
            </a:fld>
            <a:endParaRPr lang="zh-CN" altLang="en-US"/>
          </a:p>
        </p:txBody>
      </p:sp>
      <p:sp>
        <p:nvSpPr>
          <p:cNvPr id="5" name="页脚占位符 4"/>
          <p:cNvSpPr>
            <a:spLocks noGrp="1"/>
          </p:cNvSpPr>
          <p:nvPr>
            <p:ph type="ftr" sz="quarter" idx="3"/>
          </p:nvPr>
        </p:nvSpPr>
        <p:spPr>
          <a:xfrm>
            <a:off x="5334000" y="6400800"/>
            <a:ext cx="3733800" cy="283800"/>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endParaRPr lang="zh-CN" altLang="en-US"/>
          </a:p>
        </p:txBody>
      </p:sp>
      <p:sp>
        <p:nvSpPr>
          <p:cNvPr id="6" name="灯片编号占位符 5"/>
          <p:cNvSpPr>
            <a:spLocks noGrp="1"/>
          </p:cNvSpPr>
          <p:nvPr>
            <p:ph type="sldNum" sz="quarter" idx="4"/>
          </p:nvPr>
        </p:nvSpPr>
        <p:spPr>
          <a:xfrm>
            <a:off x="4114800" y="6400800"/>
            <a:ext cx="914400" cy="283464"/>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fld id="{E482A212-BA40-4C7F-9F5D-FDEC2F4B5DD4}" type="slidenum">
              <a:rPr lang="zh-CN" altLang="en-US" smtClean="0"/>
              <a:t>‹#›</a:t>
            </a:fld>
            <a:endParaRPr lang="zh-CN" altLang="en-US"/>
          </a:p>
        </p:txBody>
      </p:sp>
      <p:sp>
        <p:nvSpPr>
          <p:cNvPr id="8" name="矩形 7"/>
          <p:cNvSpPr/>
          <p:nvPr/>
        </p:nvSpPr>
        <p:spPr>
          <a:xfrm>
            <a:off x="0" y="0"/>
            <a:ext cx="9144000" cy="108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Toronto" TargetMode="External"/><Relationship Id="rId2" Type="http://schemas.openxmlformats.org/officeDocument/2006/relationships/hyperlink" Target="https://en.wikipedia.org/wiki/Downtown_Toronto"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smtClean="0"/>
              <a:t>How to choose a location for an American restaurant</a:t>
            </a:r>
            <a:endParaRPr lang="zh-CN" altLang="en-US" dirty="0"/>
          </a:p>
        </p:txBody>
      </p:sp>
      <p:sp>
        <p:nvSpPr>
          <p:cNvPr id="3" name="副标题 2"/>
          <p:cNvSpPr>
            <a:spLocks noGrp="1"/>
          </p:cNvSpPr>
          <p:nvPr>
            <p:ph type="subTitle" idx="1"/>
          </p:nvPr>
        </p:nvSpPr>
        <p:spPr/>
        <p:txBody>
          <a:bodyPr>
            <a:normAutofit/>
          </a:bodyPr>
          <a:lstStyle/>
          <a:p>
            <a:r>
              <a:rPr lang="en-US" dirty="0" smtClean="0"/>
              <a:t/>
            </a:r>
            <a:br>
              <a:rPr lang="en-US" dirty="0" smtClean="0"/>
            </a:b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Discussion</a:t>
            </a:r>
            <a:endParaRPr lang="zh-CN" altLang="en-US" dirty="0"/>
          </a:p>
        </p:txBody>
      </p:sp>
      <p:sp>
        <p:nvSpPr>
          <p:cNvPr id="3" name="内容占位符 2"/>
          <p:cNvSpPr>
            <a:spLocks noGrp="1"/>
          </p:cNvSpPr>
          <p:nvPr>
            <p:ph idx="1"/>
          </p:nvPr>
        </p:nvSpPr>
        <p:spPr/>
        <p:txBody>
          <a:bodyPr>
            <a:normAutofit/>
          </a:bodyPr>
          <a:lstStyle/>
          <a:p>
            <a:r>
              <a:rPr lang="en-US" sz="2800" dirty="0" smtClean="0"/>
              <a:t>We </a:t>
            </a:r>
            <a:r>
              <a:rPr lang="en-US" sz="2800" dirty="0" smtClean="0"/>
              <a:t>can extend the range of selection through setting the threshold. Those neighborhoods whose total number of entertainment venues are greater than the threshold can also be used as the candidate neighborhoods. </a:t>
            </a:r>
            <a:endParaRPr lang="en-US" sz="2800" dirty="0" smtClean="0"/>
          </a:p>
          <a:p>
            <a:r>
              <a:rPr lang="en-US" sz="2800" dirty="0" smtClean="0"/>
              <a:t>This </a:t>
            </a:r>
            <a:r>
              <a:rPr lang="en-US" sz="2800" dirty="0" smtClean="0"/>
              <a:t>concept of the method can be used to select other type of venues like gym, shop, bar, store, and so on.</a:t>
            </a:r>
            <a:endParaRPr lang="zh-CN" altLang="en-US" sz="2800" dirty="0" smtClean="0"/>
          </a:p>
          <a:p>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Conclusion</a:t>
            </a:r>
            <a:endParaRPr lang="zh-CN" altLang="en-US" dirty="0"/>
          </a:p>
        </p:txBody>
      </p:sp>
      <p:sp>
        <p:nvSpPr>
          <p:cNvPr id="3" name="内容占位符 2"/>
          <p:cNvSpPr>
            <a:spLocks noGrp="1"/>
          </p:cNvSpPr>
          <p:nvPr>
            <p:ph idx="1"/>
          </p:nvPr>
        </p:nvSpPr>
        <p:spPr/>
        <p:txBody>
          <a:bodyPr>
            <a:normAutofit/>
          </a:bodyPr>
          <a:lstStyle/>
          <a:p>
            <a:r>
              <a:rPr lang="en-US" dirty="0" smtClean="0"/>
              <a:t>This project can help those investors who are going to open an American restaurant in Toronto city in Canada to look for most proper neighborhoods. </a:t>
            </a:r>
            <a:endParaRPr lang="en-US" dirty="0" smtClean="0"/>
          </a:p>
          <a:p>
            <a:r>
              <a:rPr lang="en-US" dirty="0" smtClean="0"/>
              <a:t>The </a:t>
            </a:r>
            <a:r>
              <a:rPr lang="en-US" dirty="0" smtClean="0"/>
              <a:t>data used includes the Toronto neighborhood data </a:t>
            </a:r>
            <a:r>
              <a:rPr lang="en-US" dirty="0" smtClean="0"/>
              <a:t>and </a:t>
            </a:r>
            <a:r>
              <a:rPr lang="en-US" dirty="0" smtClean="0"/>
              <a:t>Foursquare location </a:t>
            </a:r>
            <a:r>
              <a:rPr lang="en-US" dirty="0" smtClean="0"/>
              <a:t>data. </a:t>
            </a:r>
          </a:p>
          <a:p>
            <a:r>
              <a:rPr lang="en-US" smtClean="0"/>
              <a:t>The </a:t>
            </a:r>
            <a:r>
              <a:rPr lang="en-US" dirty="0" smtClean="0"/>
              <a:t>method has used data analysis tools , data visualization tools and Foursquare API . </a:t>
            </a:r>
            <a:endParaRPr lang="zh-CN" altLang="en-US" dirty="0" smtClean="0"/>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err="1" smtClean="0"/>
              <a:t>Backgroud</a:t>
            </a:r>
            <a:endParaRPr lang="zh-CN" altLang="en-US" dirty="0"/>
          </a:p>
        </p:txBody>
      </p:sp>
      <p:sp>
        <p:nvSpPr>
          <p:cNvPr id="3" name="内容占位符 2"/>
          <p:cNvSpPr>
            <a:spLocks noGrp="1"/>
          </p:cNvSpPr>
          <p:nvPr>
            <p:ph idx="1"/>
          </p:nvPr>
        </p:nvSpPr>
        <p:spPr/>
        <p:txBody>
          <a:bodyPr/>
          <a:lstStyle/>
          <a:p>
            <a:r>
              <a:rPr lang="en-US" dirty="0" smtClean="0"/>
              <a:t>American flavor of restaurant is very popular in Toronto in Canada. </a:t>
            </a:r>
            <a:endParaRPr lang="en-US" dirty="0" smtClean="0"/>
          </a:p>
          <a:p>
            <a:r>
              <a:rPr lang="en-US" dirty="0" smtClean="0"/>
              <a:t>Investors </a:t>
            </a:r>
            <a:r>
              <a:rPr lang="en-US" dirty="0" smtClean="0"/>
              <a:t>are looking to open an American flavor of restaurant. </a:t>
            </a:r>
            <a:endParaRPr lang="en-US" dirty="0" smtClean="0"/>
          </a:p>
          <a:p>
            <a:r>
              <a:rPr lang="en-US" dirty="0" smtClean="0"/>
              <a:t>They </a:t>
            </a:r>
            <a:r>
              <a:rPr lang="en-US" dirty="0" smtClean="0"/>
              <a:t>don't know where he should open it in Toronto in Canada</a:t>
            </a:r>
            <a:r>
              <a:rPr lang="en-US" dirty="0" smtClean="0"/>
              <a:t>.</a:t>
            </a:r>
          </a:p>
          <a:p>
            <a:pPr>
              <a:buNone/>
            </a:pPr>
            <a:endParaRPr lang="zh-CN" alt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Problems</a:t>
            </a:r>
            <a:endParaRPr lang="zh-CN" altLang="en-US" dirty="0"/>
          </a:p>
        </p:txBody>
      </p:sp>
      <p:sp>
        <p:nvSpPr>
          <p:cNvPr id="3" name="内容占位符 2"/>
          <p:cNvSpPr>
            <a:spLocks noGrp="1"/>
          </p:cNvSpPr>
          <p:nvPr>
            <p:ph idx="1"/>
          </p:nvPr>
        </p:nvSpPr>
        <p:spPr/>
        <p:txBody>
          <a:bodyPr/>
          <a:lstStyle/>
          <a:p>
            <a:r>
              <a:rPr lang="en-US" altLang="zh-CN" dirty="0" smtClean="0"/>
              <a:t>How to choose a location for an American restaurant?</a:t>
            </a:r>
          </a:p>
          <a:p>
            <a:r>
              <a:rPr lang="en-US" altLang="zh-CN" dirty="0" smtClean="0"/>
              <a:t>Are there the least risks of competition in this location?</a:t>
            </a:r>
          </a:p>
          <a:p>
            <a:r>
              <a:rPr lang="en-US" altLang="zh-CN" dirty="0" smtClean="0"/>
              <a:t>Are there the most potential diners or customers in this location?</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Solution</a:t>
            </a:r>
            <a:endParaRPr lang="zh-CN" altLang="en-US" dirty="0"/>
          </a:p>
        </p:txBody>
      </p:sp>
      <p:sp>
        <p:nvSpPr>
          <p:cNvPr id="3" name="内容占位符 2"/>
          <p:cNvSpPr>
            <a:spLocks noGrp="1"/>
          </p:cNvSpPr>
          <p:nvPr>
            <p:ph idx="1"/>
          </p:nvPr>
        </p:nvSpPr>
        <p:spPr/>
        <p:txBody>
          <a:bodyPr>
            <a:normAutofit fontScale="92500" lnSpcReduction="10000"/>
          </a:bodyPr>
          <a:lstStyle/>
          <a:p>
            <a:r>
              <a:rPr lang="en-US" dirty="0" smtClean="0"/>
              <a:t>According to </a:t>
            </a:r>
            <a:r>
              <a:rPr lang="en-US" dirty="0" smtClean="0"/>
              <a:t>experienced </a:t>
            </a:r>
            <a:r>
              <a:rPr lang="en-US" dirty="0" smtClean="0"/>
              <a:t>businessmen who had or have run restaurants for many years, the following three factors should be considered in the selection of location of this flavor of restaurant.</a:t>
            </a:r>
            <a:endParaRPr lang="zh-CN" altLang="en-US" dirty="0" smtClean="0"/>
          </a:p>
          <a:p>
            <a:r>
              <a:rPr lang="en-US" dirty="0" smtClean="0"/>
              <a:t>1</a:t>
            </a:r>
            <a:r>
              <a:rPr lang="en-US" dirty="0" smtClean="0"/>
              <a:t>. The less American flavor of restaurants. 	</a:t>
            </a:r>
            <a:r>
              <a:rPr lang="en-US" dirty="0" smtClean="0"/>
              <a:t> </a:t>
            </a:r>
            <a:endParaRPr lang="zh-CN" altLang="en-US" dirty="0" smtClean="0"/>
          </a:p>
          <a:p>
            <a:r>
              <a:rPr lang="en-US" dirty="0" smtClean="0"/>
              <a:t>2</a:t>
            </a:r>
            <a:r>
              <a:rPr lang="en-US" dirty="0" smtClean="0"/>
              <a:t>. The less other flavor of restaurants. 	</a:t>
            </a:r>
            <a:endParaRPr lang="zh-CN" altLang="en-US" dirty="0" smtClean="0"/>
          </a:p>
          <a:p>
            <a:r>
              <a:rPr lang="en-US" dirty="0" smtClean="0"/>
              <a:t>3</a:t>
            </a:r>
            <a:r>
              <a:rPr lang="en-US" dirty="0" smtClean="0"/>
              <a:t>. The more entertainment spots.</a:t>
            </a:r>
            <a:endParaRPr lang="zh-CN" altLang="en-US" dirty="0" smtClean="0"/>
          </a:p>
          <a:p>
            <a:pPr>
              <a:buNone/>
            </a:pPr>
            <a:r>
              <a:rPr lang="en-US" dirty="0" smtClean="0"/>
              <a:t>Investors </a:t>
            </a:r>
            <a:r>
              <a:rPr lang="en-US" dirty="0" smtClean="0"/>
              <a:t>must find a neighborhood which meets the above three factors at the same time. </a:t>
            </a:r>
            <a:endParaRPr lang="zh-CN" altLang="en-US" dirty="0" smtClean="0"/>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Data</a:t>
            </a:r>
            <a:endParaRPr lang="zh-CN" altLang="en-US" dirty="0"/>
          </a:p>
        </p:txBody>
      </p:sp>
      <p:sp>
        <p:nvSpPr>
          <p:cNvPr id="3" name="内容占位符 2"/>
          <p:cNvSpPr>
            <a:spLocks noGrp="1"/>
          </p:cNvSpPr>
          <p:nvPr>
            <p:ph idx="1"/>
          </p:nvPr>
        </p:nvSpPr>
        <p:spPr/>
        <p:txBody>
          <a:bodyPr/>
          <a:lstStyle/>
          <a:p>
            <a:r>
              <a:rPr lang="en-US" dirty="0" smtClean="0"/>
              <a:t>1. The </a:t>
            </a:r>
            <a:r>
              <a:rPr lang="en-US" dirty="0" smtClean="0"/>
              <a:t>Toronto neighborhood </a:t>
            </a:r>
            <a:r>
              <a:rPr lang="en-US" dirty="0" smtClean="0"/>
              <a:t>data </a:t>
            </a:r>
          </a:p>
          <a:p>
            <a:pPr>
              <a:buNone/>
            </a:pPr>
            <a:r>
              <a:rPr lang="en-US" dirty="0" smtClean="0"/>
              <a:t> </a:t>
            </a:r>
            <a:r>
              <a:rPr lang="en-US" dirty="0" smtClean="0"/>
              <a:t>   </a:t>
            </a:r>
            <a:r>
              <a:rPr lang="en-US" sz="2400" dirty="0" smtClean="0"/>
              <a:t>The data is obtained through scraping  </a:t>
            </a:r>
            <a:r>
              <a:rPr lang="en-US" sz="2400" dirty="0" smtClean="0"/>
              <a:t>the Wikipedia page which has all the information we need to explore the neighborhoods in Toronto. </a:t>
            </a:r>
            <a:endParaRPr lang="en-US" sz="2400" dirty="0" smtClean="0"/>
          </a:p>
          <a:p>
            <a:r>
              <a:rPr lang="en-US" dirty="0" smtClean="0"/>
              <a:t>2. Foursquare </a:t>
            </a:r>
            <a:r>
              <a:rPr lang="en-US" dirty="0" smtClean="0"/>
              <a:t>location </a:t>
            </a:r>
            <a:r>
              <a:rPr lang="en-US" dirty="0" smtClean="0"/>
              <a:t>data</a:t>
            </a:r>
          </a:p>
          <a:p>
            <a:pPr>
              <a:buNone/>
            </a:pPr>
            <a:r>
              <a:rPr lang="en-US" dirty="0" smtClean="0"/>
              <a:t>   </a:t>
            </a:r>
            <a:r>
              <a:rPr lang="en-US" dirty="0" smtClean="0"/>
              <a:t> </a:t>
            </a:r>
            <a:r>
              <a:rPr lang="en-US" sz="2400" dirty="0" smtClean="0"/>
              <a:t>The </a:t>
            </a:r>
            <a:r>
              <a:rPr lang="en-US" sz="2400" dirty="0" smtClean="0"/>
              <a:t>data is obtained </a:t>
            </a:r>
            <a:r>
              <a:rPr lang="en-US" sz="2400" dirty="0" smtClean="0"/>
              <a:t>through </a:t>
            </a:r>
            <a:r>
              <a:rPr lang="en-US" sz="2400" dirty="0" smtClean="0"/>
              <a:t>Foursquare API.</a:t>
            </a:r>
            <a:endParaRPr lang="zh-CN" altLang="en-US" sz="24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Methodology</a:t>
            </a:r>
            <a:endParaRPr lang="zh-CN" altLang="en-US" dirty="0"/>
          </a:p>
        </p:txBody>
      </p:sp>
      <p:sp>
        <p:nvSpPr>
          <p:cNvPr id="3" name="内容占位符 2"/>
          <p:cNvSpPr>
            <a:spLocks noGrp="1"/>
          </p:cNvSpPr>
          <p:nvPr>
            <p:ph idx="1"/>
          </p:nvPr>
        </p:nvSpPr>
        <p:spPr/>
        <p:txBody>
          <a:bodyPr>
            <a:normAutofit fontScale="85000" lnSpcReduction="10000"/>
          </a:bodyPr>
          <a:lstStyle/>
          <a:p>
            <a:r>
              <a:rPr lang="en-US" dirty="0" smtClean="0"/>
              <a:t>To help investors find the most proper neighborhood, we need to perform the following </a:t>
            </a:r>
            <a:r>
              <a:rPr lang="en-US" dirty="0" smtClean="0"/>
              <a:t>main work:</a:t>
            </a:r>
          </a:p>
          <a:p>
            <a:r>
              <a:rPr lang="en-US" dirty="0" smtClean="0"/>
              <a:t>1. Import and install the required packages </a:t>
            </a:r>
            <a:endParaRPr lang="zh-CN" altLang="en-US" dirty="0" smtClean="0"/>
          </a:p>
          <a:p>
            <a:r>
              <a:rPr lang="en-US" dirty="0" smtClean="0"/>
              <a:t>2. </a:t>
            </a:r>
            <a:r>
              <a:rPr lang="en-US" dirty="0" smtClean="0"/>
              <a:t>Scrape the Wikipedia page to get the Toronto neighborhood information and transform the information into a </a:t>
            </a:r>
            <a:r>
              <a:rPr lang="en-US" dirty="0" err="1" smtClean="0"/>
              <a:t>dataframe</a:t>
            </a:r>
            <a:endParaRPr lang="zh-CN" altLang="en-US" dirty="0" smtClean="0"/>
          </a:p>
          <a:p>
            <a:r>
              <a:rPr lang="en-US" dirty="0" smtClean="0"/>
              <a:t>3</a:t>
            </a:r>
            <a:r>
              <a:rPr lang="en-US" dirty="0" smtClean="0"/>
              <a:t>. Get the 100 venues for each neighborhood </a:t>
            </a:r>
            <a:r>
              <a:rPr lang="en-US" dirty="0" err="1" smtClean="0"/>
              <a:t>throgh</a:t>
            </a:r>
            <a:r>
              <a:rPr lang="en-US" dirty="0" smtClean="0"/>
              <a:t> </a:t>
            </a:r>
            <a:r>
              <a:rPr lang="en-US" dirty="0" err="1" smtClean="0"/>
              <a:t>FourSquare</a:t>
            </a:r>
            <a:r>
              <a:rPr lang="en-US" dirty="0" smtClean="0"/>
              <a:t> API</a:t>
            </a:r>
            <a:endParaRPr lang="zh-CN" altLang="en-US" dirty="0" smtClean="0"/>
          </a:p>
          <a:p>
            <a:r>
              <a:rPr lang="en-US" dirty="0" smtClean="0"/>
              <a:t>4</a:t>
            </a:r>
            <a:r>
              <a:rPr lang="en-US" dirty="0" smtClean="0"/>
              <a:t>. Compute the total number of categories of all venues for each neighborhood</a:t>
            </a:r>
            <a:endParaRPr lang="zh-CN" altLang="en-US" dirty="0" smtClean="0"/>
          </a:p>
          <a:p>
            <a:r>
              <a:rPr lang="en-US" dirty="0" smtClean="0"/>
              <a:t>5</a:t>
            </a:r>
            <a:r>
              <a:rPr lang="en-US" dirty="0" smtClean="0"/>
              <a:t>. Generate the dummies for all categories of venues</a:t>
            </a:r>
            <a:endParaRPr lang="zh-CN" altLang="en-US" dirty="0" smtClean="0"/>
          </a:p>
          <a:p>
            <a:endParaRPr lang="zh-CN" altLang="en-US" dirty="0" smtClean="0"/>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Methodology</a:t>
            </a:r>
            <a:endParaRPr lang="zh-CN" altLang="en-US" dirty="0"/>
          </a:p>
        </p:txBody>
      </p:sp>
      <p:sp>
        <p:nvSpPr>
          <p:cNvPr id="3" name="内容占位符 2"/>
          <p:cNvSpPr>
            <a:spLocks noGrp="1"/>
          </p:cNvSpPr>
          <p:nvPr>
            <p:ph idx="1"/>
          </p:nvPr>
        </p:nvSpPr>
        <p:spPr/>
        <p:txBody>
          <a:bodyPr>
            <a:normAutofit fontScale="70000" lnSpcReduction="20000"/>
          </a:bodyPr>
          <a:lstStyle/>
          <a:p>
            <a:r>
              <a:rPr lang="en-US" dirty="0" smtClean="0"/>
              <a:t>6. Group according to different neighborhoods and compute the total number of each category for  each neighborhood.</a:t>
            </a:r>
            <a:endParaRPr lang="zh-CN" altLang="en-US" dirty="0" smtClean="0"/>
          </a:p>
          <a:p>
            <a:r>
              <a:rPr lang="en-US" dirty="0" smtClean="0"/>
              <a:t>7. Compute the total number of category whose name contains 'American Restaurant'</a:t>
            </a:r>
            <a:endParaRPr lang="zh-CN" altLang="en-US" dirty="0" smtClean="0"/>
          </a:p>
          <a:p>
            <a:r>
              <a:rPr lang="en-US" dirty="0" smtClean="0"/>
              <a:t>  Compute the total number of category whose name contains 'Restaurant'</a:t>
            </a:r>
            <a:endParaRPr lang="zh-CN" altLang="en-US" dirty="0" smtClean="0"/>
          </a:p>
          <a:p>
            <a:r>
              <a:rPr lang="en-US" dirty="0" smtClean="0"/>
              <a:t>  Compute the total number of category which don't belong to restaurant</a:t>
            </a:r>
            <a:endParaRPr lang="zh-CN" altLang="en-US" dirty="0" smtClean="0"/>
          </a:p>
          <a:p>
            <a:r>
              <a:rPr lang="en-US" dirty="0" smtClean="0"/>
              <a:t>8. Add three columns 'totals1','totals2','totals3' . 'totals1' is to compute the total of venues whose category is 'American Restaurant' for each neighborhood. 'totals2' is to compute the total of venues whose category is 'Restaurant' for each neighborhood. 'totals3' is to compute the total of venues whose category is 'not restaurant' for each </a:t>
            </a:r>
            <a:r>
              <a:rPr lang="en-US" dirty="0" smtClean="0"/>
              <a:t>neighborhood</a:t>
            </a:r>
            <a:endParaRPr lang="zh-CN" alt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Methodology</a:t>
            </a:r>
            <a:endParaRPr lang="zh-CN" altLang="en-US" dirty="0"/>
          </a:p>
        </p:txBody>
      </p:sp>
      <p:sp>
        <p:nvSpPr>
          <p:cNvPr id="3" name="内容占位符 2"/>
          <p:cNvSpPr>
            <a:spLocks noGrp="1"/>
          </p:cNvSpPr>
          <p:nvPr>
            <p:ph idx="1"/>
          </p:nvPr>
        </p:nvSpPr>
        <p:spPr/>
        <p:txBody>
          <a:bodyPr>
            <a:normAutofit fontScale="85000" lnSpcReduction="20000"/>
          </a:bodyPr>
          <a:lstStyle/>
          <a:p>
            <a:r>
              <a:rPr lang="en-US" dirty="0" smtClean="0"/>
              <a:t>9. Find those neighborhoods in which there are no American restaurant and restaurants, in other word, find the </a:t>
            </a:r>
            <a:r>
              <a:rPr lang="en-US" dirty="0" err="1" smtClean="0"/>
              <a:t>dataframe</a:t>
            </a:r>
            <a:r>
              <a:rPr lang="en-US" dirty="0" smtClean="0"/>
              <a:t> which meets 'totals1' equals 0 and 'totals2' equals 0.</a:t>
            </a:r>
            <a:endParaRPr lang="zh-CN" altLang="en-US" dirty="0" smtClean="0"/>
          </a:p>
          <a:p>
            <a:r>
              <a:rPr lang="en-US" dirty="0" smtClean="0"/>
              <a:t>10. Based on the above obtained </a:t>
            </a:r>
            <a:r>
              <a:rPr lang="en-US" dirty="0" err="1" smtClean="0"/>
              <a:t>dataframe</a:t>
            </a:r>
            <a:r>
              <a:rPr lang="en-US" dirty="0" smtClean="0"/>
              <a:t>, find the </a:t>
            </a:r>
            <a:r>
              <a:rPr lang="en-US" dirty="0" err="1" smtClean="0"/>
              <a:t>neighorhoods</a:t>
            </a:r>
            <a:r>
              <a:rPr lang="en-US" dirty="0" smtClean="0"/>
              <a:t> in which there are the most venues which are not restaurants, in other words, find </a:t>
            </a:r>
            <a:r>
              <a:rPr lang="en-US" dirty="0" err="1" smtClean="0"/>
              <a:t>dataframe</a:t>
            </a:r>
            <a:r>
              <a:rPr lang="en-US" dirty="0" smtClean="0"/>
              <a:t> which meets 'totals3' equals the max.</a:t>
            </a:r>
            <a:endParaRPr lang="zh-CN" altLang="en-US" dirty="0" smtClean="0"/>
          </a:p>
          <a:p>
            <a:r>
              <a:rPr lang="en-US" dirty="0" smtClean="0"/>
              <a:t>11. Get the latitude and longitude of Toronto city</a:t>
            </a:r>
            <a:endParaRPr lang="zh-CN" altLang="en-US" dirty="0" smtClean="0"/>
          </a:p>
          <a:p>
            <a:r>
              <a:rPr lang="en-US" dirty="0" smtClean="0"/>
              <a:t>12. Create map of Toronto using latitude and longitude values and add the neighborhoods found by us to the map</a:t>
            </a:r>
            <a:endParaRPr lang="zh-CN" altLang="en-US" dirty="0" smtClean="0"/>
          </a:p>
          <a:p>
            <a:endParaRPr lang="zh-CN" altLang="en-US" dirty="0" smtClean="0"/>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Results</a:t>
            </a:r>
            <a:endParaRPr lang="zh-CN" altLang="en-US" dirty="0"/>
          </a:p>
        </p:txBody>
      </p:sp>
      <p:sp>
        <p:nvSpPr>
          <p:cNvPr id="3" name="内容占位符 2"/>
          <p:cNvSpPr>
            <a:spLocks noGrp="1"/>
          </p:cNvSpPr>
          <p:nvPr>
            <p:ph idx="1"/>
          </p:nvPr>
        </p:nvSpPr>
        <p:spPr/>
        <p:txBody>
          <a:bodyPr>
            <a:normAutofit/>
          </a:bodyPr>
          <a:lstStyle/>
          <a:p>
            <a:r>
              <a:rPr lang="en-US" dirty="0" smtClean="0"/>
              <a:t> The </a:t>
            </a:r>
            <a:r>
              <a:rPr lang="en-US" dirty="0" smtClean="0"/>
              <a:t>obtained neighborhoods are "CN </a:t>
            </a:r>
            <a:r>
              <a:rPr lang="en-US" dirty="0" err="1" smtClean="0"/>
              <a:t>Tower,Bathurst</a:t>
            </a:r>
            <a:r>
              <a:rPr lang="en-US" dirty="0" smtClean="0"/>
              <a:t> </a:t>
            </a:r>
            <a:r>
              <a:rPr lang="en-US" dirty="0" err="1" smtClean="0"/>
              <a:t>Quay,Island</a:t>
            </a:r>
            <a:r>
              <a:rPr lang="en-US" dirty="0" smtClean="0"/>
              <a:t> </a:t>
            </a:r>
            <a:r>
              <a:rPr lang="en-US" dirty="0" err="1" smtClean="0"/>
              <a:t>airport,Harbourfront</a:t>
            </a:r>
            <a:r>
              <a:rPr lang="en-US" dirty="0" smtClean="0"/>
              <a:t> </a:t>
            </a:r>
            <a:r>
              <a:rPr lang="en-US" dirty="0" err="1" smtClean="0"/>
              <a:t>West,King</a:t>
            </a:r>
            <a:r>
              <a:rPr lang="en-US" dirty="0" smtClean="0"/>
              <a:t> and </a:t>
            </a:r>
            <a:r>
              <a:rPr lang="en-US" dirty="0" err="1" smtClean="0"/>
              <a:t>Spadina,Railway</a:t>
            </a:r>
            <a:r>
              <a:rPr lang="en-US" dirty="0" smtClean="0"/>
              <a:t> </a:t>
            </a:r>
            <a:r>
              <a:rPr lang="en-US" dirty="0" err="1" smtClean="0"/>
              <a:t>Lands,South</a:t>
            </a:r>
            <a:r>
              <a:rPr lang="en-US" dirty="0" smtClean="0"/>
              <a:t> Niagara" in </a:t>
            </a:r>
            <a:r>
              <a:rPr lang="en-US" dirty="0" smtClean="0">
                <a:hlinkClick r:id="rId2" tooltip="Downtown Toronto"/>
              </a:rPr>
              <a:t>Downtown Toronto</a:t>
            </a:r>
            <a:r>
              <a:rPr lang="en-US" dirty="0" smtClean="0"/>
              <a:t> in  </a:t>
            </a:r>
            <a:r>
              <a:rPr lang="en-US" dirty="0" smtClean="0">
                <a:hlinkClick r:id="rId3" tooltip="Toronto"/>
              </a:rPr>
              <a:t>Toronto</a:t>
            </a:r>
            <a:r>
              <a:rPr lang="en-US" dirty="0" smtClean="0"/>
              <a:t> city in Canada. </a:t>
            </a:r>
            <a:endParaRPr lang="zh-CN" alt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Fan</Template>
  <TotalTime>22</TotalTime>
  <Words>616</Words>
  <Application>Microsoft Office PowerPoint</Application>
  <PresentationFormat>全屏显示(4:3)</PresentationFormat>
  <Paragraphs>48</Paragraphs>
  <Slides>11</Slides>
  <Notes>0</Notes>
  <HiddenSlides>0</HiddenSlides>
  <MMClips>0</MMClips>
  <ScaleCrop>false</ScaleCrop>
  <HeadingPairs>
    <vt:vector size="4" baseType="variant">
      <vt:variant>
        <vt:lpstr>主题</vt:lpstr>
      </vt:variant>
      <vt:variant>
        <vt:i4>1</vt:i4>
      </vt:variant>
      <vt:variant>
        <vt:lpstr>幻灯片标题</vt:lpstr>
      </vt:variant>
      <vt:variant>
        <vt:i4>11</vt:i4>
      </vt:variant>
    </vt:vector>
  </HeadingPairs>
  <TitlesOfParts>
    <vt:vector size="12" baseType="lpstr">
      <vt:lpstr>暗香扑面</vt:lpstr>
      <vt:lpstr>How to choose a location for an American restaurant</vt:lpstr>
      <vt:lpstr>Backgroud</vt:lpstr>
      <vt:lpstr>Problems</vt:lpstr>
      <vt:lpstr>Solution</vt:lpstr>
      <vt:lpstr>Data</vt:lpstr>
      <vt:lpstr>Methodology</vt:lpstr>
      <vt:lpstr>Methodology</vt:lpstr>
      <vt:lpstr>Methodology</vt:lpstr>
      <vt:lpstr>Results</vt:lpstr>
      <vt:lpstr>Discussion</vt:lpstr>
      <vt:lpstr>Conclusion</vt:lpstr>
    </vt:vector>
  </TitlesOfParts>
  <Company>China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choose a location for an American restaurant</dc:title>
  <dc:creator>User</dc:creator>
  <cp:lastModifiedBy>User</cp:lastModifiedBy>
  <cp:revision>5</cp:revision>
  <dcterms:created xsi:type="dcterms:W3CDTF">2018-09-25T08:22:11Z</dcterms:created>
  <dcterms:modified xsi:type="dcterms:W3CDTF">2018-09-25T08:45:07Z</dcterms:modified>
</cp:coreProperties>
</file>