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Black"/>
      <p:bold r:id="rId21"/>
      <p:boldItalic r:id="rId22"/>
    </p:embeddedFont>
    <p:embeddedFont>
      <p:font typeface="Montserrat"/>
      <p:regular r:id="rId23"/>
      <p:bold r:id="rId24"/>
      <p:italic r:id="rId25"/>
      <p:boldItalic r:id="rId26"/>
    </p:embeddedFont>
    <p:embeddedFont>
      <p:font typeface="Montserrat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ExtraBold-boldItalic.fntdata"/><Relationship Id="rId27"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55ccf11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55ccf11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b545a81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ab545a81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55ccf11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55ccf11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5ccf11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5ccf11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ab545a8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ab545a8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ab545a81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ab545a81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5ccf11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5ccf11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b545a8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b545a8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b545a81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b545a81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ab545a8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ab545a8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hyperlink" Target="https://lucene.apache.org/core/7_1_0/core/overview-summary.html" TargetMode="External"/><Relationship Id="rId10" Type="http://schemas.openxmlformats.org/officeDocument/2006/relationships/hyperlink" Target="https://lucene.apache.org/core/7_1_0/index.html" TargetMode="External"/><Relationship Id="rId9" Type="http://schemas.openxmlformats.org/officeDocument/2006/relationships/hyperlink" Target="http://www.lucenetutorial.com/lucene-in-5-minutes.html" TargetMode="External"/><Relationship Id="rId5" Type="http://schemas.openxmlformats.org/officeDocument/2006/relationships/hyperlink" Target="https://es.stackoverflow.com/" TargetMode="External"/><Relationship Id="rId6" Type="http://schemas.openxmlformats.org/officeDocument/2006/relationships/hyperlink" Target="https://netbeans.org/kb/docs/java/gui-functionality.html" TargetMode="External"/><Relationship Id="rId7" Type="http://schemas.openxmlformats.org/officeDocument/2006/relationships/hyperlink" Target="https://www.youtube.com/watch?v=HC6jIjJ1484" TargetMode="External"/><Relationship Id="rId8" Type="http://schemas.openxmlformats.org/officeDocument/2006/relationships/hyperlink" Target="https://netbeans.org/community/releases/82/inst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3996" cy="5143497"/>
          </a:xfrm>
          <a:prstGeom prst="rect">
            <a:avLst/>
          </a:prstGeom>
          <a:noFill/>
          <a:ln>
            <a:noFill/>
          </a:ln>
        </p:spPr>
      </p:pic>
      <p:sp>
        <p:nvSpPr>
          <p:cNvPr id="57" name="Google Shape;57;p13"/>
          <p:cNvSpPr/>
          <p:nvPr/>
        </p:nvSpPr>
        <p:spPr>
          <a:xfrm>
            <a:off x="0" y="193875"/>
            <a:ext cx="8951100" cy="792600"/>
          </a:xfrm>
          <a:prstGeom prst="rect">
            <a:avLst/>
          </a:prstGeom>
          <a:solidFill>
            <a:schemeClr val="lt2"/>
          </a:solidFill>
          <a:ln cap="flat" cmpd="sng" w="9525">
            <a:solidFill>
              <a:schemeClr val="dk2"/>
            </a:solidFill>
            <a:prstDash val="solid"/>
            <a:round/>
            <a:headEnd len="sm" w="sm" type="none"/>
            <a:tailEnd len="sm" w="sm" type="none"/>
          </a:ln>
          <a:effectLst>
            <a:outerShdw blurRad="114300" rotWithShape="0" algn="bl" dir="960000" dist="1143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Montserrat Black"/>
                <a:ea typeface="Montserrat Black"/>
                <a:cs typeface="Montserrat Black"/>
                <a:sym typeface="Montserrat Black"/>
              </a:rPr>
              <a:t>Sistemas de Recuperación de Información</a:t>
            </a:r>
            <a:endParaRPr sz="3000">
              <a:latin typeface="Montserrat Black"/>
              <a:ea typeface="Montserrat Black"/>
              <a:cs typeface="Montserrat Black"/>
              <a:sym typeface="Montserrat Black"/>
            </a:endParaRPr>
          </a:p>
        </p:txBody>
      </p:sp>
      <p:sp>
        <p:nvSpPr>
          <p:cNvPr id="58" name="Google Shape;58;p13"/>
          <p:cNvSpPr/>
          <p:nvPr/>
        </p:nvSpPr>
        <p:spPr>
          <a:xfrm>
            <a:off x="5270725" y="3626725"/>
            <a:ext cx="3873300" cy="6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sz="1800">
                <a:latin typeface="Montserrat"/>
                <a:ea typeface="Montserrat"/>
                <a:cs typeface="Montserrat"/>
                <a:sym typeface="Montserrat"/>
              </a:rPr>
              <a:t>Jose Manuel Rodríguez Calvo</a:t>
            </a:r>
            <a:endParaRPr sz="1800">
              <a:latin typeface="Montserrat"/>
              <a:ea typeface="Montserrat"/>
              <a:cs typeface="Montserrat"/>
              <a:sym typeface="Montserrat"/>
            </a:endParaRPr>
          </a:p>
          <a:p>
            <a:pPr indent="0" lvl="0" marL="0" rtl="0" algn="r">
              <a:spcBef>
                <a:spcPts val="0"/>
              </a:spcBef>
              <a:spcAft>
                <a:spcPts val="0"/>
              </a:spcAft>
              <a:buNone/>
            </a:pPr>
            <a:r>
              <a:rPr lang="es" sz="1800">
                <a:latin typeface="Montserrat"/>
                <a:ea typeface="Montserrat"/>
                <a:cs typeface="Montserrat"/>
                <a:sym typeface="Montserrat"/>
              </a:rPr>
              <a:t>Juan Miguel Vilchez Rodríguez </a:t>
            </a:r>
            <a:endParaRPr sz="18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0" y="0"/>
            <a:ext cx="9143996" cy="5143497"/>
          </a:xfrm>
          <a:prstGeom prst="rect">
            <a:avLst/>
          </a:prstGeom>
          <a:noFill/>
          <a:ln>
            <a:noFill/>
          </a:ln>
        </p:spPr>
      </p:pic>
      <p:sp>
        <p:nvSpPr>
          <p:cNvPr id="148" name="Google Shape;148;p22"/>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nvSpPr>
        <p:spPr>
          <a:xfrm>
            <a:off x="356900" y="267675"/>
            <a:ext cx="8520600" cy="46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Montserrat ExtraBold"/>
                <a:ea typeface="Montserrat ExtraBold"/>
                <a:cs typeface="Montserrat ExtraBold"/>
                <a:sym typeface="Montserrat ExtraBold"/>
              </a:rPr>
              <a:t>Metodología de trabajo</a:t>
            </a:r>
            <a:endParaRPr sz="2400">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rPr lang="es">
                <a:latin typeface="Montserrat"/>
                <a:ea typeface="Montserrat"/>
                <a:cs typeface="Montserrat"/>
                <a:sym typeface="Montserrat"/>
              </a:rPr>
              <a:t>El proyecto fue desarrollado en un total de 30 horas durante un periodo de 1 mes. Hemos colaborado conjuntamente en el desarrollo de todos los aspectos, aunque para obtener un mayor rendimiento hemos estado trabajando concurrentemente, dividiendo el trabajo atendiendo a la siguiente metodología: la indexación y búsqueda fue desarrollada por Jose Manuel y la búsqueda, facetas y refinamiento por Juan Miguel. </a:t>
            </a:r>
            <a:endParaRPr>
              <a:latin typeface="Montserrat"/>
              <a:ea typeface="Montserrat"/>
              <a:cs typeface="Montserrat"/>
              <a:sym typeface="Montserrat"/>
            </a:endParaRPr>
          </a:p>
        </p:txBody>
      </p:sp>
      <p:sp>
        <p:nvSpPr>
          <p:cNvPr id="150" name="Google Shape;150;p22"/>
          <p:cNvSpPr/>
          <p:nvPr/>
        </p:nvSpPr>
        <p:spPr>
          <a:xfrm>
            <a:off x="1878975" y="2933900"/>
            <a:ext cx="2151900" cy="1259700"/>
          </a:xfrm>
          <a:prstGeom prst="roundRect">
            <a:avLst>
              <a:gd fmla="val 8331"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Montserrat ExtraBold"/>
                <a:ea typeface="Montserrat ExtraBold"/>
                <a:cs typeface="Montserrat ExtraBold"/>
                <a:sym typeface="Montserrat ExtraBold"/>
              </a:rPr>
              <a:t>Indexación</a:t>
            </a:r>
            <a:endParaRPr>
              <a:solidFill>
                <a:srgbClr val="FFFFFF"/>
              </a:solidFill>
              <a:latin typeface="Montserrat ExtraBold"/>
              <a:ea typeface="Montserrat ExtraBold"/>
              <a:cs typeface="Montserrat ExtraBold"/>
              <a:sym typeface="Montserrat ExtraBold"/>
            </a:endParaRPr>
          </a:p>
        </p:txBody>
      </p:sp>
      <p:sp>
        <p:nvSpPr>
          <p:cNvPr id="151" name="Google Shape;151;p22"/>
          <p:cNvSpPr/>
          <p:nvPr/>
        </p:nvSpPr>
        <p:spPr>
          <a:xfrm>
            <a:off x="4676600" y="2230675"/>
            <a:ext cx="1642500" cy="1028700"/>
          </a:xfrm>
          <a:prstGeom prst="roundRect">
            <a:avLst>
              <a:gd fmla="val 8331"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rgbClr val="FFFFFF"/>
                </a:solidFill>
                <a:latin typeface="Montserrat ExtraBold"/>
                <a:ea typeface="Montserrat ExtraBold"/>
                <a:cs typeface="Montserrat ExtraBold"/>
                <a:sym typeface="Montserrat ExtraBold"/>
              </a:rPr>
              <a:t>Búsqueda</a:t>
            </a:r>
            <a:endParaRPr/>
          </a:p>
        </p:txBody>
      </p:sp>
      <p:sp>
        <p:nvSpPr>
          <p:cNvPr id="152" name="Google Shape;152;p22"/>
          <p:cNvSpPr/>
          <p:nvPr/>
        </p:nvSpPr>
        <p:spPr>
          <a:xfrm>
            <a:off x="5395850" y="3574250"/>
            <a:ext cx="1773600" cy="1028700"/>
          </a:xfrm>
          <a:prstGeom prst="roundRect">
            <a:avLst>
              <a:gd fmla="val 8331"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rgbClr val="FFFFFF"/>
                </a:solidFill>
                <a:latin typeface="Montserrat ExtraBold"/>
                <a:ea typeface="Montserrat ExtraBold"/>
                <a:cs typeface="Montserrat ExtraBold"/>
                <a:sym typeface="Montserrat ExtraBold"/>
              </a:rPr>
              <a:t>Facetas</a:t>
            </a:r>
            <a:endParaRPr/>
          </a:p>
        </p:txBody>
      </p:sp>
      <p:cxnSp>
        <p:nvCxnSpPr>
          <p:cNvPr id="153" name="Google Shape;153;p22"/>
          <p:cNvCxnSpPr/>
          <p:nvPr/>
        </p:nvCxnSpPr>
        <p:spPr>
          <a:xfrm flipH="1" rot="10800000">
            <a:off x="451375" y="3469225"/>
            <a:ext cx="1427700" cy="210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2"/>
          <p:cNvCxnSpPr>
            <a:stCxn id="150" idx="0"/>
            <a:endCxn id="151" idx="1"/>
          </p:cNvCxnSpPr>
          <p:nvPr/>
        </p:nvCxnSpPr>
        <p:spPr>
          <a:xfrm rot="-5400000">
            <a:off x="3721275" y="1978550"/>
            <a:ext cx="189000" cy="1721700"/>
          </a:xfrm>
          <a:prstGeom prst="bentConnector2">
            <a:avLst/>
          </a:prstGeom>
          <a:noFill/>
          <a:ln cap="flat" cmpd="sng" w="9525">
            <a:solidFill>
              <a:schemeClr val="dk2"/>
            </a:solidFill>
            <a:prstDash val="solid"/>
            <a:round/>
            <a:headEnd len="med" w="med" type="none"/>
            <a:tailEnd len="med" w="med" type="triangle"/>
          </a:ln>
        </p:spPr>
      </p:cxnSp>
      <p:cxnSp>
        <p:nvCxnSpPr>
          <p:cNvPr id="155" name="Google Shape;155;p22"/>
          <p:cNvCxnSpPr>
            <a:stCxn id="150" idx="2"/>
            <a:endCxn id="152" idx="1"/>
          </p:cNvCxnSpPr>
          <p:nvPr/>
        </p:nvCxnSpPr>
        <p:spPr>
          <a:xfrm rot="-5400000">
            <a:off x="4122825" y="2920700"/>
            <a:ext cx="105000" cy="2440800"/>
          </a:xfrm>
          <a:prstGeom prst="bentConnector4">
            <a:avLst>
              <a:gd fmla="val -329833" name="adj1"/>
              <a:gd fmla="val 67303" name="adj2"/>
            </a:avLst>
          </a:prstGeom>
          <a:noFill/>
          <a:ln cap="flat" cmpd="sng" w="9525">
            <a:solidFill>
              <a:schemeClr val="dk2"/>
            </a:solidFill>
            <a:prstDash val="solid"/>
            <a:round/>
            <a:headEnd len="med" w="med" type="none"/>
            <a:tailEnd len="med" w="med" type="none"/>
          </a:ln>
        </p:spPr>
      </p:cxnSp>
      <p:cxnSp>
        <p:nvCxnSpPr>
          <p:cNvPr id="156" name="Google Shape;156;p22"/>
          <p:cNvCxnSpPr/>
          <p:nvPr/>
        </p:nvCxnSpPr>
        <p:spPr>
          <a:xfrm flipH="1" rot="10800000">
            <a:off x="4597650" y="4078050"/>
            <a:ext cx="798300" cy="105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2"/>
          <p:cNvCxnSpPr>
            <a:stCxn id="151" idx="2"/>
            <a:endCxn id="152" idx="0"/>
          </p:cNvCxnSpPr>
          <p:nvPr/>
        </p:nvCxnSpPr>
        <p:spPr>
          <a:xfrm flipH="1" rot="-5400000">
            <a:off x="5732750" y="3024475"/>
            <a:ext cx="315000" cy="784800"/>
          </a:xfrm>
          <a:prstGeom prst="bentConnector3">
            <a:avLst>
              <a:gd fmla="val 49980" name="adj1"/>
            </a:avLst>
          </a:prstGeom>
          <a:noFill/>
          <a:ln cap="flat" cmpd="sng" w="9525">
            <a:solidFill>
              <a:schemeClr val="dk2"/>
            </a:solidFill>
            <a:prstDash val="solid"/>
            <a:round/>
            <a:headEnd len="med" w="med" type="none"/>
            <a:tailEnd len="med" w="med" type="none"/>
          </a:ln>
        </p:spPr>
      </p:cxnSp>
      <p:cxnSp>
        <p:nvCxnSpPr>
          <p:cNvPr id="158" name="Google Shape;158;p22"/>
          <p:cNvCxnSpPr>
            <a:endCxn id="152" idx="3"/>
          </p:cNvCxnSpPr>
          <p:nvPr/>
        </p:nvCxnSpPr>
        <p:spPr>
          <a:xfrm flipH="1" rot="-5400000">
            <a:off x="6072350" y="2991500"/>
            <a:ext cx="1343700" cy="850500"/>
          </a:xfrm>
          <a:prstGeom prst="bentConnector4">
            <a:avLst>
              <a:gd fmla="val 785" name="adj1"/>
              <a:gd fmla="val 127998" name="adj2"/>
            </a:avLst>
          </a:prstGeom>
          <a:noFill/>
          <a:ln cap="flat" cmpd="sng" w="9525">
            <a:solidFill>
              <a:schemeClr val="dk2"/>
            </a:solidFill>
            <a:prstDash val="solid"/>
            <a:round/>
            <a:headEnd len="med" w="med" type="none"/>
            <a:tailEnd len="med" w="med" type="none"/>
          </a:ln>
        </p:spPr>
      </p:cxnSp>
      <p:cxnSp>
        <p:nvCxnSpPr>
          <p:cNvPr id="159" name="Google Shape;159;p22"/>
          <p:cNvCxnSpPr/>
          <p:nvPr/>
        </p:nvCxnSpPr>
        <p:spPr>
          <a:xfrm>
            <a:off x="7407575" y="3474475"/>
            <a:ext cx="1112700" cy="105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2"/>
          <p:cNvCxnSpPr>
            <a:endCxn id="152" idx="0"/>
          </p:cNvCxnSpPr>
          <p:nvPr/>
        </p:nvCxnSpPr>
        <p:spPr>
          <a:xfrm>
            <a:off x="6277250" y="3416750"/>
            <a:ext cx="5400" cy="1575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2"/>
          <p:cNvSpPr/>
          <p:nvPr/>
        </p:nvSpPr>
        <p:spPr>
          <a:xfrm>
            <a:off x="902950" y="2026001"/>
            <a:ext cx="7567050" cy="1438038"/>
          </a:xfrm>
          <a:custGeom>
            <a:rect b="b" l="l" r="r" t="t"/>
            <a:pathLst>
              <a:path extrusionOk="0" h="50841" w="302682">
                <a:moveTo>
                  <a:pt x="259896" y="50841"/>
                </a:moveTo>
                <a:cubicBezTo>
                  <a:pt x="264795" y="44053"/>
                  <a:pt x="330015" y="18091"/>
                  <a:pt x="289287" y="10113"/>
                </a:cubicBezTo>
                <a:cubicBezTo>
                  <a:pt x="248559" y="2135"/>
                  <a:pt x="58005" y="-3743"/>
                  <a:pt x="15527" y="2975"/>
                </a:cubicBezTo>
                <a:cubicBezTo>
                  <a:pt x="-26950" y="9693"/>
                  <a:pt x="31273" y="42514"/>
                  <a:pt x="34422" y="50422"/>
                </a:cubicBezTo>
              </a:path>
            </a:pathLst>
          </a:custGeom>
          <a:noFill/>
          <a:ln cap="flat" cmpd="sng" w="9525">
            <a:solidFill>
              <a:schemeClr val="dk2"/>
            </a:solidFill>
            <a:prstDash val="solid"/>
            <a:round/>
            <a:headEnd len="med" w="med" type="none"/>
            <a:tailEnd len="med" w="med" type="none"/>
          </a:ln>
        </p:spPr>
      </p:sp>
      <p:sp>
        <p:nvSpPr>
          <p:cNvPr id="162" name="Google Shape;162;p22"/>
          <p:cNvSpPr/>
          <p:nvPr/>
        </p:nvSpPr>
        <p:spPr>
          <a:xfrm>
            <a:off x="6623575" y="2026000"/>
            <a:ext cx="1501200" cy="5037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FFFFFF"/>
                </a:solidFill>
                <a:latin typeface="Montserrat"/>
                <a:ea typeface="Montserrat"/>
                <a:cs typeface="Montserrat"/>
                <a:sym typeface="Montserrat"/>
              </a:rPr>
              <a:t>Refinamiento</a:t>
            </a: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9" name="Google Shape;169;p23"/>
          <p:cNvPicPr preferRelativeResize="0"/>
          <p:nvPr/>
        </p:nvPicPr>
        <p:blipFill>
          <a:blip r:embed="rId3">
            <a:alphaModFix/>
          </a:blip>
          <a:stretch>
            <a:fillRect/>
          </a:stretch>
        </p:blipFill>
        <p:spPr>
          <a:xfrm>
            <a:off x="0" y="0"/>
            <a:ext cx="9143996" cy="5143497"/>
          </a:xfrm>
          <a:prstGeom prst="rect">
            <a:avLst/>
          </a:prstGeom>
          <a:noFill/>
          <a:ln>
            <a:noFill/>
          </a:ln>
        </p:spPr>
      </p:pic>
      <p:sp>
        <p:nvSpPr>
          <p:cNvPr id="170" name="Google Shape;170;p23"/>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325425" y="233225"/>
            <a:ext cx="8578500" cy="4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Bibliografía</a:t>
            </a:r>
            <a:r>
              <a:rPr lang="es" sz="3000">
                <a:solidFill>
                  <a:schemeClr val="dk1"/>
                </a:solidFill>
                <a:latin typeface="Montserrat ExtraBold"/>
                <a:ea typeface="Montserrat ExtraBold"/>
                <a:cs typeface="Montserrat ExtraBold"/>
                <a:sym typeface="Montserrat ExtraBold"/>
              </a:rPr>
              <a:t>:</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s">
                <a:solidFill>
                  <a:schemeClr val="dk1"/>
                </a:solidFill>
                <a:latin typeface="Montserrat"/>
                <a:ea typeface="Montserrat"/>
                <a:cs typeface="Montserrat"/>
                <a:sym typeface="Montserrat"/>
              </a:rPr>
              <a:t>Overview (Lucene 7.1.0 API). (2018). Retrieved from </a:t>
            </a:r>
            <a:r>
              <a:rPr lang="es" u="sng">
                <a:solidFill>
                  <a:schemeClr val="hlink"/>
                </a:solidFill>
                <a:latin typeface="Montserrat"/>
                <a:ea typeface="Montserrat"/>
                <a:cs typeface="Montserrat"/>
                <a:sym typeface="Montserrat"/>
                <a:hlinkClick r:id="rId4"/>
              </a:rPr>
              <a:t>https://lucene.apache.org/core/7_1_0/core/overview-summary.html</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Stack Overflow en español. (2018). </a:t>
            </a:r>
            <a:r>
              <a:rPr i="1" lang="es">
                <a:solidFill>
                  <a:schemeClr val="dk1"/>
                </a:solidFill>
                <a:highlight>
                  <a:srgbClr val="FFFFFF"/>
                </a:highlight>
                <a:latin typeface="Montserrat"/>
                <a:ea typeface="Montserrat"/>
                <a:cs typeface="Montserrat"/>
                <a:sym typeface="Montserrat"/>
              </a:rPr>
              <a:t>Stack Overflow en español</a:t>
            </a:r>
            <a:r>
              <a:rPr lang="es">
                <a:solidFill>
                  <a:schemeClr val="dk1"/>
                </a:solidFill>
                <a:highlight>
                  <a:srgbClr val="FFFFFF"/>
                </a:highlight>
                <a:latin typeface="Montserrat"/>
                <a:ea typeface="Montserrat"/>
                <a:cs typeface="Montserrat"/>
                <a:sym typeface="Montserrat"/>
              </a:rPr>
              <a:t>. [online] Available at: </a:t>
            </a:r>
            <a:r>
              <a:rPr lang="es" u="sng">
                <a:solidFill>
                  <a:schemeClr val="hlink"/>
                </a:solidFill>
                <a:highlight>
                  <a:srgbClr val="FFFFFF"/>
                </a:highlight>
                <a:latin typeface="Montserrat"/>
                <a:ea typeface="Montserrat"/>
                <a:cs typeface="Montserrat"/>
                <a:sym typeface="Montserrat"/>
                <a:hlinkClick r:id="rId5"/>
              </a:rPr>
              <a:t>https://es.stackoverflow.com/</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Saleem Gul, T. (2018). Introduction to GUI Building - NetBeans IDE Tutorial. Retrieved from </a:t>
            </a:r>
            <a:r>
              <a:rPr lang="es" u="sng">
                <a:solidFill>
                  <a:schemeClr val="hlink"/>
                </a:solidFill>
                <a:highlight>
                  <a:srgbClr val="FFFFFF"/>
                </a:highlight>
                <a:latin typeface="Montserrat"/>
                <a:ea typeface="Montserrat"/>
                <a:cs typeface="Montserrat"/>
                <a:sym typeface="Montserrat"/>
                <a:hlinkClick r:id="rId6"/>
              </a:rPr>
              <a:t>https://netbeans.org/kb/docs/java/gui-functionality.html</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Curso Java #8 Como hacer una Interfaz Grafica Sencilla en Java [jFrame y acciones de botón "GUI"]. (2018). Retrieved from </a:t>
            </a:r>
            <a:r>
              <a:rPr lang="es" u="sng">
                <a:solidFill>
                  <a:schemeClr val="hlink"/>
                </a:solidFill>
                <a:highlight>
                  <a:srgbClr val="FFFFFF"/>
                </a:highlight>
                <a:latin typeface="Montserrat"/>
                <a:ea typeface="Montserrat"/>
                <a:cs typeface="Montserrat"/>
                <a:sym typeface="Montserrat"/>
                <a:hlinkClick r:id="rId7"/>
              </a:rPr>
              <a:t>https://www.youtube.com/watch?v=HC6jIjJ1484</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NetBeans IDE 8.2 Installation Instructions. (2018). Retrieved from </a:t>
            </a:r>
            <a:r>
              <a:rPr lang="es" u="sng">
                <a:solidFill>
                  <a:schemeClr val="hlink"/>
                </a:solidFill>
                <a:highlight>
                  <a:srgbClr val="FFFFFF"/>
                </a:highlight>
                <a:latin typeface="Montserrat"/>
                <a:ea typeface="Montserrat"/>
                <a:cs typeface="Montserrat"/>
                <a:sym typeface="Montserrat"/>
                <a:hlinkClick r:id="rId8"/>
              </a:rPr>
              <a:t>https://netbeans.org/community/releases/82/install.html</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Lucene in 5 minutes - Lucene Tutorial.com. (2018). Retrieved from </a:t>
            </a:r>
            <a:r>
              <a:rPr lang="es" u="sng">
                <a:solidFill>
                  <a:schemeClr val="hlink"/>
                </a:solidFill>
                <a:highlight>
                  <a:srgbClr val="FFFFFF"/>
                </a:highlight>
                <a:latin typeface="Montserrat"/>
                <a:ea typeface="Montserrat"/>
                <a:cs typeface="Montserrat"/>
                <a:sym typeface="Montserrat"/>
                <a:hlinkClick r:id="rId9"/>
              </a:rPr>
              <a:t>http://www.lucenetutorial.com/lucene-in-5-minutes.html</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a:solidFill>
                  <a:schemeClr val="dk1"/>
                </a:solidFill>
                <a:highlight>
                  <a:srgbClr val="FFFFFF"/>
                </a:highlight>
                <a:latin typeface="Montserrat"/>
                <a:ea typeface="Montserrat"/>
                <a:cs typeface="Montserrat"/>
                <a:sym typeface="Montserrat"/>
              </a:rPr>
              <a:t>Apache Lucene 7.1.0 Documentation. (2018). Retrieved from </a:t>
            </a:r>
            <a:r>
              <a:rPr lang="es" u="sng">
                <a:solidFill>
                  <a:schemeClr val="hlink"/>
                </a:solidFill>
                <a:highlight>
                  <a:srgbClr val="FFFFFF"/>
                </a:highlight>
                <a:latin typeface="Montserrat"/>
                <a:ea typeface="Montserrat"/>
                <a:cs typeface="Montserrat"/>
                <a:sym typeface="Montserrat"/>
                <a:hlinkClick r:id="rId10"/>
              </a:rPr>
              <a:t>https://lucene.apache.org/core/7_1_0/index.html</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0" y="0"/>
            <a:ext cx="9143996" cy="5143497"/>
          </a:xfrm>
          <a:prstGeom prst="rect">
            <a:avLst/>
          </a:prstGeom>
          <a:noFill/>
          <a:ln>
            <a:noFill/>
          </a:ln>
        </p:spPr>
      </p:pic>
      <p:sp>
        <p:nvSpPr>
          <p:cNvPr id="66" name="Google Shape;66;p14"/>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359925" y="267675"/>
            <a:ext cx="8394600" cy="45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Montserrat ExtraBold"/>
                <a:ea typeface="Montserrat ExtraBold"/>
                <a:cs typeface="Montserrat ExtraBold"/>
                <a:sym typeface="Montserrat ExtraBold"/>
              </a:rPr>
              <a:t>Índice</a:t>
            </a:r>
            <a:endParaRPr sz="3000">
              <a:latin typeface="Montserrat ExtraBold"/>
              <a:ea typeface="Montserrat ExtraBold"/>
              <a:cs typeface="Montserrat ExtraBold"/>
              <a:sym typeface="Montserrat Extra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Introducción</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Indexación</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Búsqueda</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Facetas</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Interfaz de Usuario</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Metodología de trabajo</a:t>
            </a:r>
            <a:endParaRPr sz="3000">
              <a:latin typeface="Montserrat SemiBold"/>
              <a:ea typeface="Montserrat SemiBold"/>
              <a:cs typeface="Montserrat SemiBold"/>
              <a:sym typeface="Montserrat SemiBold"/>
            </a:endParaRPr>
          </a:p>
          <a:p>
            <a:pPr indent="0" lvl="0" marL="0" rtl="0" algn="l">
              <a:spcBef>
                <a:spcPts val="0"/>
              </a:spcBef>
              <a:spcAft>
                <a:spcPts val="0"/>
              </a:spcAft>
              <a:buNone/>
            </a:pPr>
            <a:r>
              <a:rPr lang="es" sz="3000">
                <a:latin typeface="Montserrat SemiBold"/>
                <a:ea typeface="Montserrat SemiBold"/>
                <a:cs typeface="Montserrat SemiBold"/>
                <a:sym typeface="Montserrat SemiBold"/>
              </a:rPr>
              <a:t>	Bibliografía</a:t>
            </a:r>
            <a:endParaRPr sz="30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0" y="0"/>
            <a:ext cx="9143996" cy="5143497"/>
          </a:xfrm>
          <a:prstGeom prst="rect">
            <a:avLst/>
          </a:prstGeom>
          <a:noFill/>
          <a:ln>
            <a:noFill/>
          </a:ln>
        </p:spPr>
      </p:pic>
      <p:sp>
        <p:nvSpPr>
          <p:cNvPr id="75" name="Google Shape;75;p15"/>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5"/>
          <p:cNvSpPr txBox="1"/>
          <p:nvPr/>
        </p:nvSpPr>
        <p:spPr>
          <a:xfrm>
            <a:off x="388700" y="368825"/>
            <a:ext cx="77559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56900" y="267675"/>
            <a:ext cx="8520600" cy="46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Montserrat ExtraBold"/>
                <a:ea typeface="Montserrat ExtraBold"/>
                <a:cs typeface="Montserrat ExtraBold"/>
                <a:sym typeface="Montserrat ExtraBold"/>
              </a:rPr>
              <a:t>Introducción</a:t>
            </a:r>
            <a:endParaRPr sz="3000">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2400">
              <a:latin typeface="Montserrat ExtraBold"/>
              <a:ea typeface="Montserrat ExtraBold"/>
              <a:cs typeface="Montserrat ExtraBold"/>
              <a:sym typeface="Montserrat ExtraBold"/>
            </a:endParaRPr>
          </a:p>
          <a:p>
            <a:pPr indent="0" lvl="0" marL="0" rtl="0" algn="l">
              <a:spcBef>
                <a:spcPts val="0"/>
              </a:spcBef>
              <a:spcAft>
                <a:spcPts val="0"/>
              </a:spcAft>
              <a:buNone/>
            </a:pPr>
            <a:r>
              <a:rPr lang="es">
                <a:latin typeface="Montserrat"/>
                <a:ea typeface="Montserrat"/>
                <a:cs typeface="Montserrat"/>
                <a:sym typeface="Montserrat"/>
              </a:rPr>
              <a:t>El proyecto desempeña uno de los principales problemas cotidianos de la  programación y es satisfacer la necesidad de información sobre los problemas que se les presente. Esta necesidad se satisface con problemas resueltos similares o iguales. Para esto hemos desarrollado un buscador según las diferentes necesidades del usuario siendo capaz de buscar entre las respuesta y preguntas de los usuarios.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8" name="Google Shape;78;p15"/>
          <p:cNvPicPr preferRelativeResize="0"/>
          <p:nvPr/>
        </p:nvPicPr>
        <p:blipFill>
          <a:blip r:embed="rId4">
            <a:alphaModFix/>
          </a:blip>
          <a:stretch>
            <a:fillRect/>
          </a:stretch>
        </p:blipFill>
        <p:spPr>
          <a:xfrm>
            <a:off x="465175" y="2571750"/>
            <a:ext cx="8037350" cy="161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0" y="0"/>
            <a:ext cx="9143996" cy="5143497"/>
          </a:xfrm>
          <a:prstGeom prst="rect">
            <a:avLst/>
          </a:prstGeom>
          <a:noFill/>
          <a:ln>
            <a:noFill/>
          </a:ln>
        </p:spPr>
      </p:pic>
      <p:sp>
        <p:nvSpPr>
          <p:cNvPr id="86" name="Google Shape;86;p16"/>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7" name="Google Shape;87;p16"/>
          <p:cNvSpPr txBox="1"/>
          <p:nvPr/>
        </p:nvSpPr>
        <p:spPr>
          <a:xfrm>
            <a:off x="388700" y="368825"/>
            <a:ext cx="77559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88700" y="286800"/>
            <a:ext cx="8443500" cy="45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Indexación</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
                <a:solidFill>
                  <a:schemeClr val="dk1"/>
                </a:solidFill>
                <a:latin typeface="Montserrat"/>
                <a:ea typeface="Montserrat"/>
                <a:cs typeface="Montserrat"/>
                <a:sym typeface="Montserrat"/>
              </a:rPr>
              <a:t>Hemos indexado los tres archivos: tags, answers y questions, cada uno con diferentes opciones de indexación para una mejor respuesta en la recuperación de la información. Lo hemos hecho de la siguiente manera:</a:t>
            </a:r>
            <a:endParaRPr>
              <a:solidFill>
                <a:schemeClr val="dk1"/>
              </a:solidFill>
              <a:latin typeface="Montserrat"/>
              <a:ea typeface="Montserrat"/>
              <a:cs typeface="Montserrat"/>
              <a:sym typeface="Montserrat"/>
            </a:endParaRPr>
          </a:p>
        </p:txBody>
      </p:sp>
      <p:pic>
        <p:nvPicPr>
          <p:cNvPr id="89" name="Google Shape;89;p16"/>
          <p:cNvPicPr preferRelativeResize="0"/>
          <p:nvPr/>
        </p:nvPicPr>
        <p:blipFill>
          <a:blip r:embed="rId4">
            <a:alphaModFix/>
          </a:blip>
          <a:stretch>
            <a:fillRect/>
          </a:stretch>
        </p:blipFill>
        <p:spPr>
          <a:xfrm>
            <a:off x="1594475" y="1978975"/>
            <a:ext cx="5344354" cy="28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6" name="Google Shape;96;p17"/>
          <p:cNvPicPr preferRelativeResize="0"/>
          <p:nvPr/>
        </p:nvPicPr>
        <p:blipFill>
          <a:blip r:embed="rId3">
            <a:alphaModFix/>
          </a:blip>
          <a:stretch>
            <a:fillRect/>
          </a:stretch>
        </p:blipFill>
        <p:spPr>
          <a:xfrm>
            <a:off x="0" y="0"/>
            <a:ext cx="9143996" cy="5143497"/>
          </a:xfrm>
          <a:prstGeom prst="rect">
            <a:avLst/>
          </a:prstGeom>
          <a:noFill/>
          <a:ln>
            <a:noFill/>
          </a:ln>
        </p:spPr>
      </p:pic>
      <p:sp>
        <p:nvSpPr>
          <p:cNvPr id="97" name="Google Shape;97;p17"/>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8" name="Google Shape;98;p17"/>
          <p:cNvSpPr txBox="1"/>
          <p:nvPr/>
        </p:nvSpPr>
        <p:spPr>
          <a:xfrm>
            <a:off x="388700" y="368825"/>
            <a:ext cx="77559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388700" y="286800"/>
            <a:ext cx="8443500" cy="45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Indexación (2)</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pic>
        <p:nvPicPr>
          <p:cNvPr id="100" name="Google Shape;100;p17"/>
          <p:cNvPicPr preferRelativeResize="0"/>
          <p:nvPr/>
        </p:nvPicPr>
        <p:blipFill>
          <a:blip r:embed="rId4">
            <a:alphaModFix/>
          </a:blip>
          <a:stretch>
            <a:fillRect/>
          </a:stretch>
        </p:blipFill>
        <p:spPr>
          <a:xfrm>
            <a:off x="476202" y="965400"/>
            <a:ext cx="6853225" cy="2599500"/>
          </a:xfrm>
          <a:prstGeom prst="rect">
            <a:avLst/>
          </a:prstGeom>
          <a:noFill/>
          <a:ln>
            <a:noFill/>
          </a:ln>
        </p:spPr>
      </p:pic>
      <p:pic>
        <p:nvPicPr>
          <p:cNvPr id="101" name="Google Shape;101;p17"/>
          <p:cNvPicPr preferRelativeResize="0"/>
          <p:nvPr/>
        </p:nvPicPr>
        <p:blipFill>
          <a:blip r:embed="rId5">
            <a:alphaModFix/>
          </a:blip>
          <a:stretch>
            <a:fillRect/>
          </a:stretch>
        </p:blipFill>
        <p:spPr>
          <a:xfrm>
            <a:off x="544125" y="3753038"/>
            <a:ext cx="7734300" cy="75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8" name="Google Shape;108;p18"/>
          <p:cNvPicPr preferRelativeResize="0"/>
          <p:nvPr/>
        </p:nvPicPr>
        <p:blipFill>
          <a:blip r:embed="rId3">
            <a:alphaModFix/>
          </a:blip>
          <a:stretch>
            <a:fillRect/>
          </a:stretch>
        </p:blipFill>
        <p:spPr>
          <a:xfrm>
            <a:off x="0" y="0"/>
            <a:ext cx="9143996" cy="5143497"/>
          </a:xfrm>
          <a:prstGeom prst="rect">
            <a:avLst/>
          </a:prstGeom>
          <a:noFill/>
          <a:ln>
            <a:noFill/>
          </a:ln>
        </p:spPr>
      </p:pic>
      <p:sp>
        <p:nvSpPr>
          <p:cNvPr id="109" name="Google Shape;109;p18"/>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89275" y="224175"/>
            <a:ext cx="8596500" cy="47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Búsqueda: </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s">
                <a:solidFill>
                  <a:schemeClr val="dk1"/>
                </a:solidFill>
                <a:latin typeface="Montserrat"/>
                <a:ea typeface="Montserrat"/>
                <a:cs typeface="Montserrat"/>
                <a:sym typeface="Montserrat"/>
              </a:rPr>
              <a:t>Podemos diferenciar dos tipos de búsqueda principales: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 sz="1800">
                <a:solidFill>
                  <a:schemeClr val="dk1"/>
                </a:solidFill>
                <a:latin typeface="Montserrat"/>
                <a:ea typeface="Montserrat"/>
                <a:cs typeface="Montserrat"/>
                <a:sym typeface="Montserrat"/>
              </a:rPr>
              <a:t>Búsqueda </a:t>
            </a:r>
            <a:r>
              <a:rPr b="1" lang="es" sz="1800">
                <a:solidFill>
                  <a:schemeClr val="dk1"/>
                </a:solidFill>
                <a:latin typeface="Montserrat"/>
                <a:ea typeface="Montserrat"/>
                <a:cs typeface="Montserrat"/>
                <a:sym typeface="Montserrat"/>
              </a:rPr>
              <a:t>estándar</a:t>
            </a:r>
            <a:r>
              <a:rPr b="1" lang="es" sz="1800">
                <a:solidFill>
                  <a:schemeClr val="dk1"/>
                </a:solidFill>
                <a:latin typeface="Montserrat"/>
                <a:ea typeface="Montserrat"/>
                <a:cs typeface="Montserrat"/>
                <a:sym typeface="Montserrat"/>
              </a:rPr>
              <a:t> : </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
                <a:solidFill>
                  <a:schemeClr val="dk1"/>
                </a:solidFill>
                <a:latin typeface="Montserrat"/>
                <a:ea typeface="Montserrat"/>
                <a:cs typeface="Montserrat"/>
                <a:sym typeface="Montserrat"/>
              </a:rPr>
              <a:t>La búsqueda normal:</a:t>
            </a:r>
            <a:r>
              <a:rPr lang="es">
                <a:solidFill>
                  <a:schemeClr val="dk1"/>
                </a:solidFill>
                <a:latin typeface="Montserrat"/>
                <a:ea typeface="Montserrat"/>
                <a:cs typeface="Montserrat"/>
                <a:sym typeface="Montserrat"/>
              </a:rPr>
              <a:t> Consiste en una búsqueda de un query determinado, con uno o más términos, y devuelve los documentos ordenados por relevancia que mejor match hagan con la búsqueda.</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s">
                <a:solidFill>
                  <a:schemeClr val="dk1"/>
                </a:solidFill>
                <a:latin typeface="Montserrat"/>
                <a:ea typeface="Montserrat"/>
                <a:cs typeface="Montserrat"/>
                <a:sym typeface="Montserrat"/>
              </a:rPr>
              <a:t>La búsqueda avanzada:</a:t>
            </a:r>
            <a:r>
              <a:rPr lang="es">
                <a:solidFill>
                  <a:schemeClr val="dk1"/>
                </a:solidFill>
                <a:latin typeface="Montserrat"/>
                <a:ea typeface="Montserrat"/>
                <a:cs typeface="Montserrat"/>
                <a:sym typeface="Montserrat"/>
              </a:rPr>
              <a:t> Esta búsqueda hace acopio de una función específica, que mediante condicionales nos permite buscar palabras concretas en diferentes partes del documento, por ejemplo, podemos buscar la palabra “</a:t>
            </a:r>
            <a:r>
              <a:rPr i="1" lang="es">
                <a:solidFill>
                  <a:schemeClr val="dk1"/>
                </a:solidFill>
                <a:latin typeface="Montserrat"/>
                <a:ea typeface="Montserrat"/>
                <a:cs typeface="Montserrat"/>
                <a:sym typeface="Montserrat"/>
              </a:rPr>
              <a:t>Vector</a:t>
            </a:r>
            <a:r>
              <a:rPr lang="es">
                <a:solidFill>
                  <a:schemeClr val="dk1"/>
                </a:solidFill>
                <a:latin typeface="Montserrat"/>
                <a:ea typeface="Montserrat"/>
                <a:cs typeface="Montserrat"/>
                <a:sym typeface="Montserrat"/>
              </a:rPr>
              <a:t>” en el título, “</a:t>
            </a:r>
            <a:r>
              <a:rPr i="1" lang="es">
                <a:solidFill>
                  <a:schemeClr val="dk1"/>
                </a:solidFill>
                <a:latin typeface="Montserrat"/>
                <a:ea typeface="Montserrat"/>
                <a:cs typeface="Montserrat"/>
                <a:sym typeface="Montserrat"/>
              </a:rPr>
              <a:t>String</a:t>
            </a:r>
            <a:r>
              <a:rPr lang="es">
                <a:solidFill>
                  <a:schemeClr val="dk1"/>
                </a:solidFill>
                <a:latin typeface="Montserrat"/>
                <a:ea typeface="Montserrat"/>
                <a:cs typeface="Montserrat"/>
                <a:sym typeface="Montserrat"/>
              </a:rPr>
              <a:t>” en la parte del código y “</a:t>
            </a:r>
            <a:r>
              <a:rPr i="1" lang="es">
                <a:solidFill>
                  <a:schemeClr val="dk1"/>
                </a:solidFill>
                <a:latin typeface="Montserrat"/>
                <a:ea typeface="Montserrat"/>
                <a:cs typeface="Montserrat"/>
                <a:sym typeface="Montserrat"/>
              </a:rPr>
              <a:t>5296362</a:t>
            </a:r>
            <a:r>
              <a:rPr lang="es">
                <a:solidFill>
                  <a:schemeClr val="dk1"/>
                </a:solidFill>
                <a:latin typeface="Montserrat"/>
                <a:ea typeface="Montserrat"/>
                <a:cs typeface="Montserrat"/>
                <a:sym typeface="Montserrat"/>
              </a:rPr>
              <a:t>” en el usuario.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
                <a:solidFill>
                  <a:schemeClr val="dk1"/>
                </a:solidFill>
                <a:latin typeface="Montserrat"/>
                <a:ea typeface="Montserrat"/>
                <a:cs typeface="Montserrat"/>
                <a:sym typeface="Montserrat"/>
              </a:rPr>
              <a:t>Para la búsquedas hemos usado principalmente </a:t>
            </a:r>
            <a:r>
              <a:rPr b="1" lang="es">
                <a:solidFill>
                  <a:schemeClr val="dk1"/>
                </a:solidFill>
                <a:latin typeface="Montserrat"/>
                <a:ea typeface="Montserrat"/>
                <a:cs typeface="Montserrat"/>
                <a:sym typeface="Montserrat"/>
              </a:rPr>
              <a:t>booleanQuery</a:t>
            </a:r>
            <a:r>
              <a:rPr lang="es">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 sz="1800">
                <a:solidFill>
                  <a:schemeClr val="dk1"/>
                </a:solidFill>
                <a:latin typeface="Montserrat"/>
                <a:ea typeface="Montserrat"/>
                <a:cs typeface="Montserrat"/>
                <a:sym typeface="Montserrat"/>
              </a:rPr>
              <a:t>Búsqueda por facetas (Que explicaremos más adelante)</a:t>
            </a:r>
            <a:endParaRPr b="1" sz="1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19"/>
          <p:cNvPicPr preferRelativeResize="0"/>
          <p:nvPr/>
        </p:nvPicPr>
        <p:blipFill>
          <a:blip r:embed="rId3">
            <a:alphaModFix/>
          </a:blip>
          <a:stretch>
            <a:fillRect/>
          </a:stretch>
        </p:blipFill>
        <p:spPr>
          <a:xfrm>
            <a:off x="0" y="0"/>
            <a:ext cx="9143996" cy="5143497"/>
          </a:xfrm>
          <a:prstGeom prst="rect">
            <a:avLst/>
          </a:prstGeom>
          <a:noFill/>
          <a:ln>
            <a:noFill/>
          </a:ln>
        </p:spPr>
      </p:pic>
      <p:sp>
        <p:nvSpPr>
          <p:cNvPr id="118" name="Google Shape;118;p19"/>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325425" y="233225"/>
            <a:ext cx="8578500" cy="4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Facetas</a:t>
            </a:r>
            <a:r>
              <a:rPr lang="es" sz="3000">
                <a:solidFill>
                  <a:schemeClr val="dk1"/>
                </a:solidFill>
                <a:latin typeface="Montserrat ExtraBold"/>
                <a:ea typeface="Montserrat ExtraBold"/>
                <a:cs typeface="Montserrat ExtraBold"/>
                <a:sym typeface="Montserrat ExtraBold"/>
              </a:rPr>
              <a:t>:</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s" sz="1800">
                <a:solidFill>
                  <a:schemeClr val="dk1"/>
                </a:solidFill>
                <a:latin typeface="Montserrat"/>
                <a:ea typeface="Montserrat"/>
                <a:cs typeface="Montserrat"/>
                <a:sym typeface="Montserrat"/>
              </a:rPr>
              <a:t>La inclusión de facetas en nuestro buscador nos permite hacer búsquedas más</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s" sz="1800">
                <a:solidFill>
                  <a:schemeClr val="dk1"/>
                </a:solidFill>
                <a:latin typeface="Montserrat"/>
                <a:ea typeface="Montserrat"/>
                <a:cs typeface="Montserrat"/>
                <a:sym typeface="Montserrat"/>
              </a:rPr>
              <a:t>específicas y mejorar la interacción del usuario con el proyecto. Las facetas usadas son: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 sz="1800">
                <a:solidFill>
                  <a:schemeClr val="dk1"/>
                </a:solidFill>
                <a:latin typeface="Montserrat"/>
                <a:ea typeface="Montserrat"/>
                <a:cs typeface="Montserrat"/>
                <a:sym typeface="Montserrat"/>
              </a:rPr>
              <a:t>-Por autor.</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 sz="1800">
                <a:solidFill>
                  <a:schemeClr val="dk1"/>
                </a:solidFill>
                <a:latin typeface="Montserrat"/>
                <a:ea typeface="Montserrat"/>
                <a:cs typeface="Montserrat"/>
                <a:sym typeface="Montserrat"/>
              </a:rPr>
              <a:t>-Por año de publicación.</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Montserrat"/>
              <a:ea typeface="Montserrat"/>
              <a:cs typeface="Montserrat"/>
              <a:sym typeface="Montserrat"/>
            </a:endParaRPr>
          </a:p>
        </p:txBody>
      </p:sp>
      <p:pic>
        <p:nvPicPr>
          <p:cNvPr id="120" name="Google Shape;120;p19"/>
          <p:cNvPicPr preferRelativeResize="0"/>
          <p:nvPr/>
        </p:nvPicPr>
        <p:blipFill>
          <a:blip r:embed="rId4">
            <a:alphaModFix/>
          </a:blip>
          <a:stretch>
            <a:fillRect/>
          </a:stretch>
        </p:blipFill>
        <p:spPr>
          <a:xfrm>
            <a:off x="515238" y="3503425"/>
            <a:ext cx="4886325" cy="43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0" y="0"/>
            <a:ext cx="9143996" cy="5143497"/>
          </a:xfrm>
          <a:prstGeom prst="rect">
            <a:avLst/>
          </a:prstGeom>
          <a:noFill/>
          <a:ln>
            <a:noFill/>
          </a:ln>
        </p:spPr>
      </p:pic>
      <p:sp>
        <p:nvSpPr>
          <p:cNvPr id="128" name="Google Shape;128;p20"/>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325425" y="233225"/>
            <a:ext cx="4791000" cy="47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Búsqueda por f</a:t>
            </a:r>
            <a:r>
              <a:rPr lang="es" sz="3000">
                <a:solidFill>
                  <a:schemeClr val="dk1"/>
                </a:solidFill>
                <a:latin typeface="Montserrat ExtraBold"/>
                <a:ea typeface="Montserrat ExtraBold"/>
                <a:cs typeface="Montserrat ExtraBold"/>
                <a:sym typeface="Montserrat ExtraBold"/>
              </a:rPr>
              <a:t>acetas:</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s" sz="1800">
                <a:solidFill>
                  <a:schemeClr val="dk1"/>
                </a:solidFill>
                <a:latin typeface="Montserrat"/>
                <a:ea typeface="Montserrat"/>
                <a:cs typeface="Montserrat"/>
                <a:sym typeface="Montserrat"/>
              </a:rPr>
              <a:t>En la búsqueda por facetas, primero tenemos una fase donde se le muestran al usuario una lista con las 10 facetas con más documentos sobre el tema que está buscando, si por ejemplo la faceta elegida es fecha, se muestran los 10 años que más documentos sobre el tema en cuestión abarcan.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 sz="1800">
                <a:solidFill>
                  <a:schemeClr val="dk1"/>
                </a:solidFill>
                <a:latin typeface="Montserrat"/>
                <a:ea typeface="Montserrat"/>
                <a:cs typeface="Montserrat"/>
                <a:sym typeface="Montserrat"/>
              </a:rPr>
              <a:t>Es entonces cuando el usuario puede elegir cuales de esos años (O usuarios en la otra opción) quiere que filtren su búsqueda. </a:t>
            </a:r>
            <a:endParaRPr sz="1800">
              <a:solidFill>
                <a:schemeClr val="dk1"/>
              </a:solidFill>
              <a:latin typeface="Montserrat"/>
              <a:ea typeface="Montserrat"/>
              <a:cs typeface="Montserrat"/>
              <a:sym typeface="Montserrat"/>
            </a:endParaRPr>
          </a:p>
        </p:txBody>
      </p:sp>
      <p:pic>
        <p:nvPicPr>
          <p:cNvPr id="130" name="Google Shape;130;p20"/>
          <p:cNvPicPr preferRelativeResize="0"/>
          <p:nvPr/>
        </p:nvPicPr>
        <p:blipFill>
          <a:blip r:embed="rId4">
            <a:alphaModFix/>
          </a:blip>
          <a:stretch>
            <a:fillRect/>
          </a:stretch>
        </p:blipFill>
        <p:spPr>
          <a:xfrm>
            <a:off x="5604554" y="1284250"/>
            <a:ext cx="2874525" cy="3450676"/>
          </a:xfrm>
          <a:prstGeom prst="rect">
            <a:avLst/>
          </a:prstGeom>
          <a:noFill/>
          <a:ln>
            <a:noFill/>
          </a:ln>
          <a:effectLst>
            <a:outerShdw blurRad="57150" rotWithShape="0" algn="bl" dir="5400000" dist="9525">
              <a:srgbClr val="000000">
                <a:alpha val="5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p21"/>
          <p:cNvPicPr preferRelativeResize="0"/>
          <p:nvPr/>
        </p:nvPicPr>
        <p:blipFill>
          <a:blip r:embed="rId3">
            <a:alphaModFix/>
          </a:blip>
          <a:stretch>
            <a:fillRect/>
          </a:stretch>
        </p:blipFill>
        <p:spPr>
          <a:xfrm>
            <a:off x="0" y="0"/>
            <a:ext cx="9143996" cy="5143497"/>
          </a:xfrm>
          <a:prstGeom prst="rect">
            <a:avLst/>
          </a:prstGeom>
          <a:noFill/>
          <a:ln>
            <a:noFill/>
          </a:ln>
        </p:spPr>
      </p:pic>
      <p:sp>
        <p:nvSpPr>
          <p:cNvPr id="138" name="Google Shape;138;p21"/>
          <p:cNvSpPr/>
          <p:nvPr/>
        </p:nvSpPr>
        <p:spPr>
          <a:xfrm>
            <a:off x="190825" y="112075"/>
            <a:ext cx="8778300" cy="4898100"/>
          </a:xfrm>
          <a:prstGeom prst="roundRect">
            <a:avLst>
              <a:gd fmla="val 6238"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9525">
              <a:srgbClr val="000000">
                <a:alpha val="5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325425" y="215150"/>
            <a:ext cx="8560500" cy="46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Montserrat ExtraBold"/>
                <a:ea typeface="Montserrat ExtraBold"/>
                <a:cs typeface="Montserrat ExtraBold"/>
                <a:sym typeface="Montserrat ExtraBold"/>
              </a:rPr>
              <a:t>Interfaz de usuario</a:t>
            </a:r>
            <a:r>
              <a:rPr lang="es" sz="3000">
                <a:solidFill>
                  <a:schemeClr val="dk1"/>
                </a:solidFill>
                <a:latin typeface="Montserrat ExtraBold"/>
                <a:ea typeface="Montserrat ExtraBold"/>
                <a:cs typeface="Montserrat ExtraBold"/>
                <a:sym typeface="Montserrat ExtraBold"/>
              </a:rPr>
              <a:t>:</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11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s" sz="1800">
                <a:solidFill>
                  <a:schemeClr val="dk1"/>
                </a:solidFill>
                <a:latin typeface="Montserrat"/>
                <a:ea typeface="Montserrat"/>
                <a:cs typeface="Montserrat"/>
                <a:sym typeface="Montserrat"/>
              </a:rPr>
              <a:t>Para la interfaz de usuario usamos Jframe, en NetBeans. Que es una clase para interfaces gráficas fácil de usar y sencilla para implementar en nuestro proyecto. Gráficas al desarrollo de esta interfaz también pudimos refinar los resultados de las búsquedas. </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30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Clr>
                <a:schemeClr val="dk1"/>
              </a:buClr>
              <a:buSzPts val="1100"/>
              <a:buFont typeface="Arial"/>
              <a:buNone/>
            </a:pPr>
            <a:r>
              <a:t/>
            </a:r>
            <a:endParaRPr sz="3000">
              <a:solidFill>
                <a:schemeClr val="dk1"/>
              </a:solidFill>
              <a:latin typeface="Montserrat ExtraBold"/>
              <a:ea typeface="Montserrat ExtraBold"/>
              <a:cs typeface="Montserrat ExtraBold"/>
              <a:sym typeface="Montserrat ExtraBold"/>
            </a:endParaRPr>
          </a:p>
        </p:txBody>
      </p:sp>
      <p:pic>
        <p:nvPicPr>
          <p:cNvPr id="140" name="Google Shape;140;p21"/>
          <p:cNvPicPr preferRelativeResize="0"/>
          <p:nvPr/>
        </p:nvPicPr>
        <p:blipFill>
          <a:blip r:embed="rId4">
            <a:alphaModFix/>
          </a:blip>
          <a:stretch>
            <a:fillRect/>
          </a:stretch>
        </p:blipFill>
        <p:spPr>
          <a:xfrm>
            <a:off x="1247950" y="2204800"/>
            <a:ext cx="6664050" cy="253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