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6" autoAdjust="0"/>
    <p:restoredTop sz="94660"/>
  </p:normalViewPr>
  <p:slideViewPr>
    <p:cSldViewPr snapToGrid="0">
      <p:cViewPr>
        <p:scale>
          <a:sx n="50" d="100"/>
          <a:sy n="50" d="100"/>
        </p:scale>
        <p:origin x="12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zure201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willett@codemag.com" TargetMode="External"/><Relationship Id="rId2" Type="http://schemas.openxmlformats.org/officeDocument/2006/relationships/hyperlink" Target="mailto:mwillett@eps-softwar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tflow.com/" TargetMode="External"/><Relationship Id="rId13" Type="http://schemas.openxmlformats.org/officeDocument/2006/relationships/hyperlink" Target="http://www.eventday.com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codemag.com/" TargetMode="External"/><Relationship Id="rId7" Type="http://schemas.openxmlformats.org/officeDocument/2006/relationships/hyperlink" Target="http://www.cloudberrylab.com/" TargetMode="External"/><Relationship Id="rId12" Type="http://schemas.openxmlformats.org/officeDocument/2006/relationships/hyperlink" Target="http://www.sqlsentry.com/" TargetMode="External"/><Relationship Id="rId17" Type="http://schemas.openxmlformats.org/officeDocument/2006/relationships/image" Target="../media/image2.png"/><Relationship Id="rId2" Type="http://schemas.openxmlformats.org/officeDocument/2006/relationships/hyperlink" Target="http://www.codemag.com/magazine/" TargetMode="Externa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loudportam.com/" TargetMode="External"/><Relationship Id="rId11" Type="http://schemas.openxmlformats.org/officeDocument/2006/relationships/hyperlink" Target="https://www.barracuda.com/products/nextgenfirewall-f" TargetMode="External"/><Relationship Id="rId5" Type="http://schemas.openxmlformats.org/officeDocument/2006/relationships/hyperlink" Target="http://zud.io/" TargetMode="External"/><Relationship Id="rId15" Type="http://schemas.openxmlformats.org/officeDocument/2006/relationships/image" Target="../media/image23.png"/><Relationship Id="rId10" Type="http://schemas.openxmlformats.org/officeDocument/2006/relationships/hyperlink" Target="https://www.barracuda.com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s://zud.io/" TargetMode="External"/><Relationship Id="rId9" Type="http://schemas.openxmlformats.org/officeDocument/2006/relationships/hyperlink" Target="http://www.barracuda.com/" TargetMode="Externa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hyperlink" Target="http://myge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hyperlink" Target="http://www.sqlsentry.com/products/performanceadvisor/azuredb?utm_source=global-azure-bootcamp&amp;utm_medium=event&amp;utm_campaign=global-azure-bootcam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25183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LoneStar</a:t>
            </a:r>
            <a:r>
              <a:rPr lang="en-US" sz="3600" dirty="0" smtClean="0"/>
              <a:t> College, Montgomery Campus</a:t>
            </a:r>
          </a:p>
          <a:p>
            <a:pPr algn="ctr"/>
            <a:r>
              <a:rPr lang="en-US" sz="3600" dirty="0" smtClean="0"/>
              <a:t>Spring, Texas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95" y="520946"/>
            <a:ext cx="7008730" cy="47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76251"/>
            <a:ext cx="10515600" cy="2590592"/>
          </a:xfrm>
        </p:spPr>
        <p:txBody>
          <a:bodyPr>
            <a:normAutofit/>
          </a:bodyPr>
          <a:lstStyle/>
          <a:p>
            <a:r>
              <a:rPr lang="en-US" b="1" dirty="0" smtClean="0"/>
              <a:t>Welcome</a:t>
            </a:r>
            <a:r>
              <a:rPr lang="en-US" b="1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Follow the link below to the materials repository and agenda:</a:t>
            </a:r>
            <a:endParaRPr lang="nl-B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3" cy="1219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568004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9600" dirty="0">
                <a:hlinkClick r:id="rId3"/>
              </a:rPr>
              <a:t>http://</a:t>
            </a:r>
            <a:r>
              <a:rPr lang="nl-BE" sz="9600" dirty="0" smtClean="0">
                <a:hlinkClick r:id="rId3"/>
              </a:rPr>
              <a:t>bit.ly/Azure2016</a:t>
            </a:r>
            <a:endParaRPr lang="nl-BE" sz="9600" dirty="0"/>
          </a:p>
        </p:txBody>
      </p:sp>
    </p:spTree>
    <p:extLst>
      <p:ext uri="{BB962C8B-B14F-4D97-AF65-F5344CB8AC3E}">
        <p14:creationId xmlns:p14="http://schemas.microsoft.com/office/powerpoint/2010/main" val="39184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300" b="1" dirty="0"/>
              <a:t>Michael Willett</a:t>
            </a:r>
          </a:p>
          <a:p>
            <a:endParaRPr lang="en-US" dirty="0" smtClean="0"/>
          </a:p>
          <a:p>
            <a:r>
              <a:rPr lang="en-US" dirty="0" smtClean="0"/>
              <a:t>Director </a:t>
            </a:r>
            <a:r>
              <a:rPr lang="en-US" dirty="0"/>
              <a:t>of Business Development</a:t>
            </a:r>
            <a:br>
              <a:rPr lang="en-US" dirty="0"/>
            </a:br>
            <a:r>
              <a:rPr lang="en-US" i="1" dirty="0"/>
              <a:t>CODE </a:t>
            </a:r>
            <a:r>
              <a:rPr lang="en-US" i="1" dirty="0" smtClean="0"/>
              <a:t>Consulting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 smtClean="0"/>
              <a:t>Contact:</a:t>
            </a:r>
          </a:p>
          <a:p>
            <a:r>
              <a:rPr lang="en-US" sz="2400" dirty="0" smtClean="0">
                <a:hlinkClick r:id="rId2"/>
              </a:rPr>
              <a:t>mwillett@eps-software.com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 smtClean="0">
                <a:hlinkClick r:id="rId3"/>
              </a:rPr>
              <a:t>mwillett@codemag.com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424" y="1119842"/>
            <a:ext cx="2114921" cy="2109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3" cy="12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Mike Yeager</a:t>
            </a:r>
          </a:p>
          <a:p>
            <a:endParaRPr lang="en-US" dirty="0"/>
          </a:p>
          <a:p>
            <a:r>
              <a:rPr lang="en-US" dirty="0"/>
              <a:t>Senior Developer and Manager</a:t>
            </a:r>
            <a:br>
              <a:rPr lang="en-US" dirty="0"/>
            </a:br>
            <a:r>
              <a:rPr lang="en-US" i="1" dirty="0"/>
              <a:t>EPS Software Corp.</a:t>
            </a:r>
            <a:br>
              <a:rPr lang="en-US" i="1" dirty="0"/>
            </a:br>
            <a:r>
              <a:rPr lang="en-US" i="1" dirty="0"/>
              <a:t>Houston, TX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Writer and Speaker</a:t>
            </a:r>
          </a:p>
          <a:p>
            <a:r>
              <a:rPr lang="en-US" dirty="0"/>
              <a:t>VSX “Insider”</a:t>
            </a:r>
          </a:p>
          <a:p>
            <a:r>
              <a:rPr lang="en-US" dirty="0"/>
              <a:t>MS SDR Member</a:t>
            </a:r>
          </a:p>
          <a:p>
            <a:r>
              <a:rPr lang="en-US" dirty="0"/>
              <a:t>CODE Framework Contributor</a:t>
            </a:r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3" cy="1219173"/>
          </a:xfrm>
          <a:prstGeom prst="rect">
            <a:avLst/>
          </a:prstGeom>
        </p:spPr>
      </p:pic>
      <p:pic>
        <p:nvPicPr>
          <p:cNvPr id="6" name="Picture 1" descr="Y:\My Documents\My Received Files\AuthorPic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8081" y="1236495"/>
            <a:ext cx="2042532" cy="2042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06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CODE &amp; EPS Software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smtClean="0"/>
              <a:t>“Helping People</a:t>
            </a:r>
            <a:r>
              <a:rPr lang="en-US" sz="4400" baseline="0" dirty="0" smtClean="0"/>
              <a:t> Build Better Software”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 Software, Consulting, Training, Mentoring,…</a:t>
            </a:r>
          </a:p>
          <a:p>
            <a:r>
              <a:rPr lang="en-US" dirty="0" smtClean="0"/>
              <a:t>Windows, Web, Mobile</a:t>
            </a:r>
          </a:p>
          <a:p>
            <a:r>
              <a:rPr lang="en-US" dirty="0" smtClean="0"/>
              <a:t>Cloud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User Interface and Interaction Design</a:t>
            </a:r>
          </a:p>
          <a:p>
            <a:r>
              <a:rPr lang="en-US" dirty="0" smtClean="0"/>
              <a:t>Project Rescue</a:t>
            </a:r>
          </a:p>
          <a:p>
            <a:r>
              <a:rPr lang="en-US" dirty="0" smtClean="0"/>
              <a:t>Legacy Conversions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8351" y="6203330"/>
            <a:ext cx="5791200" cy="413004"/>
            <a:chOff x="1828800" y="6140196"/>
            <a:chExt cx="5791200" cy="41300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140196"/>
              <a:ext cx="1138782" cy="411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94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388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3" name="Picture 2" descr="http://codemag.com/Magazine/Cover/da1b41db-d90e-4750-8ea8-2f2c9898575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863" y="3772033"/>
            <a:ext cx="1494590" cy="1942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2013 Mar/Ap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281" y="3772033"/>
            <a:ext cx="1494590" cy="1942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2012 Jul/Au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01" y="3758563"/>
            <a:ext cx="1494590" cy="1942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9088" y="2309136"/>
            <a:ext cx="4685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2015 Global Sponsors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03" y="566152"/>
            <a:ext cx="1978009" cy="63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3" y="3408854"/>
            <a:ext cx="2631696" cy="6250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00" y="4731777"/>
            <a:ext cx="1504149" cy="5513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35879" y="6215992"/>
            <a:ext cx="681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Make sure to ask the organizers for the “Stuff We All Get” information!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424" y="112984"/>
            <a:ext cx="2381250" cy="2381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19" y="2494234"/>
            <a:ext cx="2024218" cy="13627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95" y="4872838"/>
            <a:ext cx="2348468" cy="7659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28" y="1027292"/>
            <a:ext cx="1669578" cy="10434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2" y="2901999"/>
            <a:ext cx="2668150" cy="5471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3" y="4296129"/>
            <a:ext cx="2922994" cy="10276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3" cy="12191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35" y="1442201"/>
            <a:ext cx="2156642" cy="6009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24" y="595250"/>
            <a:ext cx="2380952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65236"/>
              </p:ext>
            </p:extLst>
          </p:nvPr>
        </p:nvGraphicFramePr>
        <p:xfrm>
          <a:off x="2724150" y="561232"/>
          <a:ext cx="9029700" cy="44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7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Sponsor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Offering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CODE Magazine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hlinkClick r:id="rId2"/>
                        </a:rPr>
                        <a:t>http://www.codemag.com/magazine/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ODE Magazine"/>
                        </a:rPr>
                        <a:t>CODE Magazine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offering a free 1 year subscription to all attendees and a special Anniversary edition of their magazine.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Zudio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hlinkClick r:id="rId4"/>
                        </a:rPr>
                        <a:t>https://zud.io/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Zud.IO"/>
                        </a:rPr>
                        <a:t>Zud.io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provides a free six-month personal subscriptions to all attendees.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Cloud </a:t>
                      </a:r>
                      <a:r>
                        <a:rPr lang="en-US" sz="1400" dirty="0" err="1" smtClean="0">
                          <a:effectLst/>
                        </a:rPr>
                        <a:t>Portam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hlinkClick r:id="rId6"/>
                        </a:rPr>
                        <a:t>http://</a:t>
                      </a:r>
                      <a:r>
                        <a:rPr lang="en-US" sz="1400" u="sng" dirty="0" smtClean="0">
                          <a:effectLst/>
                          <a:hlinkClick r:id="rId6"/>
                        </a:rPr>
                        <a:t>www.cloudportam.com/</a:t>
                      </a:r>
                      <a:r>
                        <a:rPr lang="en-US" sz="1400" u="none" baseline="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Cloud </a:t>
                      </a:r>
                      <a:r>
                        <a:rPr lang="en-US" sz="1400" dirty="0" err="1" smtClean="0">
                          <a:effectLst/>
                        </a:rPr>
                        <a:t>Portam</a:t>
                      </a:r>
                      <a:r>
                        <a:rPr lang="en-US" sz="1400" dirty="0" smtClean="0">
                          <a:effectLst/>
                        </a:rPr>
                        <a:t> is offering a complimentary 3 month Personal subscription to anyone interested and attending GAB. Please see the see the separate</a:t>
                      </a:r>
                      <a:r>
                        <a:rPr lang="en-US" sz="1400" baseline="0" dirty="0" smtClean="0">
                          <a:effectLst/>
                        </a:rPr>
                        <a:t> info.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CloudBerry</a:t>
                      </a:r>
                      <a:r>
                        <a:rPr lang="en-US" sz="1400" baseline="0" dirty="0" smtClean="0">
                          <a:effectLst/>
                        </a:rPr>
                        <a:t> Lab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effectLst/>
                          <a:hlinkClick r:id="rId7"/>
                        </a:rPr>
                        <a:t>http://www.cloudberrylab.com</a:t>
                      </a:r>
                      <a:r>
                        <a:rPr lang="en-US" sz="1400" u="sng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CloudBerry Lab"/>
                        </a:rPr>
                        <a:t>Cloudberry Lab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offering 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CloudBerry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Lab license of choice for every attendee.</a:t>
                      </a:r>
                      <a:r>
                        <a:rPr lang="en-US" sz="1400" dirty="0" smtClean="0">
                          <a:effectLst/>
                        </a:rPr>
                        <a:t> Please see the see the separate</a:t>
                      </a:r>
                      <a:r>
                        <a:rPr lang="en-US" sz="1400" baseline="0" dirty="0" smtClean="0">
                          <a:effectLst/>
                        </a:rPr>
                        <a:t> info.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Cloudmonix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effectLst/>
                          <a:hlinkClick r:id="rId8"/>
                        </a:rPr>
                        <a:t>https://cloudmonix.com/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Every attendee gets $100 off their paid subscription.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Barracuda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9"/>
                        </a:rPr>
                        <a:t>http://www.barracuda.com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hlinkClick r:id="rId10"/>
                        </a:rPr>
                        <a:t>Barracuda</a:t>
                      </a:r>
                      <a:r>
                        <a:rPr lang="en-US" sz="1400" dirty="0" smtClean="0"/>
                        <a:t> is offering their </a:t>
                      </a:r>
                      <a:r>
                        <a:rPr lang="en-US" sz="1400" dirty="0" err="1" smtClean="0">
                          <a:hlinkClick r:id="rId11"/>
                        </a:rPr>
                        <a:t>NextGen</a:t>
                      </a:r>
                      <a:r>
                        <a:rPr lang="en-US" sz="1400" dirty="0" smtClean="0">
                          <a:hlinkClick r:id="rId11"/>
                        </a:rPr>
                        <a:t> Firewall F-Series</a:t>
                      </a:r>
                      <a:r>
                        <a:rPr lang="en-US" sz="1400" dirty="0" smtClean="0"/>
                        <a:t> for an extended 60-day free trial through the Azure marketplace and this for every attendee.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 Sentry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2"/>
                        </a:rPr>
                        <a:t>http://www.sqlsentry.com/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r>
                        <a:rPr lang="nl-BE" sz="1400" dirty="0" smtClean="0">
                          <a:effectLst/>
                          <a:hlinkClick r:id="rId12"/>
                        </a:rPr>
                        <a:t>SQL Sentry</a:t>
                      </a:r>
                      <a:r>
                        <a:rPr lang="nl-BE" sz="1400" dirty="0" smtClean="0">
                          <a:effectLst/>
                        </a:rPr>
                        <a:t> offer an extended evaluation for every attendee.</a:t>
                      </a:r>
                      <a:endParaRPr lang="nl-BE" sz="1400" dirty="0">
                        <a:effectLst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EventDay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3"/>
                        </a:rPr>
                        <a:t>http://www.eventday.com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EventDay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one of our Global Sponsors, has graciously offered a community account for any local organizer who wants to use their registration system for the Global Azure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Bootcamp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event.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35879" y="6215992"/>
            <a:ext cx="681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to ask the organizers for the “Stuff We All Get” information!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269" y="0"/>
            <a:ext cx="31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Stuff We All Get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8" y="839260"/>
            <a:ext cx="859876" cy="315174"/>
          </a:xfrm>
          <a:prstGeom prst="rect">
            <a:avLst/>
          </a:prstGeom>
        </p:spPr>
      </p:pic>
      <p:pic>
        <p:nvPicPr>
          <p:cNvPr id="1044" name="Picture 20" descr="CloudMonix-Orange-croppe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06" y="2792859"/>
            <a:ext cx="1382400" cy="2819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orizontal_cloudberry_logo_small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8" y="2330835"/>
            <a:ext cx="1438411" cy="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3" cy="1219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8" y="3087587"/>
            <a:ext cx="1894472" cy="665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" y="3753517"/>
            <a:ext cx="1650314" cy="5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2759" y="352926"/>
            <a:ext cx="245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Raffle Prizes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322091" y="1496902"/>
            <a:ext cx="7869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Winner: One license </a:t>
            </a:r>
            <a:r>
              <a:rPr lang="en-US" dirty="0" err="1" smtClean="0"/>
              <a:t>choosen</a:t>
            </a:r>
            <a:r>
              <a:rPr lang="en-US" dirty="0" smtClean="0"/>
              <a:t> from </a:t>
            </a:r>
            <a:r>
              <a:rPr lang="en-US" dirty="0" err="1" smtClean="0"/>
              <a:t>ReSharper</a:t>
            </a:r>
            <a:r>
              <a:rPr lang="en-US" dirty="0" smtClean="0"/>
              <a:t>, </a:t>
            </a:r>
            <a:r>
              <a:rPr lang="en-US" dirty="0" err="1" smtClean="0"/>
              <a:t>dotTrace</a:t>
            </a:r>
            <a:r>
              <a:rPr lang="en-US" dirty="0" smtClean="0"/>
              <a:t> Memory, </a:t>
            </a:r>
            <a:r>
              <a:rPr lang="en-US" dirty="0" err="1" smtClean="0"/>
              <a:t>dotTrace</a:t>
            </a:r>
            <a:r>
              <a:rPr lang="en-US" dirty="0" smtClean="0"/>
              <a:t> Performance, </a:t>
            </a:r>
            <a:r>
              <a:rPr lang="en-US" dirty="0" err="1" smtClean="0"/>
              <a:t>dotCover</a:t>
            </a:r>
            <a:r>
              <a:rPr lang="en-US" dirty="0" smtClean="0"/>
              <a:t>, </a:t>
            </a:r>
            <a:r>
              <a:rPr lang="en-US" dirty="0" err="1" smtClean="0"/>
              <a:t>dotPeek</a:t>
            </a:r>
            <a:r>
              <a:rPr lang="en-US" dirty="0" smtClean="0"/>
              <a:t>,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IntelliJ</a:t>
            </a:r>
            <a:r>
              <a:rPr lang="en-US" dirty="0" smtClean="0"/>
              <a:t> IDEA, </a:t>
            </a:r>
            <a:r>
              <a:rPr lang="en-US" dirty="0" err="1" smtClean="0"/>
              <a:t>AppCode</a:t>
            </a:r>
            <a:r>
              <a:rPr lang="en-US" dirty="0" smtClean="0"/>
              <a:t>, </a:t>
            </a:r>
            <a:r>
              <a:rPr lang="en-US" dirty="0" err="1" smtClean="0"/>
              <a:t>WebStorm</a:t>
            </a:r>
            <a:r>
              <a:rPr lang="en-US" dirty="0" smtClean="0"/>
              <a:t>, </a:t>
            </a:r>
            <a:r>
              <a:rPr lang="en-US" dirty="0" err="1" smtClean="0"/>
              <a:t>RubyMine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You’ll receive a voucher with a code from the organizers.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6" y="3421481"/>
            <a:ext cx="2073155" cy="492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2090" y="3067505"/>
            <a:ext cx="7869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</a:t>
            </a:r>
            <a:r>
              <a:rPr lang="en-US" dirty="0"/>
              <a:t>Syntax is offering </a:t>
            </a:r>
            <a:r>
              <a:rPr lang="en-US" dirty="0" smtClean="0"/>
              <a:t>an </a:t>
            </a:r>
            <a:r>
              <a:rPr lang="en-US" dirty="0"/>
              <a:t>Unlimited license of their Enzo Cloud Backup 3 software with all the backups you want, no limits! They raffle one Unlimited License per location,  valued at $1,499.99 per license</a:t>
            </a:r>
            <a:r>
              <a:rPr lang="en-US" dirty="0" smtClean="0"/>
              <a:t>!</a:t>
            </a:r>
          </a:p>
          <a:p>
            <a:r>
              <a:rPr lang="en-US" b="1" dirty="0" smtClean="0"/>
              <a:t>You’ll </a:t>
            </a:r>
            <a:r>
              <a:rPr lang="en-US" b="1" dirty="0"/>
              <a:t>receive a voucher with a code from the organizers.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6" y="4627207"/>
            <a:ext cx="2035002" cy="6522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2089" y="4491665"/>
            <a:ext cx="7869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hlinkClick r:id="rId4" tooltip="MyGet"/>
              </a:rPr>
              <a:t>MyGet</a:t>
            </a:r>
            <a:r>
              <a:rPr lang="en-US" dirty="0">
                <a:solidFill>
                  <a:schemeClr val="dk1"/>
                </a:solidFill>
              </a:rPr>
              <a:t> is offering a free Starter subscription for 1 year for 5 attendees per </a:t>
            </a:r>
            <a:r>
              <a:rPr lang="en-US" dirty="0" smtClean="0">
                <a:solidFill>
                  <a:schemeClr val="dk1"/>
                </a:solidFill>
              </a:rPr>
              <a:t>location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Give your Full name and email to the Organizers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3" cy="12191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21" y="1106653"/>
            <a:ext cx="1980826" cy="19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2759" y="352926"/>
            <a:ext cx="245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Raffle Prizes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322092" y="1645386"/>
            <a:ext cx="786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Winner: </a:t>
            </a:r>
            <a:r>
              <a:rPr lang="en-US" dirty="0"/>
              <a:t>a 1 year license of </a:t>
            </a:r>
            <a:r>
              <a:rPr lang="en-US" dirty="0">
                <a:hlinkClick r:id="rId2"/>
              </a:rPr>
              <a:t>Performance Advisor for Azure SQL Database</a:t>
            </a:r>
            <a:r>
              <a:rPr lang="en-US" dirty="0"/>
              <a:t> ($1079.40 value) for raffle per location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Give your Full name and email to the Organizers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22091" y="3923562"/>
            <a:ext cx="786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offer 3 1-month subscriptions per GAB </a:t>
            </a:r>
            <a:r>
              <a:rPr lang="en-US" dirty="0" smtClean="0"/>
              <a:t>Location.</a:t>
            </a:r>
          </a:p>
          <a:p>
            <a:r>
              <a:rPr lang="en-US" b="1" dirty="0" smtClean="0"/>
              <a:t>Give your Full name and email to the Organizers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3" cy="1219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25" y="1645386"/>
            <a:ext cx="2016214" cy="6576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2092" y="2854630"/>
            <a:ext cx="786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Winners: </a:t>
            </a:r>
            <a:r>
              <a:rPr lang="en-US" dirty="0"/>
              <a:t>They are giving away 2 </a:t>
            </a:r>
            <a:r>
              <a:rPr lang="en-US" dirty="0" err="1"/>
              <a:t>licences</a:t>
            </a:r>
            <a:r>
              <a:rPr lang="en-US" dirty="0"/>
              <a:t> per </a:t>
            </a:r>
            <a:r>
              <a:rPr lang="en-US" dirty="0" smtClean="0"/>
              <a:t>location.</a:t>
            </a:r>
          </a:p>
          <a:p>
            <a:r>
              <a:rPr lang="en-US" b="1" dirty="0" smtClean="0"/>
              <a:t>Give your Full name and email to the Organizers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69" y="2749508"/>
            <a:ext cx="1370525" cy="856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69" y="4016097"/>
            <a:ext cx="1655413" cy="461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66" y="4958686"/>
            <a:ext cx="1967729" cy="4879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22092" y="4879518"/>
            <a:ext cx="786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Winners: </a:t>
            </a:r>
            <a:r>
              <a:rPr lang="en-US" dirty="0"/>
              <a:t>They are giving away 2 </a:t>
            </a:r>
            <a:r>
              <a:rPr lang="en-US" dirty="0" err="1"/>
              <a:t>licences</a:t>
            </a:r>
            <a:r>
              <a:rPr lang="en-US" dirty="0"/>
              <a:t> per </a:t>
            </a:r>
            <a:r>
              <a:rPr lang="en-US" dirty="0" smtClean="0"/>
              <a:t>location.</a:t>
            </a:r>
          </a:p>
          <a:p>
            <a:r>
              <a:rPr lang="en-US" b="1" dirty="0" smtClean="0"/>
              <a:t>Give your Full name and email to the Organizers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23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455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Welcome!  Follow the link below to the materials repository and agenda:</vt:lpstr>
      <vt:lpstr>Introductions</vt:lpstr>
      <vt:lpstr>Introductions</vt:lpstr>
      <vt:lpstr>About CODE &amp; EPS Software Corp.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Mike Willett</cp:lastModifiedBy>
  <cp:revision>41</cp:revision>
  <dcterms:created xsi:type="dcterms:W3CDTF">2014-03-24T01:30:59Z</dcterms:created>
  <dcterms:modified xsi:type="dcterms:W3CDTF">2016-04-16T07:55:10Z</dcterms:modified>
</cp:coreProperties>
</file>