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25" r:id="rId2"/>
    <p:sldId id="427" r:id="rId3"/>
    <p:sldId id="428" r:id="rId4"/>
    <p:sldId id="436" r:id="rId5"/>
    <p:sldId id="441" r:id="rId6"/>
    <p:sldId id="454" r:id="rId7"/>
    <p:sldId id="455" r:id="rId8"/>
    <p:sldId id="456" r:id="rId9"/>
    <p:sldId id="461" r:id="rId10"/>
    <p:sldId id="457" r:id="rId11"/>
    <p:sldId id="458" r:id="rId12"/>
    <p:sldId id="459" r:id="rId13"/>
    <p:sldId id="460" r:id="rId14"/>
    <p:sldId id="437" r:id="rId15"/>
    <p:sldId id="438" r:id="rId16"/>
    <p:sldId id="439" r:id="rId17"/>
    <p:sldId id="440" r:id="rId18"/>
    <p:sldId id="442" r:id="rId19"/>
    <p:sldId id="443" r:id="rId20"/>
    <p:sldId id="444" r:id="rId21"/>
    <p:sldId id="445" r:id="rId22"/>
    <p:sldId id="462" r:id="rId23"/>
    <p:sldId id="435" r:id="rId24"/>
    <p:sldId id="429" r:id="rId25"/>
    <p:sldId id="430" r:id="rId26"/>
    <p:sldId id="431" r:id="rId27"/>
    <p:sldId id="432" r:id="rId28"/>
    <p:sldId id="434" r:id="rId29"/>
    <p:sldId id="446" r:id="rId30"/>
    <p:sldId id="452" r:id="rId31"/>
    <p:sldId id="453" r:id="rId32"/>
    <p:sldId id="447" r:id="rId33"/>
    <p:sldId id="448" r:id="rId34"/>
    <p:sldId id="449" r:id="rId35"/>
    <p:sldId id="450" r:id="rId36"/>
    <p:sldId id="451" r:id="rId37"/>
    <p:sldId id="433" r:id="rId38"/>
    <p:sldId id="42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54"/>
            <p14:sldId id="455"/>
            <p14:sldId id="456"/>
            <p14:sldId id="461"/>
            <p14:sldId id="457"/>
            <p14:sldId id="458"/>
            <p14:sldId id="459"/>
            <p14:sldId id="460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62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615" autoAdjust="0"/>
  </p:normalViewPr>
  <p:slideViewPr>
    <p:cSldViewPr snapToGrid="0">
      <p:cViewPr varScale="1">
        <p:scale>
          <a:sx n="75" d="100"/>
          <a:sy n="75" d="100"/>
        </p:scale>
        <p:origin x="77" y="25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6049-50F4-43A1-A76E-4694D3D0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55846-A235-48DD-8239-194A89C7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705" y="1825625"/>
            <a:ext cx="7600590" cy="4351338"/>
          </a:xfrm>
        </p:spPr>
      </p:pic>
    </p:spTree>
    <p:extLst>
      <p:ext uri="{BB962C8B-B14F-4D97-AF65-F5344CB8AC3E}">
        <p14:creationId xmlns:p14="http://schemas.microsoft.com/office/powerpoint/2010/main" val="33948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618-43DB-48A1-9CF8-7B367D2B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26FBB-643D-4556-9863-0587724D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733" y="1825625"/>
            <a:ext cx="6494534" cy="4351338"/>
          </a:xfrm>
        </p:spPr>
      </p:pic>
    </p:spTree>
    <p:extLst>
      <p:ext uri="{BB962C8B-B14F-4D97-AF65-F5344CB8AC3E}">
        <p14:creationId xmlns:p14="http://schemas.microsoft.com/office/powerpoint/2010/main" val="321444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7E2-61DA-432C-BAD1-4CF4FC2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2428-3BC1-4848-9801-D1FF8C8D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57" y="1825625"/>
            <a:ext cx="6387285" cy="4351338"/>
          </a:xfrm>
        </p:spPr>
      </p:pic>
    </p:spTree>
    <p:extLst>
      <p:ext uri="{BB962C8B-B14F-4D97-AF65-F5344CB8AC3E}">
        <p14:creationId xmlns:p14="http://schemas.microsoft.com/office/powerpoint/2010/main" val="129058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FC63-BB25-4729-9D2F-FA753345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CE7B-CAEF-4602-AB9E-2A090CED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ever rebase onto a public branch</a:t>
            </a:r>
          </a:p>
          <a:p>
            <a:r>
              <a:rPr lang="en-US" dirty="0"/>
              <a:t>Honestly, probably stick to merge unless your team has clear guidelines on when to rebase</a:t>
            </a:r>
          </a:p>
        </p:txBody>
      </p:sp>
    </p:spTree>
    <p:extLst>
      <p:ext uri="{BB962C8B-B14F-4D97-AF65-F5344CB8AC3E}">
        <p14:creationId xmlns:p14="http://schemas.microsoft.com/office/powerpoint/2010/main" val="158334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77CA5-A56E-426F-B4F0-298FED920311}"/>
              </a:ext>
            </a:extLst>
          </p:cNvPr>
          <p:cNvSpPr txBox="1"/>
          <p:nvPr/>
        </p:nvSpPr>
        <p:spPr>
          <a:xfrm>
            <a:off x="7566212" y="3244334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Surge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2018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4124081A-8BCF-4FD7-B45F-708EB256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Big 3</a:t>
            </a:r>
          </a:p>
          <a:p>
            <a:r>
              <a:rPr lang="en-US" sz="2200">
                <a:solidFill>
                  <a:srgbClr val="000000"/>
                </a:solidFill>
              </a:rPr>
              <a:t>Azure Devops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closed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High-End CI/CD functionality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project tracking via TFS</a:t>
            </a:r>
          </a:p>
          <a:p>
            <a:r>
              <a:rPr lang="en-US" sz="2200">
                <a:solidFill>
                  <a:srgbClr val="000000"/>
                </a:solidFill>
              </a:rPr>
              <a:t>GitHub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open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bug-tracking and messaging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API works well with most CI/CD platforms, Team City, Jenkins, TFS, etc.</a:t>
            </a:r>
          </a:p>
          <a:p>
            <a:r>
              <a:rPr lang="en-US" sz="2200">
                <a:solidFill>
                  <a:srgbClr val="000000"/>
                </a:solidFill>
              </a:rPr>
              <a:t>BitBucket</a:t>
            </a:r>
          </a:p>
          <a:p>
            <a:pPr lvl="1"/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</a:t>
            </a:r>
          </a:p>
          <a:p>
            <a:r>
              <a:rPr lang="en-US" sz="2400" strike="sngStrike">
                <a:solidFill>
                  <a:srgbClr val="000000"/>
                </a:solidFill>
              </a:rPr>
              <a:t>No public repositories! </a:t>
            </a:r>
            <a:r>
              <a:rPr lang="en-US" sz="2400">
                <a:solidFill>
                  <a:srgbClr val="000000"/>
                </a:solidFill>
              </a:rPr>
              <a:t>Public Repositories are in preview as of this writing.</a:t>
            </a:r>
            <a:endParaRPr lang="en-US" sz="2400" strike="sngStrike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CI/CD pipeline is well developed – no Team City necessary, Octopus Deploy is debatable.</a:t>
            </a:r>
          </a:p>
          <a:p>
            <a:r>
              <a:rPr lang="en-US" sz="2400">
                <a:solidFill>
                  <a:srgbClr val="000000"/>
                </a:solidFill>
              </a:rPr>
              <a:t>Azure is well integrated – great for websites, services, mobile, etc</a:t>
            </a:r>
          </a:p>
          <a:p>
            <a:r>
              <a:rPr lang="en-US" sz="2400">
                <a:solidFill>
                  <a:srgbClr val="000000"/>
                </a:solidFill>
              </a:rPr>
              <a:t>Great choice for small business!</a:t>
            </a:r>
          </a:p>
          <a:p>
            <a:r>
              <a:rPr lang="en-US" sz="2400">
                <a:solidFill>
                  <a:srgbClr val="000000"/>
                </a:solidFill>
              </a:rPr>
              <a:t>Learning Curve: Experience with MS products makes this easy-ish</a:t>
            </a:r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Most widely used hosting platform</a:t>
            </a:r>
          </a:p>
          <a:p>
            <a:r>
              <a:rPr lang="en-US" sz="20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$7/month personal account with unlimited private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Enterprise plans allow on-premises hosted solutions.</a:t>
            </a:r>
          </a:p>
          <a:p>
            <a:r>
              <a:rPr lang="en-US" sz="2000">
                <a:solidFill>
                  <a:srgbClr val="000000"/>
                </a:solidFill>
              </a:rPr>
              <a:t>Learning Curve: Experience with Git helps make this easy-ish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EVERY DEVELOPER SHOULD HAVE A GITHUB PROFILE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</a:rPr>
              <a:t>Host code you’re proud of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Fork someone else’s code and make a change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BitBucket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Pricing beyond 5 users is roughly $1/month/user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Choose Github for your open-source, publicly-viewable projects</a:t>
            </a:r>
          </a:p>
          <a:p>
            <a:r>
              <a:rPr lang="en-US" sz="2400">
                <a:solidFill>
                  <a:srgbClr val="000000"/>
                </a:solidFill>
              </a:rPr>
              <a:t>Choose Azure Devops for company projects, or for running the CI/CD builds on your GitHub repo (Yes, you can do BOTH!)</a:t>
            </a:r>
          </a:p>
          <a:p>
            <a:r>
              <a:rPr lang="en-US" sz="2400">
                <a:solidFill>
                  <a:srgbClr val="000000"/>
                </a:solidFill>
              </a:rPr>
              <a:t>BitBucket offers a nice alternative to Github, but is not as well known. Mileage may vary.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33C-DA6C-4F11-9C3E-C4C6186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279-44D6-4BFE-8DAA-4AF2A1B0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Make a local copy of another repository.</a:t>
            </a:r>
          </a:p>
          <a:p>
            <a:pPr lvl="1"/>
            <a:r>
              <a:rPr lang="en-US" dirty="0"/>
              <a:t>You can clone local repositories – but this is usually done to bring a remote repository to your local workspace.</a:t>
            </a:r>
          </a:p>
          <a:p>
            <a:r>
              <a:rPr lang="en-US" dirty="0"/>
              <a:t>Stage </a:t>
            </a:r>
          </a:p>
          <a:p>
            <a:pPr lvl="1"/>
            <a:r>
              <a:rPr lang="en-US" dirty="0"/>
              <a:t>Tells git that you have changes you want to commit.</a:t>
            </a:r>
          </a:p>
          <a:p>
            <a:pPr lvl="1"/>
            <a:r>
              <a:rPr lang="en-US" dirty="0"/>
              <a:t>Can be used to “stage” small subsets of changes, making it obvious that they are related.</a:t>
            </a:r>
          </a:p>
          <a:p>
            <a:pPr lvl="1"/>
            <a:r>
              <a:rPr lang="en-US" dirty="0"/>
              <a:t>Can be “</a:t>
            </a:r>
            <a:r>
              <a:rPr lang="en-US" dirty="0" err="1"/>
              <a:t>unstaged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stage portions of files as well as a full file.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Tells git to save the changes and make an entry in the log.</a:t>
            </a:r>
          </a:p>
          <a:p>
            <a:pPr lvl="1"/>
            <a:r>
              <a:rPr lang="en-US" dirty="0"/>
              <a:t>Can be reversed.</a:t>
            </a:r>
          </a:p>
          <a:p>
            <a:pPr lvl="1"/>
            <a:r>
              <a:rPr lang="en-US" dirty="0"/>
              <a:t>Requires a message describing the change.</a:t>
            </a:r>
          </a:p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Gets information from the remote source about what is different between you and the remote.</a:t>
            </a:r>
          </a:p>
          <a:p>
            <a:pPr lvl="1"/>
            <a:r>
              <a:rPr lang="en-US" dirty="0"/>
              <a:t>Does not actually perform a merge operation.</a:t>
            </a:r>
          </a:p>
        </p:txBody>
      </p:sp>
    </p:spTree>
    <p:extLst>
      <p:ext uri="{BB962C8B-B14F-4D97-AF65-F5344CB8AC3E}">
        <p14:creationId xmlns:p14="http://schemas.microsoft.com/office/powerpoint/2010/main" val="10363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2EA-3D30-4FD6-B95D-2F6587E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AD8E-A1FB-4F18-92E8-A11F0D3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Merges changes on the remote repository with your local repository.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Replicates your changes to the remote repository.</a:t>
            </a:r>
          </a:p>
          <a:p>
            <a:r>
              <a:rPr lang="en-US" dirty="0"/>
              <a:t>Sync</a:t>
            </a:r>
          </a:p>
          <a:p>
            <a:pPr lvl="1"/>
            <a:r>
              <a:rPr lang="en-US" dirty="0"/>
              <a:t>If you do a push and a pull, you have synced the repositories.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DF4-0F10-4E4E-B789-48D474C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0436-080B-4045-9717-6ACDFEC4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pPr lvl="1"/>
            <a:r>
              <a:rPr lang="en-US" dirty="0"/>
              <a:t>A way of bringing the commits on one branch into another branch</a:t>
            </a:r>
          </a:p>
          <a:p>
            <a:pPr lvl="1"/>
            <a:r>
              <a:rPr lang="en-US" dirty="0"/>
              <a:t>Results in a “Merge Commit”</a:t>
            </a:r>
          </a:p>
          <a:p>
            <a:pPr lvl="1"/>
            <a:r>
              <a:rPr lang="en-US" dirty="0"/>
              <a:t>Generally the preferred way to synchronize branches</a:t>
            </a:r>
          </a:p>
          <a:p>
            <a:pPr lvl="1"/>
            <a:endParaRPr lang="en-US" dirty="0"/>
          </a:p>
          <a:p>
            <a:r>
              <a:rPr lang="en-US" dirty="0"/>
              <a:t>Rebase</a:t>
            </a:r>
          </a:p>
          <a:p>
            <a:pPr lvl="1"/>
            <a:r>
              <a:rPr lang="en-US" dirty="0"/>
              <a:t>An alternative to merge</a:t>
            </a:r>
          </a:p>
          <a:p>
            <a:pPr lvl="1"/>
            <a:r>
              <a:rPr lang="en-US" dirty="0"/>
              <a:t>Brings the tip of one branch to the end of the other</a:t>
            </a:r>
          </a:p>
        </p:txBody>
      </p:sp>
    </p:spTree>
    <p:extLst>
      <p:ext uri="{BB962C8B-B14F-4D97-AF65-F5344CB8AC3E}">
        <p14:creationId xmlns:p14="http://schemas.microsoft.com/office/powerpoint/2010/main" val="190186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2450-FB96-477B-A567-43087186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iraffe standing in a field&#10;&#10;Description automatically generated">
            <a:extLst>
              <a:ext uri="{FF2B5EF4-FFF2-40B4-BE49-F238E27FC236}">
                <a16:creationId xmlns:a16="http://schemas.microsoft.com/office/drawing/2014/main" id="{A2D38F4B-3DBC-4AC7-A40E-50FCEEA7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47654"/>
            <a:ext cx="8782050" cy="4917948"/>
          </a:xfrm>
        </p:spPr>
      </p:pic>
    </p:spTree>
    <p:extLst>
      <p:ext uri="{BB962C8B-B14F-4D97-AF65-F5344CB8AC3E}">
        <p14:creationId xmlns:p14="http://schemas.microsoft.com/office/powerpoint/2010/main" val="28201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1093</Words>
  <Application>Microsoft Office PowerPoint</Application>
  <PresentationFormat>Widescreen</PresentationFormat>
  <Paragraphs>164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Myriad Pro</vt:lpstr>
      <vt:lpstr>Office Theme</vt:lpstr>
      <vt:lpstr>Git</vt:lpstr>
      <vt:lpstr>Joseph Reynolds</vt:lpstr>
      <vt:lpstr>Agenda</vt:lpstr>
      <vt:lpstr>Git Basics</vt:lpstr>
      <vt:lpstr>These are BASICS!!!</vt:lpstr>
      <vt:lpstr>Terms</vt:lpstr>
      <vt:lpstr>Terms</vt:lpstr>
      <vt:lpstr>Terms</vt:lpstr>
      <vt:lpstr>PowerPoint Presentation</vt:lpstr>
      <vt:lpstr>Branching</vt:lpstr>
      <vt:lpstr>Merging</vt:lpstr>
      <vt:lpstr>Rebasing</vt:lpstr>
      <vt:lpstr>Best practice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PowerPoint Presentation</vt:lpstr>
      <vt:lpstr>Hosted Git Repos</vt:lpstr>
      <vt:lpstr>Repos</vt:lpstr>
      <vt:lpstr>Azure Devops</vt:lpstr>
      <vt:lpstr>Github</vt:lpstr>
      <vt:lpstr>BitBucket</vt:lpstr>
      <vt:lpstr>Host roundup</vt:lpstr>
      <vt:lpstr>Strategies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Joe Reynolds</dc:creator>
  <cp:lastModifiedBy>Joe Reynolds</cp:lastModifiedBy>
  <cp:revision>1</cp:revision>
  <dcterms:created xsi:type="dcterms:W3CDTF">2019-06-13T22:10:22Z</dcterms:created>
  <dcterms:modified xsi:type="dcterms:W3CDTF">2019-06-13T22:11:40Z</dcterms:modified>
</cp:coreProperties>
</file>